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5" autoAdjust="0"/>
    <p:restoredTop sz="92250" autoAdjust="0"/>
  </p:normalViewPr>
  <p:slideViewPr>
    <p:cSldViewPr snapToGrid="0" showGuides="1">
      <p:cViewPr varScale="1">
        <p:scale>
          <a:sx n="66" d="100"/>
          <a:sy n="66" d="100"/>
        </p:scale>
        <p:origin x="1554" y="78"/>
      </p:cViewPr>
      <p:guideLst>
        <p:guide orient="horz" pos="2232"/>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7/19/2020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cs.pitt.edu/~vinicius/cachesim/" TargetMode="External"/><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tmp"/></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tmp"/><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44.emf"/><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tmp"/><Relationship Id="rId1" Type="http://schemas.openxmlformats.org/officeDocument/2006/relationships/slideLayout" Target="../slideLayouts/slideLayout7.xml"/><Relationship Id="rId5" Type="http://schemas.openxmlformats.org/officeDocument/2006/relationships/image" Target="../media/image8.tmp"/><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hyperlink" Target="https://www.valgrind.org/docs/manual/lk-manual.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7/7/20 and 7/9/20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1938992"/>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lvl="1"/>
            <a:r>
              <a:rPr lang="en-US" sz="2400" dirty="0"/>
              <a:t>Overview of Cache Lab (released 7/2)</a:t>
            </a:r>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4CE6E-1346-4607-B769-1F48EFEB095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TextBox 2">
            <a:extLst>
              <a:ext uri="{FF2B5EF4-FFF2-40B4-BE49-F238E27FC236}">
                <a16:creationId xmlns:a16="http://schemas.microsoft.com/office/drawing/2014/main" id="{0FD24552-C635-4500-B4B3-D32F3D4CD03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4" name="Picture 3">
            <a:extLst>
              <a:ext uri="{FF2B5EF4-FFF2-40B4-BE49-F238E27FC236}">
                <a16:creationId xmlns:a16="http://schemas.microsoft.com/office/drawing/2014/main" id="{BC3AE5E5-85F2-47D1-B164-16737339D5B8}"/>
              </a:ext>
            </a:extLst>
          </p:cNvPr>
          <p:cNvPicPr>
            <a:picLocks noChangeAspect="1"/>
          </p:cNvPicPr>
          <p:nvPr/>
        </p:nvPicPr>
        <p:blipFill>
          <a:blip r:embed="rId2"/>
          <a:stretch>
            <a:fillRect/>
          </a:stretch>
        </p:blipFill>
        <p:spPr>
          <a:xfrm>
            <a:off x="123027" y="843823"/>
            <a:ext cx="7680960" cy="2745235"/>
          </a:xfrm>
          <a:prstGeom prst="rect">
            <a:avLst/>
          </a:prstGeom>
        </p:spPr>
      </p:pic>
      <p:sp>
        <p:nvSpPr>
          <p:cNvPr id="5" name="TextBox 4">
            <a:extLst>
              <a:ext uri="{FF2B5EF4-FFF2-40B4-BE49-F238E27FC236}">
                <a16:creationId xmlns:a16="http://schemas.microsoft.com/office/drawing/2014/main" id="{B0E5643D-DFB3-4D35-8C03-8E961D25F8FD}"/>
              </a:ext>
            </a:extLst>
          </p:cNvPr>
          <p:cNvSpPr txBox="1"/>
          <p:nvPr/>
        </p:nvSpPr>
        <p:spPr>
          <a:xfrm>
            <a:off x="2596896" y="2047163"/>
            <a:ext cx="2657856" cy="338554"/>
          </a:xfrm>
          <a:prstGeom prst="rect">
            <a:avLst/>
          </a:prstGeom>
          <a:noFill/>
        </p:spPr>
        <p:txBody>
          <a:bodyPr wrap="square" rtlCol="0">
            <a:spAutoFit/>
          </a:bodyPr>
          <a:lstStyle/>
          <a:p>
            <a:r>
              <a:rPr lang="en-US" sz="1600" dirty="0">
                <a:solidFill>
                  <a:srgbClr val="002060"/>
                </a:solidFill>
              </a:rPr>
              <a:t>(into tag/set/offset fields) </a:t>
            </a:r>
          </a:p>
        </p:txBody>
      </p:sp>
      <p:sp>
        <p:nvSpPr>
          <p:cNvPr id="6" name="TextBox 5">
            <a:extLst>
              <a:ext uri="{FF2B5EF4-FFF2-40B4-BE49-F238E27FC236}">
                <a16:creationId xmlns:a16="http://schemas.microsoft.com/office/drawing/2014/main" id="{377B4CCF-5DA4-430E-99DE-01741BD16FB3}"/>
              </a:ext>
            </a:extLst>
          </p:cNvPr>
          <p:cNvSpPr txBox="1"/>
          <p:nvPr/>
        </p:nvSpPr>
        <p:spPr>
          <a:xfrm>
            <a:off x="5358384" y="2418378"/>
            <a:ext cx="2657856" cy="338554"/>
          </a:xfrm>
          <a:prstGeom prst="rect">
            <a:avLst/>
          </a:prstGeom>
          <a:noFill/>
        </p:spPr>
        <p:txBody>
          <a:bodyPr wrap="square" rtlCol="0">
            <a:spAutoFit/>
          </a:bodyPr>
          <a:lstStyle/>
          <a:p>
            <a:r>
              <a:rPr lang="en-US" sz="1600" dirty="0">
                <a:solidFill>
                  <a:srgbClr val="002060"/>
                </a:solidFill>
              </a:rPr>
              <a:t>(you design the structure) </a:t>
            </a:r>
          </a:p>
        </p:txBody>
      </p:sp>
      <p:sp>
        <p:nvSpPr>
          <p:cNvPr id="7" name="TextBox 6">
            <a:extLst>
              <a:ext uri="{FF2B5EF4-FFF2-40B4-BE49-F238E27FC236}">
                <a16:creationId xmlns:a16="http://schemas.microsoft.com/office/drawing/2014/main" id="{F17AAF4A-CA61-4441-A2A8-5358773354F2}"/>
              </a:ext>
            </a:extLst>
          </p:cNvPr>
          <p:cNvSpPr txBox="1"/>
          <p:nvPr/>
        </p:nvSpPr>
        <p:spPr>
          <a:xfrm>
            <a:off x="5129022" y="2756932"/>
            <a:ext cx="2657856" cy="338554"/>
          </a:xfrm>
          <a:prstGeom prst="rect">
            <a:avLst/>
          </a:prstGeom>
          <a:noFill/>
        </p:spPr>
        <p:txBody>
          <a:bodyPr wrap="square" rtlCol="0">
            <a:spAutoFit/>
          </a:bodyPr>
          <a:lstStyle/>
          <a:p>
            <a:r>
              <a:rPr lang="en-US" sz="1600" dirty="0">
                <a:solidFill>
                  <a:srgbClr val="002060"/>
                </a:solidFill>
              </a:rPr>
              <a:t>(you design the structure) </a:t>
            </a:r>
          </a:p>
        </p:txBody>
      </p:sp>
      <p:sp>
        <p:nvSpPr>
          <p:cNvPr id="8" name="TextBox 7">
            <a:extLst>
              <a:ext uri="{FF2B5EF4-FFF2-40B4-BE49-F238E27FC236}">
                <a16:creationId xmlns:a16="http://schemas.microsoft.com/office/drawing/2014/main" id="{3C3EB7CA-59A2-41FA-AF38-C7922B06D799}"/>
              </a:ext>
            </a:extLst>
          </p:cNvPr>
          <p:cNvSpPr txBox="1"/>
          <p:nvPr/>
        </p:nvSpPr>
        <p:spPr>
          <a:xfrm>
            <a:off x="538734" y="3589057"/>
            <a:ext cx="7477506" cy="338554"/>
          </a:xfrm>
          <a:prstGeom prst="rect">
            <a:avLst/>
          </a:prstGeom>
          <a:noFill/>
        </p:spPr>
        <p:txBody>
          <a:bodyPr wrap="square" rtlCol="0">
            <a:spAutoFit/>
          </a:bodyPr>
          <a:lstStyle/>
          <a:p>
            <a:r>
              <a:rPr lang="en-US" sz="1600" dirty="0">
                <a:solidFill>
                  <a:srgbClr val="002060"/>
                </a:solidFill>
              </a:rPr>
              <a:t>(when you have to evict a line, discard the least recently accessed one) </a:t>
            </a:r>
          </a:p>
        </p:txBody>
      </p:sp>
      <p:sp>
        <p:nvSpPr>
          <p:cNvPr id="9" name="TextBox 8">
            <a:extLst>
              <a:ext uri="{FF2B5EF4-FFF2-40B4-BE49-F238E27FC236}">
                <a16:creationId xmlns:a16="http://schemas.microsoft.com/office/drawing/2014/main" id="{80AA97A9-4C4B-46BD-828A-1ED5B9359FF4}"/>
              </a:ext>
            </a:extLst>
          </p:cNvPr>
          <p:cNvSpPr txBox="1"/>
          <p:nvPr/>
        </p:nvSpPr>
        <p:spPr>
          <a:xfrm>
            <a:off x="414471" y="4236517"/>
            <a:ext cx="7601769" cy="2308324"/>
          </a:xfrm>
          <a:prstGeom prst="rect">
            <a:avLst/>
          </a:prstGeom>
          <a:noFill/>
        </p:spPr>
        <p:txBody>
          <a:bodyPr wrap="square" rtlCol="0">
            <a:spAutoFit/>
          </a:bodyPr>
          <a:lstStyle/>
          <a:p>
            <a:r>
              <a:rPr lang="en-US" dirty="0">
                <a:solidFill>
                  <a:srgbClr val="00B050"/>
                </a:solidFill>
              </a:rPr>
              <a:t>While you’re working on this, it might also be helpful to reference the web-based simulator from </a:t>
            </a:r>
            <a:r>
              <a:rPr lang="en-US" dirty="0">
                <a:solidFill>
                  <a:srgbClr val="00B050"/>
                </a:solidFill>
                <a:hlinkClick r:id="rId3"/>
              </a:rPr>
              <a:t>http://www.cs.pitt.edu/~vinicius/cachesim/</a:t>
            </a:r>
            <a:r>
              <a:rPr lang="en-US" dirty="0">
                <a:solidFill>
                  <a:srgbClr val="00B050"/>
                </a:solidFill>
              </a:rPr>
              <a:t> (see cache tutorial), for a visualization of how a cache with a given set of parameters should look and behave.</a:t>
            </a:r>
          </a:p>
          <a:p>
            <a:endParaRPr lang="en-US" dirty="0">
              <a:solidFill>
                <a:srgbClr val="00B050"/>
              </a:solidFill>
            </a:endParaRPr>
          </a:p>
          <a:p>
            <a:r>
              <a:rPr lang="en-US" dirty="0">
                <a:solidFill>
                  <a:srgbClr val="00B050"/>
                </a:solidFill>
              </a:rPr>
              <a:t>In general, you’ll need to think about how to keep track of the current tag (if any) associated with each line within each set, and the relative recency of each of those tags.</a:t>
            </a:r>
          </a:p>
        </p:txBody>
      </p:sp>
    </p:spTree>
    <p:extLst>
      <p:ext uri="{BB962C8B-B14F-4D97-AF65-F5344CB8AC3E}">
        <p14:creationId xmlns:p14="http://schemas.microsoft.com/office/powerpoint/2010/main" val="181102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527568-BF65-4EC9-AC83-1BE411B1B131}"/>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3" name="Picture 2">
            <a:extLst>
              <a:ext uri="{FF2B5EF4-FFF2-40B4-BE49-F238E27FC236}">
                <a16:creationId xmlns:a16="http://schemas.microsoft.com/office/drawing/2014/main" id="{2E9B8700-60DC-43C4-9976-5397938A26FE}"/>
              </a:ext>
            </a:extLst>
          </p:cNvPr>
          <p:cNvPicPr>
            <a:picLocks noChangeAspect="1"/>
          </p:cNvPicPr>
          <p:nvPr/>
        </p:nvPicPr>
        <p:blipFill>
          <a:blip r:embed="rId2"/>
          <a:stretch>
            <a:fillRect/>
          </a:stretch>
        </p:blipFill>
        <p:spPr>
          <a:xfrm>
            <a:off x="244947" y="707669"/>
            <a:ext cx="5669280" cy="871916"/>
          </a:xfrm>
          <a:prstGeom prst="rect">
            <a:avLst/>
          </a:prstGeom>
        </p:spPr>
      </p:pic>
      <p:sp>
        <p:nvSpPr>
          <p:cNvPr id="4" name="TextBox 3">
            <a:extLst>
              <a:ext uri="{FF2B5EF4-FFF2-40B4-BE49-F238E27FC236}">
                <a16:creationId xmlns:a16="http://schemas.microsoft.com/office/drawing/2014/main" id="{5A8C70BC-3EBE-43C9-A3A4-F58FC46E59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6" name="Picture 5">
            <a:extLst>
              <a:ext uri="{FF2B5EF4-FFF2-40B4-BE49-F238E27FC236}">
                <a16:creationId xmlns:a16="http://schemas.microsoft.com/office/drawing/2014/main" id="{B1D7223C-C286-4C4B-90EC-6D1C8283864E}"/>
              </a:ext>
            </a:extLst>
          </p:cNvPr>
          <p:cNvPicPr>
            <a:picLocks noChangeAspect="1"/>
          </p:cNvPicPr>
          <p:nvPr/>
        </p:nvPicPr>
        <p:blipFill rotWithShape="1">
          <a:blip r:embed="rId3"/>
          <a:srcRect b="23027"/>
          <a:stretch/>
        </p:blipFill>
        <p:spPr>
          <a:xfrm>
            <a:off x="244947" y="1624803"/>
            <a:ext cx="7040880" cy="2419391"/>
          </a:xfrm>
          <a:prstGeom prst="rect">
            <a:avLst/>
          </a:prstGeom>
        </p:spPr>
      </p:pic>
      <p:sp>
        <p:nvSpPr>
          <p:cNvPr id="7" name="TextBox 6">
            <a:extLst>
              <a:ext uri="{FF2B5EF4-FFF2-40B4-BE49-F238E27FC236}">
                <a16:creationId xmlns:a16="http://schemas.microsoft.com/office/drawing/2014/main" id="{79BF7598-2FC8-49CF-B6D2-5DF98436A943}"/>
              </a:ext>
            </a:extLst>
          </p:cNvPr>
          <p:cNvSpPr txBox="1"/>
          <p:nvPr/>
        </p:nvSpPr>
        <p:spPr>
          <a:xfrm>
            <a:off x="353511" y="4023501"/>
            <a:ext cx="7601769" cy="369332"/>
          </a:xfrm>
          <a:prstGeom prst="rect">
            <a:avLst/>
          </a:prstGeom>
          <a:noFill/>
        </p:spPr>
        <p:txBody>
          <a:bodyPr wrap="square" rtlCol="0">
            <a:spAutoFit/>
          </a:bodyPr>
          <a:lstStyle/>
          <a:p>
            <a:r>
              <a:rPr lang="en-US" dirty="0" err="1">
                <a:solidFill>
                  <a:srgbClr val="00B050"/>
                </a:solidFill>
              </a:rPr>
              <a:t>printSummary</a:t>
            </a:r>
            <a:r>
              <a:rPr lang="en-US" dirty="0">
                <a:solidFill>
                  <a:srgbClr val="00B050"/>
                </a:solidFill>
              </a:rPr>
              <a:t> is already completed for you:</a:t>
            </a:r>
          </a:p>
        </p:txBody>
      </p:sp>
      <p:pic>
        <p:nvPicPr>
          <p:cNvPr id="9" name="Picture 8" descr="A screenshot of a computer&#10;&#10;Description automatically generated">
            <a:extLst>
              <a:ext uri="{FF2B5EF4-FFF2-40B4-BE49-F238E27FC236}">
                <a16:creationId xmlns:a16="http://schemas.microsoft.com/office/drawing/2014/main" id="{B8199526-2AD7-4BBB-8117-14C4ECD93F16}"/>
              </a:ext>
            </a:extLst>
          </p:cNvPr>
          <p:cNvPicPr>
            <a:picLocks noChangeAspect="1"/>
          </p:cNvPicPr>
          <p:nvPr/>
        </p:nvPicPr>
        <p:blipFill rotWithShape="1">
          <a:blip r:embed="rId4">
            <a:extLst>
              <a:ext uri="{28A0092B-C50C-407E-A947-70E740481C1C}">
                <a14:useLocalDpi xmlns:a14="http://schemas.microsoft.com/office/drawing/2010/main" val="0"/>
              </a:ext>
            </a:extLst>
          </a:blip>
          <a:srcRect l="1944" t="48697" r="4752" b="18823"/>
          <a:stretch/>
        </p:blipFill>
        <p:spPr>
          <a:xfrm>
            <a:off x="171507" y="4392833"/>
            <a:ext cx="7315143" cy="2203039"/>
          </a:xfrm>
          <a:prstGeom prst="rect">
            <a:avLst/>
          </a:prstGeom>
        </p:spPr>
      </p:pic>
      <p:sp>
        <p:nvSpPr>
          <p:cNvPr id="5" name="TextBox 4">
            <a:extLst>
              <a:ext uri="{FF2B5EF4-FFF2-40B4-BE49-F238E27FC236}">
                <a16:creationId xmlns:a16="http://schemas.microsoft.com/office/drawing/2014/main" id="{6E8F10CA-C497-4B72-A2EC-095725B3F1C7}"/>
              </a:ext>
            </a:extLst>
          </p:cNvPr>
          <p:cNvSpPr txBox="1"/>
          <p:nvPr/>
        </p:nvSpPr>
        <p:spPr>
          <a:xfrm>
            <a:off x="7097486" y="1624803"/>
            <a:ext cx="1417864" cy="1200329"/>
          </a:xfrm>
          <a:prstGeom prst="rect">
            <a:avLst/>
          </a:prstGeom>
          <a:noFill/>
        </p:spPr>
        <p:txBody>
          <a:bodyPr wrap="square" rtlCol="0">
            <a:spAutoFit/>
          </a:bodyPr>
          <a:lstStyle/>
          <a:p>
            <a:r>
              <a:rPr lang="en-US" dirty="0"/>
              <a:t>…and free any memory you’re done using</a:t>
            </a:r>
          </a:p>
        </p:txBody>
      </p:sp>
    </p:spTree>
    <p:extLst>
      <p:ext uri="{BB962C8B-B14F-4D97-AF65-F5344CB8AC3E}">
        <p14:creationId xmlns:p14="http://schemas.microsoft.com/office/powerpoint/2010/main" val="77994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994DD-ADA0-4C8C-AF90-1EF92C09D24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3" name="TextBox 2">
            <a:extLst>
              <a:ext uri="{FF2B5EF4-FFF2-40B4-BE49-F238E27FC236}">
                <a16:creationId xmlns:a16="http://schemas.microsoft.com/office/drawing/2014/main" id="{F4AA7A5B-12BD-42B5-B8BF-C6575A9FA0A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4" name="Picture 3">
            <a:extLst>
              <a:ext uri="{FF2B5EF4-FFF2-40B4-BE49-F238E27FC236}">
                <a16:creationId xmlns:a16="http://schemas.microsoft.com/office/drawing/2014/main" id="{2B0C82AA-AD79-40B0-8696-71754BB2BB8A}"/>
              </a:ext>
            </a:extLst>
          </p:cNvPr>
          <p:cNvPicPr>
            <a:picLocks noChangeAspect="1"/>
          </p:cNvPicPr>
          <p:nvPr/>
        </p:nvPicPr>
        <p:blipFill>
          <a:blip r:embed="rId2"/>
          <a:stretch>
            <a:fillRect/>
          </a:stretch>
        </p:blipFill>
        <p:spPr>
          <a:xfrm>
            <a:off x="472717" y="810508"/>
            <a:ext cx="7223760" cy="82642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951FD4EF-71F0-414C-819E-586C7511C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43" y="1929428"/>
            <a:ext cx="3000794" cy="2067213"/>
          </a:xfrm>
          <a:prstGeom prst="rect">
            <a:avLst/>
          </a:prstGeom>
        </p:spPr>
      </p:pic>
      <p:sp>
        <p:nvSpPr>
          <p:cNvPr id="6" name="TextBox 5">
            <a:extLst>
              <a:ext uri="{FF2B5EF4-FFF2-40B4-BE49-F238E27FC236}">
                <a16:creationId xmlns:a16="http://schemas.microsoft.com/office/drawing/2014/main" id="{421963A1-3BEA-47A4-8E78-FD3A0E67B3EA}"/>
              </a:ext>
            </a:extLst>
          </p:cNvPr>
          <p:cNvSpPr txBox="1"/>
          <p:nvPr/>
        </p:nvSpPr>
        <p:spPr>
          <a:xfrm>
            <a:off x="472717" y="4104470"/>
            <a:ext cx="7601769" cy="1477328"/>
          </a:xfrm>
          <a:prstGeom prst="rect">
            <a:avLst/>
          </a:prstGeom>
          <a:noFill/>
        </p:spPr>
        <p:txBody>
          <a:bodyPr wrap="square" rtlCol="0">
            <a:spAutoFit/>
          </a:bodyPr>
          <a:lstStyle/>
          <a:p>
            <a:r>
              <a:rPr lang="en-US" dirty="0">
                <a:solidFill>
                  <a:srgbClr val="002060"/>
                </a:solidFill>
              </a:rPr>
              <a:t>Final column of each trace can be safely ignored – once you have identified the block associated with the memory address, that should be all you need to determine the information needed to determine hit/miss status (whereas in a situation with accesses that could cross block boundaries, you might need to determine whether multiple different blocks are present in the cache). </a:t>
            </a:r>
          </a:p>
        </p:txBody>
      </p:sp>
    </p:spTree>
    <p:extLst>
      <p:ext uri="{BB962C8B-B14F-4D97-AF65-F5344CB8AC3E}">
        <p14:creationId xmlns:p14="http://schemas.microsoft.com/office/powerpoint/2010/main" val="24308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A6629-026C-489E-A404-658FAFF6650B}"/>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3" name="TextBox 2">
            <a:extLst>
              <a:ext uri="{FF2B5EF4-FFF2-40B4-BE49-F238E27FC236}">
                <a16:creationId xmlns:a16="http://schemas.microsoft.com/office/drawing/2014/main" id="{429CC3BB-4631-47D3-A282-AD873015DB2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evaluation</a:t>
            </a:r>
          </a:p>
        </p:txBody>
      </p:sp>
      <p:pic>
        <p:nvPicPr>
          <p:cNvPr id="4" name="Picture 3">
            <a:extLst>
              <a:ext uri="{FF2B5EF4-FFF2-40B4-BE49-F238E27FC236}">
                <a16:creationId xmlns:a16="http://schemas.microsoft.com/office/drawing/2014/main" id="{7CD99218-18B4-47AF-945C-DD56EDDA95CB}"/>
              </a:ext>
            </a:extLst>
          </p:cNvPr>
          <p:cNvPicPr>
            <a:picLocks noChangeAspect="1"/>
          </p:cNvPicPr>
          <p:nvPr/>
        </p:nvPicPr>
        <p:blipFill>
          <a:blip r:embed="rId2"/>
          <a:stretch>
            <a:fillRect/>
          </a:stretch>
        </p:blipFill>
        <p:spPr>
          <a:xfrm>
            <a:off x="384048" y="849410"/>
            <a:ext cx="7406640" cy="4361599"/>
          </a:xfrm>
          <a:prstGeom prst="rect">
            <a:avLst/>
          </a:prstGeom>
        </p:spPr>
      </p:pic>
    </p:spTree>
    <p:extLst>
      <p:ext uri="{BB962C8B-B14F-4D97-AF65-F5344CB8AC3E}">
        <p14:creationId xmlns:p14="http://schemas.microsoft.com/office/powerpoint/2010/main" val="141948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0459C-E90A-41F7-B31D-DF79643F06AA}"/>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3" name="TextBox 2">
            <a:extLst>
              <a:ext uri="{FF2B5EF4-FFF2-40B4-BE49-F238E27FC236}">
                <a16:creationId xmlns:a16="http://schemas.microsoft.com/office/drawing/2014/main" id="{1C938D5C-5092-4173-B823-C0C05CDB6C7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evaluation</a:t>
            </a:r>
          </a:p>
        </p:txBody>
      </p:sp>
      <p:pic>
        <p:nvPicPr>
          <p:cNvPr id="4" name="Picture 3">
            <a:extLst>
              <a:ext uri="{FF2B5EF4-FFF2-40B4-BE49-F238E27FC236}">
                <a16:creationId xmlns:a16="http://schemas.microsoft.com/office/drawing/2014/main" id="{27791096-3A63-4557-BD40-DCEDD1383A22}"/>
              </a:ext>
            </a:extLst>
          </p:cNvPr>
          <p:cNvPicPr>
            <a:picLocks noChangeAspect="1"/>
          </p:cNvPicPr>
          <p:nvPr/>
        </p:nvPicPr>
        <p:blipFill>
          <a:blip r:embed="rId2"/>
          <a:stretch>
            <a:fillRect/>
          </a:stretch>
        </p:blipFill>
        <p:spPr>
          <a:xfrm>
            <a:off x="377398" y="1010563"/>
            <a:ext cx="6511636" cy="984202"/>
          </a:xfrm>
          <a:prstGeom prst="rect">
            <a:avLst/>
          </a:prstGeom>
        </p:spPr>
      </p:pic>
      <p:pic>
        <p:nvPicPr>
          <p:cNvPr id="5" name="Picture 4">
            <a:extLst>
              <a:ext uri="{FF2B5EF4-FFF2-40B4-BE49-F238E27FC236}">
                <a16:creationId xmlns:a16="http://schemas.microsoft.com/office/drawing/2014/main" id="{9DA7C1FD-E90F-47DD-AD1B-8E7BB3B7826B}"/>
              </a:ext>
            </a:extLst>
          </p:cNvPr>
          <p:cNvPicPr>
            <a:picLocks noChangeAspect="1"/>
          </p:cNvPicPr>
          <p:nvPr/>
        </p:nvPicPr>
        <p:blipFill>
          <a:blip r:embed="rId3"/>
          <a:stretch>
            <a:fillRect/>
          </a:stretch>
        </p:blipFill>
        <p:spPr>
          <a:xfrm>
            <a:off x="507076" y="2141394"/>
            <a:ext cx="6788727" cy="2331371"/>
          </a:xfrm>
          <a:prstGeom prst="rect">
            <a:avLst/>
          </a:prstGeom>
        </p:spPr>
      </p:pic>
    </p:spTree>
    <p:extLst>
      <p:ext uri="{BB962C8B-B14F-4D97-AF65-F5344CB8AC3E}">
        <p14:creationId xmlns:p14="http://schemas.microsoft.com/office/powerpoint/2010/main" val="30717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36AA1-5612-4BAD-86B4-08553144D020}"/>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3" name="TextBox 2">
            <a:extLst>
              <a:ext uri="{FF2B5EF4-FFF2-40B4-BE49-F238E27FC236}">
                <a16:creationId xmlns:a16="http://schemas.microsoft.com/office/drawing/2014/main" id="{E5AA9DD0-6D69-4592-9F5C-FB20C484EE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4" name="Picture 3">
            <a:extLst>
              <a:ext uri="{FF2B5EF4-FFF2-40B4-BE49-F238E27FC236}">
                <a16:creationId xmlns:a16="http://schemas.microsoft.com/office/drawing/2014/main" id="{D10AB334-4111-43E9-B4A3-5DED4947668B}"/>
              </a:ext>
            </a:extLst>
          </p:cNvPr>
          <p:cNvPicPr>
            <a:picLocks noChangeAspect="1"/>
          </p:cNvPicPr>
          <p:nvPr/>
        </p:nvPicPr>
        <p:blipFill>
          <a:blip r:embed="rId2"/>
          <a:stretch>
            <a:fillRect/>
          </a:stretch>
        </p:blipFill>
        <p:spPr>
          <a:xfrm>
            <a:off x="355097" y="897048"/>
            <a:ext cx="6808206" cy="2227152"/>
          </a:xfrm>
          <a:prstGeom prst="rect">
            <a:avLst/>
          </a:prstGeom>
        </p:spPr>
      </p:pic>
      <p:sp>
        <p:nvSpPr>
          <p:cNvPr id="5" name="TextBox 4">
            <a:extLst>
              <a:ext uri="{FF2B5EF4-FFF2-40B4-BE49-F238E27FC236}">
                <a16:creationId xmlns:a16="http://schemas.microsoft.com/office/drawing/2014/main" id="{33FAD021-D670-438B-904D-DFE37DE42047}"/>
              </a:ext>
            </a:extLst>
          </p:cNvPr>
          <p:cNvSpPr txBox="1"/>
          <p:nvPr/>
        </p:nvSpPr>
        <p:spPr>
          <a:xfrm>
            <a:off x="5997340" y="1660014"/>
            <a:ext cx="2057400" cy="369332"/>
          </a:xfrm>
          <a:prstGeom prst="rect">
            <a:avLst/>
          </a:prstGeom>
          <a:noFill/>
        </p:spPr>
        <p:txBody>
          <a:bodyPr wrap="square" rtlCol="0">
            <a:spAutoFit/>
          </a:bodyPr>
          <a:lstStyle/>
          <a:p>
            <a:r>
              <a:rPr lang="en-US" dirty="0"/>
              <a:t>5 lines, L and S ops</a:t>
            </a:r>
          </a:p>
        </p:txBody>
      </p:sp>
      <p:sp>
        <p:nvSpPr>
          <p:cNvPr id="6" name="TextBox 5">
            <a:extLst>
              <a:ext uri="{FF2B5EF4-FFF2-40B4-BE49-F238E27FC236}">
                <a16:creationId xmlns:a16="http://schemas.microsoft.com/office/drawing/2014/main" id="{521C78CB-C954-43A0-BACC-86AE635E19D2}"/>
              </a:ext>
            </a:extLst>
          </p:cNvPr>
          <p:cNvSpPr txBox="1"/>
          <p:nvPr/>
        </p:nvSpPr>
        <p:spPr>
          <a:xfrm>
            <a:off x="355097" y="3282276"/>
            <a:ext cx="4855532" cy="369332"/>
          </a:xfrm>
          <a:prstGeom prst="rect">
            <a:avLst/>
          </a:prstGeom>
          <a:noFill/>
        </p:spPr>
        <p:txBody>
          <a:bodyPr wrap="square" rtlCol="0">
            <a:spAutoFit/>
          </a:bodyPr>
          <a:lstStyle/>
          <a:p>
            <a:r>
              <a:rPr lang="en-US" dirty="0"/>
              <a:t>Below: example from page 4 of -v use:</a:t>
            </a:r>
          </a:p>
        </p:txBody>
      </p:sp>
      <p:pic>
        <p:nvPicPr>
          <p:cNvPr id="7" name="Picture 6">
            <a:extLst>
              <a:ext uri="{FF2B5EF4-FFF2-40B4-BE49-F238E27FC236}">
                <a16:creationId xmlns:a16="http://schemas.microsoft.com/office/drawing/2014/main" id="{F0DE23D3-E6AD-429C-85D3-E715D334D7FF}"/>
              </a:ext>
            </a:extLst>
          </p:cNvPr>
          <p:cNvPicPr>
            <a:picLocks noChangeAspect="1"/>
          </p:cNvPicPr>
          <p:nvPr/>
        </p:nvPicPr>
        <p:blipFill>
          <a:blip r:embed="rId3"/>
          <a:stretch>
            <a:fillRect/>
          </a:stretch>
        </p:blipFill>
        <p:spPr>
          <a:xfrm>
            <a:off x="839960" y="3809684"/>
            <a:ext cx="5432079" cy="2245259"/>
          </a:xfrm>
          <a:prstGeom prst="rect">
            <a:avLst/>
          </a:prstGeom>
        </p:spPr>
      </p:pic>
    </p:spTree>
    <p:extLst>
      <p:ext uri="{BB962C8B-B14F-4D97-AF65-F5344CB8AC3E}">
        <p14:creationId xmlns:p14="http://schemas.microsoft.com/office/powerpoint/2010/main" val="321033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36AA1-5612-4BAD-86B4-08553144D020}"/>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3" name="TextBox 2">
            <a:extLst>
              <a:ext uri="{FF2B5EF4-FFF2-40B4-BE49-F238E27FC236}">
                <a16:creationId xmlns:a16="http://schemas.microsoft.com/office/drawing/2014/main" id="{E5AA9DD0-6D69-4592-9F5C-FB20C484EE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8" name="Picture 7">
            <a:extLst>
              <a:ext uri="{FF2B5EF4-FFF2-40B4-BE49-F238E27FC236}">
                <a16:creationId xmlns:a16="http://schemas.microsoft.com/office/drawing/2014/main" id="{B18870B7-261B-4089-9B5C-71A7BFE9D3F2}"/>
              </a:ext>
            </a:extLst>
          </p:cNvPr>
          <p:cNvPicPr>
            <a:picLocks noChangeAspect="1"/>
          </p:cNvPicPr>
          <p:nvPr/>
        </p:nvPicPr>
        <p:blipFill>
          <a:blip r:embed="rId2"/>
          <a:stretch>
            <a:fillRect/>
          </a:stretch>
        </p:blipFill>
        <p:spPr>
          <a:xfrm>
            <a:off x="213402" y="941668"/>
            <a:ext cx="8046720" cy="117622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9B3458C4-FB10-42D2-80D6-012646EDF73D}"/>
              </a:ext>
            </a:extLst>
          </p:cNvPr>
          <p:cNvPicPr>
            <a:picLocks noChangeAspect="1"/>
          </p:cNvPicPr>
          <p:nvPr/>
        </p:nvPicPr>
        <p:blipFill rotWithShape="1">
          <a:blip r:embed="rId3">
            <a:extLst>
              <a:ext uri="{28A0092B-C50C-407E-A947-70E740481C1C}">
                <a14:useLocalDpi xmlns:a14="http://schemas.microsoft.com/office/drawing/2010/main" val="0"/>
              </a:ext>
            </a:extLst>
          </a:blip>
          <a:srcRect t="31944" r="5490" b="11732"/>
          <a:stretch/>
        </p:blipFill>
        <p:spPr>
          <a:xfrm>
            <a:off x="213402" y="2219634"/>
            <a:ext cx="8373093" cy="2017487"/>
          </a:xfrm>
          <a:prstGeom prst="rect">
            <a:avLst/>
          </a:prstGeom>
        </p:spPr>
      </p:pic>
      <p:sp>
        <p:nvSpPr>
          <p:cNvPr id="11" name="TextBox 10">
            <a:extLst>
              <a:ext uri="{FF2B5EF4-FFF2-40B4-BE49-F238E27FC236}">
                <a16:creationId xmlns:a16="http://schemas.microsoft.com/office/drawing/2014/main" id="{BC87E194-62E9-4E25-B796-8725DCFD38A3}"/>
              </a:ext>
            </a:extLst>
          </p:cNvPr>
          <p:cNvSpPr txBox="1"/>
          <p:nvPr/>
        </p:nvSpPr>
        <p:spPr>
          <a:xfrm>
            <a:off x="423854" y="4591899"/>
            <a:ext cx="6673631" cy="923330"/>
          </a:xfrm>
          <a:prstGeom prst="rect">
            <a:avLst/>
          </a:prstGeom>
          <a:noFill/>
        </p:spPr>
        <p:txBody>
          <a:bodyPr wrap="square" rtlCol="0">
            <a:spAutoFit/>
          </a:bodyPr>
          <a:lstStyle/>
          <a:p>
            <a:r>
              <a:rPr lang="en-US" dirty="0"/>
              <a:t>The appropriate header files for these library functions have already been included for you in the starter code for </a:t>
            </a:r>
            <a:r>
              <a:rPr lang="en-US" dirty="0" err="1"/>
              <a:t>csim.c</a:t>
            </a:r>
            <a:r>
              <a:rPr lang="en-US" dirty="0"/>
              <a:t>.   (</a:t>
            </a:r>
            <a:r>
              <a:rPr lang="en-US" dirty="0" err="1"/>
              <a:t>stdlib.h</a:t>
            </a:r>
            <a:r>
              <a:rPr lang="en-US" dirty="0"/>
              <a:t> will also be needed for the use of malloc/free)</a:t>
            </a:r>
          </a:p>
        </p:txBody>
      </p:sp>
    </p:spTree>
    <p:extLst>
      <p:ext uri="{BB962C8B-B14F-4D97-AF65-F5344CB8AC3E}">
        <p14:creationId xmlns:p14="http://schemas.microsoft.com/office/powerpoint/2010/main" val="38641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A8C10-F995-42FB-9C0E-7969B59E951D}"/>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3" name="TextBox 2">
            <a:extLst>
              <a:ext uri="{FF2B5EF4-FFF2-40B4-BE49-F238E27FC236}">
                <a16:creationId xmlns:a16="http://schemas.microsoft.com/office/drawing/2014/main" id="{7A7BD57F-A9E8-4F88-B131-DE85954ECC7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4" name="Picture 3">
            <a:extLst>
              <a:ext uri="{FF2B5EF4-FFF2-40B4-BE49-F238E27FC236}">
                <a16:creationId xmlns:a16="http://schemas.microsoft.com/office/drawing/2014/main" id="{67D34722-A19D-4B87-A965-C39C8D87E1BC}"/>
              </a:ext>
            </a:extLst>
          </p:cNvPr>
          <p:cNvPicPr>
            <a:picLocks noChangeAspect="1"/>
          </p:cNvPicPr>
          <p:nvPr/>
        </p:nvPicPr>
        <p:blipFill>
          <a:blip r:embed="rId2"/>
          <a:stretch>
            <a:fillRect/>
          </a:stretch>
        </p:blipFill>
        <p:spPr>
          <a:xfrm>
            <a:off x="343887" y="912352"/>
            <a:ext cx="7772400" cy="814145"/>
          </a:xfrm>
          <a:prstGeom prst="rect">
            <a:avLst/>
          </a:prstGeom>
        </p:spPr>
      </p:pic>
      <p:sp>
        <p:nvSpPr>
          <p:cNvPr id="5" name="TextBox 4">
            <a:extLst>
              <a:ext uri="{FF2B5EF4-FFF2-40B4-BE49-F238E27FC236}">
                <a16:creationId xmlns:a16="http://schemas.microsoft.com/office/drawing/2014/main" id="{97F34C85-D9D8-40D6-B5CC-FF07E0336A2D}"/>
              </a:ext>
            </a:extLst>
          </p:cNvPr>
          <p:cNvSpPr txBox="1"/>
          <p:nvPr/>
        </p:nvSpPr>
        <p:spPr>
          <a:xfrm>
            <a:off x="343887" y="1914817"/>
            <a:ext cx="6673631" cy="1477328"/>
          </a:xfrm>
          <a:prstGeom prst="rect">
            <a:avLst/>
          </a:prstGeom>
          <a:noFill/>
        </p:spPr>
        <p:txBody>
          <a:bodyPr wrap="square" rtlCol="0">
            <a:spAutoFit/>
          </a:bodyPr>
          <a:lstStyle/>
          <a:p>
            <a:r>
              <a:rPr lang="en-US" dirty="0"/>
              <a:t>You may have seen examples of </a:t>
            </a:r>
            <a:r>
              <a:rPr lang="en-US" dirty="0" err="1"/>
              <a:t>of</a:t>
            </a:r>
            <a:r>
              <a:rPr lang="en-US" dirty="0"/>
              <a:t> </a:t>
            </a:r>
            <a:r>
              <a:rPr lang="en-US" dirty="0" err="1"/>
              <a:t>sscanf</a:t>
            </a:r>
            <a:r>
              <a:rPr lang="en-US" dirty="0"/>
              <a:t> during the bomb lab.</a:t>
            </a:r>
          </a:p>
          <a:p>
            <a:endParaRPr lang="en-US" dirty="0"/>
          </a:p>
          <a:p>
            <a:r>
              <a:rPr lang="en-US" strike="sngStrike" dirty="0"/>
              <a:t>The lines in the trace files appear to take a form like “ %c </a:t>
            </a:r>
            <a:r>
              <a:rPr lang="en-US" strike="sngStrike" dirty="0">
                <a:solidFill>
                  <a:srgbClr val="FF0000"/>
                </a:solidFill>
              </a:rPr>
              <a:t>%</a:t>
            </a:r>
            <a:r>
              <a:rPr lang="en-US" strike="sngStrike" dirty="0" err="1">
                <a:solidFill>
                  <a:srgbClr val="FF0000"/>
                </a:solidFill>
              </a:rPr>
              <a:t>x</a:t>
            </a:r>
            <a:r>
              <a:rPr lang="en-US" strike="sngStrike" dirty="0" err="1"/>
              <a:t>,%d</a:t>
            </a:r>
            <a:r>
              <a:rPr lang="en-US" strike="sngStrike" dirty="0"/>
              <a:t>”</a:t>
            </a:r>
          </a:p>
          <a:p>
            <a:r>
              <a:rPr lang="en-US" dirty="0"/>
              <a:t>(This hasn’t yet been tested, but see reference here: https://en.wikipedia.org/wiki/Scanf_format_string).</a:t>
            </a:r>
          </a:p>
        </p:txBody>
      </p:sp>
      <p:pic>
        <p:nvPicPr>
          <p:cNvPr id="6" name="Picture 5" descr="A screenshot of a computer screen&#10;&#10;Description automatically generated">
            <a:extLst>
              <a:ext uri="{FF2B5EF4-FFF2-40B4-BE49-F238E27FC236}">
                <a16:creationId xmlns:a16="http://schemas.microsoft.com/office/drawing/2014/main" id="{53552463-FE85-4948-80A4-19AF5A3D7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87" y="3878435"/>
            <a:ext cx="3000794" cy="2067213"/>
          </a:xfrm>
          <a:prstGeom prst="rect">
            <a:avLst/>
          </a:prstGeom>
        </p:spPr>
      </p:pic>
      <p:sp>
        <p:nvSpPr>
          <p:cNvPr id="7" name="TextBox 6">
            <a:extLst>
              <a:ext uri="{FF2B5EF4-FFF2-40B4-BE49-F238E27FC236}">
                <a16:creationId xmlns:a16="http://schemas.microsoft.com/office/drawing/2014/main" id="{A52219D9-879E-4A90-A05A-438E9E3EA23B}"/>
              </a:ext>
            </a:extLst>
          </p:cNvPr>
          <p:cNvSpPr txBox="1"/>
          <p:nvPr/>
        </p:nvSpPr>
        <p:spPr>
          <a:xfrm>
            <a:off x="4470400" y="3657600"/>
            <a:ext cx="2365829" cy="646331"/>
          </a:xfrm>
          <a:prstGeom prst="rect">
            <a:avLst/>
          </a:prstGeom>
          <a:noFill/>
        </p:spPr>
        <p:txBody>
          <a:bodyPr wrap="square" rtlCol="0">
            <a:spAutoFit/>
          </a:bodyPr>
          <a:lstStyle/>
          <a:p>
            <a:r>
              <a:rPr lang="en-US" dirty="0">
                <a:solidFill>
                  <a:srgbClr val="0070C0"/>
                </a:solidFill>
              </a:rPr>
              <a:t>Correction- the string to use is %c %</a:t>
            </a:r>
            <a:r>
              <a:rPr lang="en-US" dirty="0" err="1">
                <a:solidFill>
                  <a:srgbClr val="0070C0"/>
                </a:solidFill>
              </a:rPr>
              <a:t>llx</a:t>
            </a:r>
            <a:r>
              <a:rPr lang="en-US" dirty="0">
                <a:solidFill>
                  <a:srgbClr val="0070C0"/>
                </a:solidFill>
              </a:rPr>
              <a:t>, %u</a:t>
            </a:r>
          </a:p>
        </p:txBody>
      </p:sp>
    </p:spTree>
    <p:extLst>
      <p:ext uri="{BB962C8B-B14F-4D97-AF65-F5344CB8AC3E}">
        <p14:creationId xmlns:p14="http://schemas.microsoft.com/office/powerpoint/2010/main" val="382878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8E1FBC-8F7C-4FB9-B767-F37C55FC5A88}"/>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3" name="TextBox 2">
            <a:extLst>
              <a:ext uri="{FF2B5EF4-FFF2-40B4-BE49-F238E27FC236}">
                <a16:creationId xmlns:a16="http://schemas.microsoft.com/office/drawing/2014/main" id="{21B8E976-24D1-4307-83D1-D56A77D1B2B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 / section 8</a:t>
            </a:r>
          </a:p>
        </p:txBody>
      </p:sp>
      <p:pic>
        <p:nvPicPr>
          <p:cNvPr id="5" name="Picture 4">
            <a:extLst>
              <a:ext uri="{FF2B5EF4-FFF2-40B4-BE49-F238E27FC236}">
                <a16:creationId xmlns:a16="http://schemas.microsoft.com/office/drawing/2014/main" id="{4E364D77-24A9-4956-B90D-18F2E1627AFE}"/>
              </a:ext>
            </a:extLst>
          </p:cNvPr>
          <p:cNvPicPr>
            <a:picLocks noChangeAspect="1"/>
          </p:cNvPicPr>
          <p:nvPr/>
        </p:nvPicPr>
        <p:blipFill>
          <a:blip r:embed="rId2"/>
          <a:stretch>
            <a:fillRect/>
          </a:stretch>
        </p:blipFill>
        <p:spPr>
          <a:xfrm>
            <a:off x="253209" y="871610"/>
            <a:ext cx="8138160" cy="949452"/>
          </a:xfrm>
          <a:prstGeom prst="rect">
            <a:avLst/>
          </a:prstGeom>
        </p:spPr>
      </p:pic>
      <p:pic>
        <p:nvPicPr>
          <p:cNvPr id="6" name="Picture 5">
            <a:extLst>
              <a:ext uri="{FF2B5EF4-FFF2-40B4-BE49-F238E27FC236}">
                <a16:creationId xmlns:a16="http://schemas.microsoft.com/office/drawing/2014/main" id="{F5FC67D0-80E5-4030-A168-DDEAE2E3C00B}"/>
              </a:ext>
            </a:extLst>
          </p:cNvPr>
          <p:cNvPicPr>
            <a:picLocks noChangeAspect="1"/>
          </p:cNvPicPr>
          <p:nvPr/>
        </p:nvPicPr>
        <p:blipFill>
          <a:blip r:embed="rId3"/>
          <a:stretch>
            <a:fillRect/>
          </a:stretch>
        </p:blipFill>
        <p:spPr>
          <a:xfrm>
            <a:off x="723847" y="2169452"/>
            <a:ext cx="5432079" cy="2245259"/>
          </a:xfrm>
          <a:prstGeom prst="rect">
            <a:avLst/>
          </a:prstGeom>
        </p:spPr>
      </p:pic>
      <p:sp>
        <p:nvSpPr>
          <p:cNvPr id="7" name="TextBox 6">
            <a:extLst>
              <a:ext uri="{FF2B5EF4-FFF2-40B4-BE49-F238E27FC236}">
                <a16:creationId xmlns:a16="http://schemas.microsoft.com/office/drawing/2014/main" id="{43EF224A-82F9-4B37-A67A-F45EEF6C3141}"/>
              </a:ext>
            </a:extLst>
          </p:cNvPr>
          <p:cNvSpPr txBox="1"/>
          <p:nvPr/>
        </p:nvSpPr>
        <p:spPr>
          <a:xfrm>
            <a:off x="384125" y="1792034"/>
            <a:ext cx="4855532" cy="369332"/>
          </a:xfrm>
          <a:prstGeom prst="rect">
            <a:avLst/>
          </a:prstGeom>
          <a:noFill/>
        </p:spPr>
        <p:txBody>
          <a:bodyPr wrap="square" rtlCol="0">
            <a:spAutoFit/>
          </a:bodyPr>
          <a:lstStyle/>
          <a:p>
            <a:r>
              <a:rPr lang="en-US" dirty="0"/>
              <a:t>Same example from before:</a:t>
            </a:r>
          </a:p>
        </p:txBody>
      </p:sp>
      <p:pic>
        <p:nvPicPr>
          <p:cNvPr id="8" name="Picture 7">
            <a:extLst>
              <a:ext uri="{FF2B5EF4-FFF2-40B4-BE49-F238E27FC236}">
                <a16:creationId xmlns:a16="http://schemas.microsoft.com/office/drawing/2014/main" id="{CBB3BDC1-9620-4BEB-AB12-0B4C435D7386}"/>
              </a:ext>
            </a:extLst>
          </p:cNvPr>
          <p:cNvPicPr>
            <a:picLocks noChangeAspect="1"/>
          </p:cNvPicPr>
          <p:nvPr/>
        </p:nvPicPr>
        <p:blipFill>
          <a:blip r:embed="rId4"/>
          <a:stretch>
            <a:fillRect/>
          </a:stretch>
        </p:blipFill>
        <p:spPr>
          <a:xfrm>
            <a:off x="253209" y="4899974"/>
            <a:ext cx="6916848" cy="1086416"/>
          </a:xfrm>
          <a:prstGeom prst="rect">
            <a:avLst/>
          </a:prstGeom>
        </p:spPr>
      </p:pic>
    </p:spTree>
    <p:extLst>
      <p:ext uri="{BB962C8B-B14F-4D97-AF65-F5344CB8AC3E}">
        <p14:creationId xmlns:p14="http://schemas.microsoft.com/office/powerpoint/2010/main" val="222861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C9037-25C1-472C-B1DA-E243EFB18916}"/>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3" name="Picture 2">
            <a:extLst>
              <a:ext uri="{FF2B5EF4-FFF2-40B4-BE49-F238E27FC236}">
                <a16:creationId xmlns:a16="http://schemas.microsoft.com/office/drawing/2014/main" id="{BCBC3C58-080D-422C-91CF-5C88D3F3FF68}"/>
              </a:ext>
            </a:extLst>
          </p:cNvPr>
          <p:cNvPicPr>
            <a:picLocks noChangeAspect="1"/>
          </p:cNvPicPr>
          <p:nvPr/>
        </p:nvPicPr>
        <p:blipFill rotWithShape="1">
          <a:blip r:embed="rId2"/>
          <a:srcRect t="11393"/>
          <a:stretch/>
        </p:blipFill>
        <p:spPr>
          <a:xfrm>
            <a:off x="0" y="392308"/>
            <a:ext cx="6771992" cy="3986900"/>
          </a:xfrm>
          <a:prstGeom prst="rect">
            <a:avLst/>
          </a:prstGeom>
        </p:spPr>
      </p:pic>
      <p:sp>
        <p:nvSpPr>
          <p:cNvPr id="4" name="TextBox 3">
            <a:extLst>
              <a:ext uri="{FF2B5EF4-FFF2-40B4-BE49-F238E27FC236}">
                <a16:creationId xmlns:a16="http://schemas.microsoft.com/office/drawing/2014/main" id="{3DC4B318-8B7C-4E73-9291-9E5D74F4885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a:extLst>
              <a:ext uri="{FF2B5EF4-FFF2-40B4-BE49-F238E27FC236}">
                <a16:creationId xmlns:a16="http://schemas.microsoft.com/office/drawing/2014/main" id="{4ABFCECE-1B6C-4FDE-82BF-DED75987DBB4}"/>
              </a:ext>
            </a:extLst>
          </p:cNvPr>
          <p:cNvPicPr>
            <a:picLocks noChangeAspect="1"/>
          </p:cNvPicPr>
          <p:nvPr/>
        </p:nvPicPr>
        <p:blipFill>
          <a:blip r:embed="rId3"/>
          <a:stretch>
            <a:fillRect/>
          </a:stretch>
        </p:blipFill>
        <p:spPr>
          <a:xfrm>
            <a:off x="0" y="4311246"/>
            <a:ext cx="5721790" cy="1294646"/>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617CD282-8A73-49D7-9C98-ABDBE888D9C5}"/>
              </a:ext>
            </a:extLst>
          </p:cNvPr>
          <p:cNvPicPr>
            <a:picLocks noChangeAspect="1"/>
          </p:cNvPicPr>
          <p:nvPr/>
        </p:nvPicPr>
        <p:blipFill rotWithShape="1">
          <a:blip r:embed="rId4">
            <a:extLst>
              <a:ext uri="{28A0092B-C50C-407E-A947-70E740481C1C}">
                <a14:useLocalDpi xmlns:a14="http://schemas.microsoft.com/office/drawing/2010/main" val="0"/>
              </a:ext>
            </a:extLst>
          </a:blip>
          <a:srcRect t="14195" r="1923"/>
          <a:stretch/>
        </p:blipFill>
        <p:spPr>
          <a:xfrm>
            <a:off x="80010" y="5512910"/>
            <a:ext cx="7264219" cy="1252108"/>
          </a:xfrm>
          <a:prstGeom prst="rect">
            <a:avLst/>
          </a:prstGeom>
        </p:spPr>
      </p:pic>
    </p:spTree>
    <p:extLst>
      <p:ext uri="{BB962C8B-B14F-4D97-AF65-F5344CB8AC3E}">
        <p14:creationId xmlns:p14="http://schemas.microsoft.com/office/powerpoint/2010/main" val="233235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30226104-C3E2-4B9A-894F-A079D7140D47}"/>
              </a:ext>
            </a:extLst>
          </p:cNvPr>
          <p:cNvPicPr>
            <a:picLocks noChangeAspect="1"/>
          </p:cNvPicPr>
          <p:nvPr/>
        </p:nvPicPr>
        <p:blipFill>
          <a:blip r:embed="rId2"/>
          <a:stretch>
            <a:fillRect/>
          </a:stretch>
        </p:blipFill>
        <p:spPr>
          <a:xfrm>
            <a:off x="377190" y="768071"/>
            <a:ext cx="8138160" cy="4370583"/>
          </a:xfrm>
          <a:prstGeom prst="rect">
            <a:avLst/>
          </a:prstGeom>
        </p:spPr>
      </p:pic>
      <p:sp>
        <p:nvSpPr>
          <p:cNvPr id="5" name="TextBox 4">
            <a:extLst>
              <a:ext uri="{FF2B5EF4-FFF2-40B4-BE49-F238E27FC236}">
                <a16:creationId xmlns:a16="http://schemas.microsoft.com/office/drawing/2014/main" id="{391AF921-EB7F-49A8-B323-7916B3B988AC}"/>
              </a:ext>
            </a:extLst>
          </p:cNvPr>
          <p:cNvSpPr txBox="1"/>
          <p:nvPr/>
        </p:nvSpPr>
        <p:spPr>
          <a:xfrm>
            <a:off x="268224" y="5138654"/>
            <a:ext cx="7865842" cy="923330"/>
          </a:xfrm>
          <a:prstGeom prst="rect">
            <a:avLst/>
          </a:prstGeom>
          <a:noFill/>
        </p:spPr>
        <p:txBody>
          <a:bodyPr wrap="square" rtlCol="0">
            <a:spAutoFit/>
          </a:bodyPr>
          <a:lstStyle/>
          <a:p>
            <a:r>
              <a:rPr lang="en-US" dirty="0">
                <a:solidFill>
                  <a:srgbClr val="002060"/>
                </a:solidFill>
              </a:rPr>
              <a:t>Summary: You will complete some already started code for a simulator that reads in info about memory accesses, and prints out when cache hits/misses/</a:t>
            </a:r>
            <a:r>
              <a:rPr lang="en-US" dirty="0" err="1">
                <a:solidFill>
                  <a:srgbClr val="002060"/>
                </a:solidFill>
              </a:rPr>
              <a:t>etc</a:t>
            </a:r>
            <a:r>
              <a:rPr lang="en-US" dirty="0">
                <a:solidFill>
                  <a:srgbClr val="002060"/>
                </a:solidFill>
              </a:rPr>
              <a:t> should occur, given a set of cache parameters.</a:t>
            </a:r>
          </a:p>
        </p:txBody>
      </p:sp>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0B45B-608D-46D0-9624-CCBD85E045F7}"/>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extBox 2">
            <a:extLst>
              <a:ext uri="{FF2B5EF4-FFF2-40B4-BE49-F238E27FC236}">
                <a16:creationId xmlns:a16="http://schemas.microsoft.com/office/drawing/2014/main" id="{AAC5147D-3647-491D-9EC8-E3FBB85A67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descr="A close up of a screen&#10;&#10;Description automatically generated">
            <a:extLst>
              <a:ext uri="{FF2B5EF4-FFF2-40B4-BE49-F238E27FC236}">
                <a16:creationId xmlns:a16="http://schemas.microsoft.com/office/drawing/2014/main" id="{B67031D6-E2BA-4F34-A866-888D46DAC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 y="682880"/>
            <a:ext cx="8412480" cy="1370724"/>
          </a:xfrm>
          <a:prstGeom prst="rect">
            <a:avLst/>
          </a:prstGeom>
        </p:spPr>
      </p:pic>
      <p:sp>
        <p:nvSpPr>
          <p:cNvPr id="6" name="TextBox 5">
            <a:extLst>
              <a:ext uri="{FF2B5EF4-FFF2-40B4-BE49-F238E27FC236}">
                <a16:creationId xmlns:a16="http://schemas.microsoft.com/office/drawing/2014/main" id="{7CEAF294-447F-43B0-A54D-3D7F61876F5D}"/>
              </a:ext>
            </a:extLst>
          </p:cNvPr>
          <p:cNvSpPr txBox="1"/>
          <p:nvPr/>
        </p:nvSpPr>
        <p:spPr>
          <a:xfrm>
            <a:off x="242287" y="2213264"/>
            <a:ext cx="6673631" cy="646331"/>
          </a:xfrm>
          <a:prstGeom prst="rect">
            <a:avLst/>
          </a:prstGeom>
          <a:noFill/>
        </p:spPr>
        <p:txBody>
          <a:bodyPr wrap="square" rtlCol="0">
            <a:spAutoFit/>
          </a:bodyPr>
          <a:lstStyle/>
          <a:p>
            <a:r>
              <a:rPr lang="en-US" dirty="0"/>
              <a:t>The ‘caches’ are compiled programs; mystery-</a:t>
            </a:r>
            <a:r>
              <a:rPr lang="en-US" dirty="0" err="1"/>
              <a:t>cache.h</a:t>
            </a:r>
            <a:r>
              <a:rPr lang="en-US" dirty="0"/>
              <a:t> can be found in the ‘support’ directory’.</a:t>
            </a:r>
          </a:p>
        </p:txBody>
      </p:sp>
      <p:pic>
        <p:nvPicPr>
          <p:cNvPr id="7" name="Picture 6">
            <a:extLst>
              <a:ext uri="{FF2B5EF4-FFF2-40B4-BE49-F238E27FC236}">
                <a16:creationId xmlns:a16="http://schemas.microsoft.com/office/drawing/2014/main" id="{972A1430-80A3-494E-952A-60B6A03B8E4A}"/>
              </a:ext>
            </a:extLst>
          </p:cNvPr>
          <p:cNvPicPr>
            <a:picLocks noChangeAspect="1"/>
          </p:cNvPicPr>
          <p:nvPr/>
        </p:nvPicPr>
        <p:blipFill>
          <a:blip r:embed="rId3"/>
          <a:stretch>
            <a:fillRect/>
          </a:stretch>
        </p:blipFill>
        <p:spPr>
          <a:xfrm>
            <a:off x="174999" y="2859595"/>
            <a:ext cx="6808206" cy="2435382"/>
          </a:xfrm>
          <a:prstGeom prst="rect">
            <a:avLst/>
          </a:prstGeom>
        </p:spPr>
      </p:pic>
      <p:pic>
        <p:nvPicPr>
          <p:cNvPr id="8" name="Picture 7">
            <a:extLst>
              <a:ext uri="{FF2B5EF4-FFF2-40B4-BE49-F238E27FC236}">
                <a16:creationId xmlns:a16="http://schemas.microsoft.com/office/drawing/2014/main" id="{C2C9C449-2E7D-45C1-985E-5BE034BA0ACB}"/>
              </a:ext>
            </a:extLst>
          </p:cNvPr>
          <p:cNvPicPr>
            <a:picLocks noChangeAspect="1"/>
          </p:cNvPicPr>
          <p:nvPr/>
        </p:nvPicPr>
        <p:blipFill>
          <a:blip r:embed="rId4"/>
          <a:stretch>
            <a:fillRect/>
          </a:stretch>
        </p:blipFill>
        <p:spPr>
          <a:xfrm>
            <a:off x="102870" y="5400151"/>
            <a:ext cx="5576935" cy="851026"/>
          </a:xfrm>
          <a:prstGeom prst="rect">
            <a:avLst/>
          </a:prstGeom>
        </p:spPr>
      </p:pic>
      <p:pic>
        <p:nvPicPr>
          <p:cNvPr id="9" name="Picture 8">
            <a:extLst>
              <a:ext uri="{FF2B5EF4-FFF2-40B4-BE49-F238E27FC236}">
                <a16:creationId xmlns:a16="http://schemas.microsoft.com/office/drawing/2014/main" id="{F8C0DF89-7FD7-439D-910C-8A6840FDC262}"/>
              </a:ext>
            </a:extLst>
          </p:cNvPr>
          <p:cNvPicPr>
            <a:picLocks noChangeAspect="1"/>
          </p:cNvPicPr>
          <p:nvPr/>
        </p:nvPicPr>
        <p:blipFill>
          <a:blip r:embed="rId5"/>
          <a:stretch>
            <a:fillRect/>
          </a:stretch>
        </p:blipFill>
        <p:spPr>
          <a:xfrm>
            <a:off x="216354" y="6285416"/>
            <a:ext cx="6699564" cy="506994"/>
          </a:xfrm>
          <a:prstGeom prst="rect">
            <a:avLst/>
          </a:prstGeom>
        </p:spPr>
      </p:pic>
      <p:sp>
        <p:nvSpPr>
          <p:cNvPr id="10" name="TextBox 9">
            <a:extLst>
              <a:ext uri="{FF2B5EF4-FFF2-40B4-BE49-F238E27FC236}">
                <a16:creationId xmlns:a16="http://schemas.microsoft.com/office/drawing/2014/main" id="{9ECD6281-4154-4BB4-8FEE-7C728FF2135D}"/>
              </a:ext>
            </a:extLst>
          </p:cNvPr>
          <p:cNvSpPr txBox="1"/>
          <p:nvPr/>
        </p:nvSpPr>
        <p:spPr>
          <a:xfrm>
            <a:off x="3657600" y="3657600"/>
            <a:ext cx="4746171" cy="646331"/>
          </a:xfrm>
          <a:prstGeom prst="rect">
            <a:avLst/>
          </a:prstGeom>
          <a:noFill/>
        </p:spPr>
        <p:txBody>
          <a:bodyPr wrap="square" rtlCol="0">
            <a:spAutoFit/>
          </a:bodyPr>
          <a:lstStyle/>
          <a:p>
            <a:r>
              <a:rPr lang="en-US" dirty="0"/>
              <a:t>These functions and typedefs will be useful in your code, also.</a:t>
            </a:r>
          </a:p>
        </p:txBody>
      </p:sp>
    </p:spTree>
    <p:extLst>
      <p:ext uri="{BB962C8B-B14F-4D97-AF65-F5344CB8AC3E}">
        <p14:creationId xmlns:p14="http://schemas.microsoft.com/office/powerpoint/2010/main" val="231857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48B53E-1B33-4E76-B53C-8632688BB16A}"/>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3" name="TextBox 2">
            <a:extLst>
              <a:ext uri="{FF2B5EF4-FFF2-40B4-BE49-F238E27FC236}">
                <a16:creationId xmlns:a16="http://schemas.microsoft.com/office/drawing/2014/main" id="{BB5FD851-A3DC-4EEC-8AB1-565C2BD6EB7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262FC31E-C45F-498B-B5C6-962B5A709343}"/>
              </a:ext>
            </a:extLst>
          </p:cNvPr>
          <p:cNvPicPr>
            <a:picLocks noChangeAspect="1"/>
          </p:cNvPicPr>
          <p:nvPr/>
        </p:nvPicPr>
        <p:blipFill>
          <a:blip r:embed="rId2"/>
          <a:stretch>
            <a:fillRect/>
          </a:stretch>
        </p:blipFill>
        <p:spPr>
          <a:xfrm>
            <a:off x="238983" y="721294"/>
            <a:ext cx="8686800" cy="1316884"/>
          </a:xfrm>
          <a:prstGeom prst="rect">
            <a:avLst/>
          </a:prstGeom>
        </p:spPr>
      </p:pic>
      <p:sp>
        <p:nvSpPr>
          <p:cNvPr id="5" name="TextBox 4">
            <a:extLst>
              <a:ext uri="{FF2B5EF4-FFF2-40B4-BE49-F238E27FC236}">
                <a16:creationId xmlns:a16="http://schemas.microsoft.com/office/drawing/2014/main" id="{CF2C9A48-B502-4CC0-A9BF-07DBECC2466B}"/>
              </a:ext>
            </a:extLst>
          </p:cNvPr>
          <p:cNvSpPr txBox="1"/>
          <p:nvPr/>
        </p:nvSpPr>
        <p:spPr>
          <a:xfrm>
            <a:off x="391886" y="2423886"/>
            <a:ext cx="7852228" cy="923330"/>
          </a:xfrm>
          <a:prstGeom prst="rect">
            <a:avLst/>
          </a:prstGeom>
          <a:noFill/>
        </p:spPr>
        <p:txBody>
          <a:bodyPr wrap="square" rtlCol="0">
            <a:spAutoFit/>
          </a:bodyPr>
          <a:lstStyle/>
          <a:p>
            <a:r>
              <a:rPr lang="en-US" dirty="0"/>
              <a:t>In other words: You’ll need to infer the # of sets, # of lines/set, and # bytes/block based on what you observe when trying out different memory accesses.  Functions to complete are here:</a:t>
            </a:r>
          </a:p>
        </p:txBody>
      </p:sp>
      <p:pic>
        <p:nvPicPr>
          <p:cNvPr id="7" name="Picture 6" descr="A screenshot of a computer&#10;&#10;Description automatically generated">
            <a:extLst>
              <a:ext uri="{FF2B5EF4-FFF2-40B4-BE49-F238E27FC236}">
                <a16:creationId xmlns:a16="http://schemas.microsoft.com/office/drawing/2014/main" id="{F774BCCC-A57F-41F0-A60E-36E18EF6999F}"/>
              </a:ext>
            </a:extLst>
          </p:cNvPr>
          <p:cNvPicPr>
            <a:picLocks noChangeAspect="1"/>
          </p:cNvPicPr>
          <p:nvPr/>
        </p:nvPicPr>
        <p:blipFill rotWithShape="1">
          <a:blip r:embed="rId3">
            <a:extLst>
              <a:ext uri="{28A0092B-C50C-407E-A947-70E740481C1C}">
                <a14:useLocalDpi xmlns:a14="http://schemas.microsoft.com/office/drawing/2010/main" val="0"/>
              </a:ext>
            </a:extLst>
          </a:blip>
          <a:srcRect l="1949" t="28933" r="30177" b="5658"/>
          <a:stretch/>
        </p:blipFill>
        <p:spPr>
          <a:xfrm>
            <a:off x="3699691" y="3103519"/>
            <a:ext cx="4663440" cy="3348839"/>
          </a:xfrm>
          <a:prstGeom prst="rect">
            <a:avLst/>
          </a:prstGeom>
        </p:spPr>
      </p:pic>
    </p:spTree>
    <p:extLst>
      <p:ext uri="{BB962C8B-B14F-4D97-AF65-F5344CB8AC3E}">
        <p14:creationId xmlns:p14="http://schemas.microsoft.com/office/powerpoint/2010/main" val="290203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67DBA-92E1-4CA8-A962-236D0A160A89}"/>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3" name="TextBox 2">
            <a:extLst>
              <a:ext uri="{FF2B5EF4-FFF2-40B4-BE49-F238E27FC236}">
                <a16:creationId xmlns:a16="http://schemas.microsoft.com/office/drawing/2014/main" id="{4709272F-D8EA-4D2E-96C8-778A6546760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a:extLst>
              <a:ext uri="{FF2B5EF4-FFF2-40B4-BE49-F238E27FC236}">
                <a16:creationId xmlns:a16="http://schemas.microsoft.com/office/drawing/2014/main" id="{677D34C6-24C1-4643-AF88-6267874A5FE4}"/>
              </a:ext>
            </a:extLst>
          </p:cNvPr>
          <p:cNvPicPr>
            <a:picLocks noChangeAspect="1"/>
          </p:cNvPicPr>
          <p:nvPr/>
        </p:nvPicPr>
        <p:blipFill>
          <a:blip r:embed="rId2"/>
          <a:stretch>
            <a:fillRect/>
          </a:stretch>
        </p:blipFill>
        <p:spPr>
          <a:xfrm>
            <a:off x="242430" y="668268"/>
            <a:ext cx="7680960" cy="713527"/>
          </a:xfrm>
          <a:prstGeom prst="rect">
            <a:avLst/>
          </a:prstGeom>
        </p:spPr>
      </p:pic>
      <p:pic>
        <p:nvPicPr>
          <p:cNvPr id="6" name="Picture 5" descr="A close up of a screen&#10;&#10;Description automatically generated">
            <a:extLst>
              <a:ext uri="{FF2B5EF4-FFF2-40B4-BE49-F238E27FC236}">
                <a16:creationId xmlns:a16="http://schemas.microsoft.com/office/drawing/2014/main" id="{5DEDEE80-DD3B-4648-BE1B-27CCBB7AC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30" y="1526843"/>
            <a:ext cx="8412480" cy="1370724"/>
          </a:xfrm>
          <a:prstGeom prst="rect">
            <a:avLst/>
          </a:prstGeom>
        </p:spPr>
      </p:pic>
      <p:pic>
        <p:nvPicPr>
          <p:cNvPr id="7" name="Picture 6">
            <a:extLst>
              <a:ext uri="{FF2B5EF4-FFF2-40B4-BE49-F238E27FC236}">
                <a16:creationId xmlns:a16="http://schemas.microsoft.com/office/drawing/2014/main" id="{B1477858-43F0-4D1D-BE28-40A6C4EAC994}"/>
              </a:ext>
            </a:extLst>
          </p:cNvPr>
          <p:cNvPicPr>
            <a:picLocks noChangeAspect="1"/>
          </p:cNvPicPr>
          <p:nvPr/>
        </p:nvPicPr>
        <p:blipFill>
          <a:blip r:embed="rId4"/>
          <a:stretch>
            <a:fillRect/>
          </a:stretch>
        </p:blipFill>
        <p:spPr>
          <a:xfrm>
            <a:off x="242430" y="3207190"/>
            <a:ext cx="7955280" cy="529636"/>
          </a:xfrm>
          <a:prstGeom prst="rect">
            <a:avLst/>
          </a:prstGeom>
        </p:spPr>
      </p:pic>
    </p:spTree>
    <p:extLst>
      <p:ext uri="{BB962C8B-B14F-4D97-AF65-F5344CB8AC3E}">
        <p14:creationId xmlns:p14="http://schemas.microsoft.com/office/powerpoint/2010/main" val="194646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07DF43-D0E4-4321-ADAD-F71E5B04AB4D}"/>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3" name="TextBox 2">
            <a:extLst>
              <a:ext uri="{FF2B5EF4-FFF2-40B4-BE49-F238E27FC236}">
                <a16:creationId xmlns:a16="http://schemas.microsoft.com/office/drawing/2014/main" id="{31B44859-6075-49C0-94F1-38294C3A731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7BF33A88-05D2-4A96-B770-AEEC733D9CC2}"/>
              </a:ext>
            </a:extLst>
          </p:cNvPr>
          <p:cNvPicPr>
            <a:picLocks noChangeAspect="1"/>
          </p:cNvPicPr>
          <p:nvPr/>
        </p:nvPicPr>
        <p:blipFill>
          <a:blip r:embed="rId2"/>
          <a:stretch>
            <a:fillRect/>
          </a:stretch>
        </p:blipFill>
        <p:spPr>
          <a:xfrm>
            <a:off x="355097" y="1044268"/>
            <a:ext cx="7863840" cy="2290129"/>
          </a:xfrm>
          <a:prstGeom prst="rect">
            <a:avLst/>
          </a:prstGeom>
        </p:spPr>
      </p:pic>
      <p:sp>
        <p:nvSpPr>
          <p:cNvPr id="5" name="TextBox 4">
            <a:extLst>
              <a:ext uri="{FF2B5EF4-FFF2-40B4-BE49-F238E27FC236}">
                <a16:creationId xmlns:a16="http://schemas.microsoft.com/office/drawing/2014/main" id="{C57DF5E1-9038-4361-AA66-1CD4501307B4}"/>
              </a:ext>
            </a:extLst>
          </p:cNvPr>
          <p:cNvSpPr txBox="1"/>
          <p:nvPr/>
        </p:nvSpPr>
        <p:spPr>
          <a:xfrm>
            <a:off x="366709" y="3545174"/>
            <a:ext cx="7852228" cy="369332"/>
          </a:xfrm>
          <a:prstGeom prst="rect">
            <a:avLst/>
          </a:prstGeom>
          <a:noFill/>
        </p:spPr>
        <p:txBody>
          <a:bodyPr wrap="square" rtlCol="0">
            <a:spAutoFit/>
          </a:bodyPr>
          <a:lstStyle/>
          <a:p>
            <a:r>
              <a:rPr lang="en-US" dirty="0"/>
              <a:t>Methods for testing with either just one cache or with all caches.</a:t>
            </a:r>
          </a:p>
        </p:txBody>
      </p:sp>
    </p:spTree>
    <p:extLst>
      <p:ext uri="{BB962C8B-B14F-4D97-AF65-F5344CB8AC3E}">
        <p14:creationId xmlns:p14="http://schemas.microsoft.com/office/powerpoint/2010/main" val="424007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B71B6-121E-4606-AF95-C333F385EAC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3" name="TextBox 2">
            <a:extLst>
              <a:ext uri="{FF2B5EF4-FFF2-40B4-BE49-F238E27FC236}">
                <a16:creationId xmlns:a16="http://schemas.microsoft.com/office/drawing/2014/main" id="{A1BBBE01-A4F7-4E22-B1B4-1C07D7CE15E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7928D3F8-9CAE-49FC-89A1-7BB70B44F1EC}"/>
              </a:ext>
            </a:extLst>
          </p:cNvPr>
          <p:cNvPicPr>
            <a:picLocks noChangeAspect="1"/>
          </p:cNvPicPr>
          <p:nvPr/>
        </p:nvPicPr>
        <p:blipFill>
          <a:blip r:embed="rId2"/>
          <a:stretch>
            <a:fillRect/>
          </a:stretch>
        </p:blipFill>
        <p:spPr>
          <a:xfrm>
            <a:off x="278932" y="770580"/>
            <a:ext cx="7863840" cy="1539483"/>
          </a:xfrm>
          <a:prstGeom prst="rect">
            <a:avLst/>
          </a:prstGeom>
        </p:spPr>
      </p:pic>
    </p:spTree>
    <p:extLst>
      <p:ext uri="{BB962C8B-B14F-4D97-AF65-F5344CB8AC3E}">
        <p14:creationId xmlns:p14="http://schemas.microsoft.com/office/powerpoint/2010/main" val="76251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B71B6-121E-4606-AF95-C333F385EAC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TextBox 2">
            <a:extLst>
              <a:ext uri="{FF2B5EF4-FFF2-40B4-BE49-F238E27FC236}">
                <a16:creationId xmlns:a16="http://schemas.microsoft.com/office/drawing/2014/main" id="{A1BBBE01-A4F7-4E22-B1B4-1C07D7CE15E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questions?</a:t>
            </a:r>
          </a:p>
        </p:txBody>
      </p:sp>
    </p:spTree>
    <p:extLst>
      <p:ext uri="{BB962C8B-B14F-4D97-AF65-F5344CB8AC3E}">
        <p14:creationId xmlns:p14="http://schemas.microsoft.com/office/powerpoint/2010/main" val="251667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66C299-6407-4545-98ED-46D3F91CE85F}"/>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TextBox 2">
            <a:extLst>
              <a:ext uri="{FF2B5EF4-FFF2-40B4-BE49-F238E27FC236}">
                <a16:creationId xmlns:a16="http://schemas.microsoft.com/office/drawing/2014/main" id="{59AB1B20-C44B-4F7E-85F0-4A55AE3B241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81D531D9-F94C-421D-8D45-F2F726824970}"/>
              </a:ext>
            </a:extLst>
          </p:cNvPr>
          <p:cNvPicPr>
            <a:picLocks noChangeAspect="1"/>
          </p:cNvPicPr>
          <p:nvPr/>
        </p:nvPicPr>
        <p:blipFill>
          <a:blip r:embed="rId2"/>
          <a:stretch>
            <a:fillRect/>
          </a:stretch>
        </p:blipFill>
        <p:spPr>
          <a:xfrm>
            <a:off x="335280" y="764455"/>
            <a:ext cx="6400800" cy="2275530"/>
          </a:xfrm>
          <a:prstGeom prst="rect">
            <a:avLst/>
          </a:prstGeom>
        </p:spPr>
      </p:pic>
      <p:pic>
        <p:nvPicPr>
          <p:cNvPr id="5" name="Picture 4">
            <a:extLst>
              <a:ext uri="{FF2B5EF4-FFF2-40B4-BE49-F238E27FC236}">
                <a16:creationId xmlns:a16="http://schemas.microsoft.com/office/drawing/2014/main" id="{0A29EB95-87FA-4AB4-8B57-6896C697EC6D}"/>
              </a:ext>
            </a:extLst>
          </p:cNvPr>
          <p:cNvPicPr>
            <a:picLocks noChangeAspect="1"/>
          </p:cNvPicPr>
          <p:nvPr/>
        </p:nvPicPr>
        <p:blipFill>
          <a:blip r:embed="rId3"/>
          <a:stretch>
            <a:fillRect/>
          </a:stretch>
        </p:blipFill>
        <p:spPr>
          <a:xfrm>
            <a:off x="335280" y="3261013"/>
            <a:ext cx="6373091" cy="1012122"/>
          </a:xfrm>
          <a:prstGeom prst="rect">
            <a:avLst/>
          </a:prstGeom>
        </p:spPr>
      </p:pic>
      <p:pic>
        <p:nvPicPr>
          <p:cNvPr id="8" name="Picture 7" descr="A picture containing sitting, dark, monitor, clock&#10;&#10;Description automatically generated">
            <a:extLst>
              <a:ext uri="{FF2B5EF4-FFF2-40B4-BE49-F238E27FC236}">
                <a16:creationId xmlns:a16="http://schemas.microsoft.com/office/drawing/2014/main" id="{187F0C08-F0C4-4C85-BC49-5F61FCFE1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32" y="4465207"/>
            <a:ext cx="6430272" cy="1305107"/>
          </a:xfrm>
          <a:prstGeom prst="rect">
            <a:avLst/>
          </a:prstGeom>
        </p:spPr>
      </p:pic>
    </p:spTree>
    <p:extLst>
      <p:ext uri="{BB962C8B-B14F-4D97-AF65-F5344CB8AC3E}">
        <p14:creationId xmlns:p14="http://schemas.microsoft.com/office/powerpoint/2010/main" val="333776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32083E-94EA-4FC4-81EE-737231124C6D}"/>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TextBox 2">
            <a:extLst>
              <a:ext uri="{FF2B5EF4-FFF2-40B4-BE49-F238E27FC236}">
                <a16:creationId xmlns:a16="http://schemas.microsoft.com/office/drawing/2014/main" id="{722555E6-D0BC-4334-8ABE-29AE2E0506D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8" name="Picture 7" descr="A screen shot of a person&#10;&#10;Description automatically generated">
            <a:extLst>
              <a:ext uri="{FF2B5EF4-FFF2-40B4-BE49-F238E27FC236}">
                <a16:creationId xmlns:a16="http://schemas.microsoft.com/office/drawing/2014/main" id="{F621A9F3-F877-43AC-AF48-79E630469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64" y="645905"/>
            <a:ext cx="6430272" cy="1152686"/>
          </a:xfrm>
          <a:prstGeom prst="rect">
            <a:avLst/>
          </a:prstGeom>
        </p:spPr>
      </p:pic>
      <p:pic>
        <p:nvPicPr>
          <p:cNvPr id="9" name="Picture 8">
            <a:extLst>
              <a:ext uri="{FF2B5EF4-FFF2-40B4-BE49-F238E27FC236}">
                <a16:creationId xmlns:a16="http://schemas.microsoft.com/office/drawing/2014/main" id="{B5169B88-D407-4B2A-BB46-859053C81BD0}"/>
              </a:ext>
            </a:extLst>
          </p:cNvPr>
          <p:cNvPicPr>
            <a:picLocks noChangeAspect="1"/>
          </p:cNvPicPr>
          <p:nvPr/>
        </p:nvPicPr>
        <p:blipFill>
          <a:blip r:embed="rId3"/>
          <a:stretch>
            <a:fillRect/>
          </a:stretch>
        </p:blipFill>
        <p:spPr>
          <a:xfrm>
            <a:off x="278198" y="1980444"/>
            <a:ext cx="7772400" cy="1178082"/>
          </a:xfrm>
          <a:prstGeom prst="rect">
            <a:avLst/>
          </a:prstGeom>
        </p:spPr>
      </p:pic>
      <p:pic>
        <p:nvPicPr>
          <p:cNvPr id="10" name="Picture 9">
            <a:extLst>
              <a:ext uri="{FF2B5EF4-FFF2-40B4-BE49-F238E27FC236}">
                <a16:creationId xmlns:a16="http://schemas.microsoft.com/office/drawing/2014/main" id="{35249220-196E-4405-9801-6CAB86629B11}"/>
              </a:ext>
            </a:extLst>
          </p:cNvPr>
          <p:cNvPicPr>
            <a:picLocks noChangeAspect="1"/>
          </p:cNvPicPr>
          <p:nvPr/>
        </p:nvPicPr>
        <p:blipFill>
          <a:blip r:embed="rId4"/>
          <a:stretch>
            <a:fillRect/>
          </a:stretch>
        </p:blipFill>
        <p:spPr>
          <a:xfrm>
            <a:off x="278198" y="3212615"/>
            <a:ext cx="6345382" cy="432769"/>
          </a:xfrm>
          <a:prstGeom prst="rect">
            <a:avLst/>
          </a:prstGeom>
        </p:spPr>
      </p:pic>
      <p:sp>
        <p:nvSpPr>
          <p:cNvPr id="11" name="TextBox 10">
            <a:extLst>
              <a:ext uri="{FF2B5EF4-FFF2-40B4-BE49-F238E27FC236}">
                <a16:creationId xmlns:a16="http://schemas.microsoft.com/office/drawing/2014/main" id="{B48282BA-D3D4-40F2-AAD5-8A20A934CAC8}"/>
              </a:ext>
            </a:extLst>
          </p:cNvPr>
          <p:cNvSpPr txBox="1"/>
          <p:nvPr/>
        </p:nvSpPr>
        <p:spPr>
          <a:xfrm>
            <a:off x="278198" y="3889248"/>
            <a:ext cx="8463466" cy="2308324"/>
          </a:xfrm>
          <a:prstGeom prst="rect">
            <a:avLst/>
          </a:prstGeom>
          <a:noFill/>
        </p:spPr>
        <p:txBody>
          <a:bodyPr wrap="square" rtlCol="0">
            <a:spAutoFit/>
          </a:bodyPr>
          <a:lstStyle/>
          <a:p>
            <a:r>
              <a:rPr lang="en-US" dirty="0" err="1"/>
              <a:t>Valgrind</a:t>
            </a:r>
            <a:r>
              <a:rPr lang="en-US" dirty="0"/>
              <a:t> (briefly discussed in an earlier lab) provides tools that can examine memory management and other issues in </a:t>
            </a:r>
            <a:r>
              <a:rPr lang="en-US" dirty="0" err="1"/>
              <a:t>linux</a:t>
            </a:r>
            <a:r>
              <a:rPr lang="en-US" dirty="0"/>
              <a:t> programs.</a:t>
            </a:r>
          </a:p>
          <a:p>
            <a:r>
              <a:rPr lang="en-US" dirty="0">
                <a:solidFill>
                  <a:schemeClr val="bg1">
                    <a:lumMod val="50000"/>
                  </a:schemeClr>
                </a:solidFill>
              </a:rPr>
              <a:t>--log-</a:t>
            </a:r>
            <a:r>
              <a:rPr lang="en-US" dirty="0" err="1">
                <a:solidFill>
                  <a:schemeClr val="bg1">
                    <a:lumMod val="50000"/>
                  </a:schemeClr>
                </a:solidFill>
              </a:rPr>
              <a:t>fd</a:t>
            </a:r>
            <a:r>
              <a:rPr lang="en-US" dirty="0">
                <a:solidFill>
                  <a:schemeClr val="bg1">
                    <a:lumMod val="50000"/>
                  </a:schemeClr>
                </a:solidFill>
              </a:rPr>
              <a:t>=1 tells </a:t>
            </a:r>
            <a:r>
              <a:rPr lang="en-US" dirty="0" err="1">
                <a:solidFill>
                  <a:schemeClr val="bg1">
                    <a:lumMod val="50000"/>
                  </a:schemeClr>
                </a:solidFill>
              </a:rPr>
              <a:t>valgrind</a:t>
            </a:r>
            <a:r>
              <a:rPr lang="en-US" dirty="0">
                <a:solidFill>
                  <a:schemeClr val="bg1">
                    <a:lumMod val="50000"/>
                  </a:schemeClr>
                </a:solidFill>
              </a:rPr>
              <a:t> to write to </a:t>
            </a:r>
            <a:r>
              <a:rPr lang="en-US" dirty="0" err="1">
                <a:solidFill>
                  <a:schemeClr val="bg1">
                    <a:lumMod val="50000"/>
                  </a:schemeClr>
                </a:solidFill>
              </a:rPr>
              <a:t>stdout</a:t>
            </a:r>
            <a:endParaRPr lang="en-US" dirty="0">
              <a:solidFill>
                <a:schemeClr val="bg1">
                  <a:lumMod val="50000"/>
                </a:schemeClr>
              </a:solidFill>
            </a:endParaRPr>
          </a:p>
          <a:p>
            <a:r>
              <a:rPr lang="en-US" dirty="0">
                <a:solidFill>
                  <a:schemeClr val="bg1">
                    <a:lumMod val="50000"/>
                  </a:schemeClr>
                </a:solidFill>
              </a:rPr>
              <a:t>--tool=lackey says to use the Lackey tool (below from https://www.valgrind.org/docs/manual/lk-manual.html):</a:t>
            </a:r>
          </a:p>
          <a:p>
            <a:pPr marL="342900" indent="-342900">
              <a:buAutoNum type="arabicParenBoth"/>
            </a:pPr>
            <a:endParaRPr lang="en-US" dirty="0"/>
          </a:p>
          <a:p>
            <a:endParaRPr lang="en-US" dirty="0"/>
          </a:p>
          <a:p>
            <a:r>
              <a:rPr lang="en-US" dirty="0"/>
              <a:t>More on next slide…</a:t>
            </a:r>
          </a:p>
        </p:txBody>
      </p:sp>
      <p:pic>
        <p:nvPicPr>
          <p:cNvPr id="15" name="Picture 14" descr="A screenshot of a social media post&#10;&#10;Description automatically generated">
            <a:extLst>
              <a:ext uri="{FF2B5EF4-FFF2-40B4-BE49-F238E27FC236}">
                <a16:creationId xmlns:a16="http://schemas.microsoft.com/office/drawing/2014/main" id="{0B37F6CA-96FF-416D-AB25-BA351940D973}"/>
              </a:ext>
            </a:extLst>
          </p:cNvPr>
          <p:cNvPicPr>
            <a:picLocks noChangeAspect="1"/>
          </p:cNvPicPr>
          <p:nvPr/>
        </p:nvPicPr>
        <p:blipFill rotWithShape="1">
          <a:blip r:embed="rId5">
            <a:extLst>
              <a:ext uri="{28A0092B-C50C-407E-A947-70E740481C1C}">
                <a14:useLocalDpi xmlns:a14="http://schemas.microsoft.com/office/drawing/2010/main" val="0"/>
              </a:ext>
            </a:extLst>
          </a:blip>
          <a:srcRect l="2626" t="17846" r="4816" b="73452"/>
          <a:stretch/>
        </p:blipFill>
        <p:spPr>
          <a:xfrm>
            <a:off x="278198" y="5364019"/>
            <a:ext cx="8463466" cy="475949"/>
          </a:xfrm>
          <a:prstGeom prst="rect">
            <a:avLst/>
          </a:prstGeom>
        </p:spPr>
      </p:pic>
    </p:spTree>
    <p:extLst>
      <p:ext uri="{BB962C8B-B14F-4D97-AF65-F5344CB8AC3E}">
        <p14:creationId xmlns:p14="http://schemas.microsoft.com/office/powerpoint/2010/main" val="389529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88A08-C630-4A6B-B6AD-9005191332A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extBox 2">
            <a:extLst>
              <a:ext uri="{FF2B5EF4-FFF2-40B4-BE49-F238E27FC236}">
                <a16:creationId xmlns:a16="http://schemas.microsoft.com/office/drawing/2014/main" id="{BA766C56-3E2E-4EB6-8DFD-99A0026FFA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4" name="Picture 3">
            <a:extLst>
              <a:ext uri="{FF2B5EF4-FFF2-40B4-BE49-F238E27FC236}">
                <a16:creationId xmlns:a16="http://schemas.microsoft.com/office/drawing/2014/main" id="{39E6B15E-48CD-4A49-B373-E2A9819DFE8C}"/>
              </a:ext>
            </a:extLst>
          </p:cNvPr>
          <p:cNvPicPr>
            <a:picLocks noChangeAspect="1"/>
          </p:cNvPicPr>
          <p:nvPr/>
        </p:nvPicPr>
        <p:blipFill>
          <a:blip r:embed="rId2"/>
          <a:stretch>
            <a:fillRect/>
          </a:stretch>
        </p:blipFill>
        <p:spPr>
          <a:xfrm>
            <a:off x="180662" y="724668"/>
            <a:ext cx="7772400" cy="1178082"/>
          </a:xfrm>
          <a:prstGeom prst="rect">
            <a:avLst/>
          </a:prstGeom>
        </p:spPr>
      </p:pic>
      <p:pic>
        <p:nvPicPr>
          <p:cNvPr id="5" name="Picture 4">
            <a:extLst>
              <a:ext uri="{FF2B5EF4-FFF2-40B4-BE49-F238E27FC236}">
                <a16:creationId xmlns:a16="http://schemas.microsoft.com/office/drawing/2014/main" id="{F80B1F6B-F8FC-4A12-A537-C59FFB4A1697}"/>
              </a:ext>
            </a:extLst>
          </p:cNvPr>
          <p:cNvPicPr>
            <a:picLocks noChangeAspect="1"/>
          </p:cNvPicPr>
          <p:nvPr/>
        </p:nvPicPr>
        <p:blipFill>
          <a:blip r:embed="rId3"/>
          <a:stretch>
            <a:fillRect/>
          </a:stretch>
        </p:blipFill>
        <p:spPr>
          <a:xfrm>
            <a:off x="180662" y="1976881"/>
            <a:ext cx="6345382" cy="432769"/>
          </a:xfrm>
          <a:prstGeom prst="rect">
            <a:avLst/>
          </a:prstGeom>
        </p:spPr>
      </p:pic>
      <p:sp>
        <p:nvSpPr>
          <p:cNvPr id="7" name="TextBox 6">
            <a:extLst>
              <a:ext uri="{FF2B5EF4-FFF2-40B4-BE49-F238E27FC236}">
                <a16:creationId xmlns:a16="http://schemas.microsoft.com/office/drawing/2014/main" id="{6DFF1507-FE4F-4BF0-BFEF-6A3A0E08EECB}"/>
              </a:ext>
            </a:extLst>
          </p:cNvPr>
          <p:cNvSpPr txBox="1"/>
          <p:nvPr/>
        </p:nvSpPr>
        <p:spPr>
          <a:xfrm>
            <a:off x="294268" y="2721938"/>
            <a:ext cx="7658794" cy="1200329"/>
          </a:xfrm>
          <a:prstGeom prst="rect">
            <a:avLst/>
          </a:prstGeom>
          <a:noFill/>
        </p:spPr>
        <p:txBody>
          <a:bodyPr wrap="square" rtlCol="0">
            <a:spAutoFit/>
          </a:bodyPr>
          <a:lstStyle/>
          <a:p>
            <a:r>
              <a:rPr lang="en-US" dirty="0"/>
              <a:t>-v = verbose (display lots of info)</a:t>
            </a:r>
          </a:p>
          <a:p>
            <a:endParaRPr lang="en-US" dirty="0"/>
          </a:p>
          <a:p>
            <a:r>
              <a:rPr lang="en-US" dirty="0"/>
              <a:t>--trace=mem (from </a:t>
            </a:r>
            <a:r>
              <a:rPr lang="en-US" dirty="0">
                <a:hlinkClick r:id="rId4"/>
              </a:rPr>
              <a:t>https://www.valgrind.org/docs/manual/lk-manual.html</a:t>
            </a:r>
            <a:r>
              <a:rPr lang="en-US" dirty="0"/>
              <a:t>):</a:t>
            </a:r>
          </a:p>
          <a:p>
            <a:endParaRPr lang="en-US" dirty="0"/>
          </a:p>
        </p:txBody>
      </p:sp>
      <p:pic>
        <p:nvPicPr>
          <p:cNvPr id="11" name="Picture 10" descr="A screenshot of a social media post&#10;&#10;Description automatically generated">
            <a:extLst>
              <a:ext uri="{FF2B5EF4-FFF2-40B4-BE49-F238E27FC236}">
                <a16:creationId xmlns:a16="http://schemas.microsoft.com/office/drawing/2014/main" id="{10DB7997-864A-4C23-9740-9233421F8C49}"/>
              </a:ext>
            </a:extLst>
          </p:cNvPr>
          <p:cNvPicPr>
            <a:picLocks noChangeAspect="1"/>
          </p:cNvPicPr>
          <p:nvPr/>
        </p:nvPicPr>
        <p:blipFill rotWithShape="1">
          <a:blip r:embed="rId5">
            <a:extLst>
              <a:ext uri="{28A0092B-C50C-407E-A947-70E740481C1C}">
                <a14:useLocalDpi xmlns:a14="http://schemas.microsoft.com/office/drawing/2010/main" val="0"/>
              </a:ext>
            </a:extLst>
          </a:blip>
          <a:srcRect l="3218" t="66712" r="5200" b="21036"/>
          <a:stretch/>
        </p:blipFill>
        <p:spPr>
          <a:xfrm>
            <a:off x="45720" y="3786449"/>
            <a:ext cx="9052560" cy="896212"/>
          </a:xfrm>
          <a:prstGeom prst="rect">
            <a:avLst/>
          </a:prstGeom>
        </p:spPr>
      </p:pic>
      <p:sp>
        <p:nvSpPr>
          <p:cNvPr id="12" name="TextBox 11">
            <a:extLst>
              <a:ext uri="{FF2B5EF4-FFF2-40B4-BE49-F238E27FC236}">
                <a16:creationId xmlns:a16="http://schemas.microsoft.com/office/drawing/2014/main" id="{A8A3755E-D52E-4C29-B847-E09C8EDE30B3}"/>
              </a:ext>
            </a:extLst>
          </p:cNvPr>
          <p:cNvSpPr txBox="1"/>
          <p:nvPr/>
        </p:nvSpPr>
        <p:spPr>
          <a:xfrm>
            <a:off x="180662" y="4741455"/>
            <a:ext cx="7658794" cy="646331"/>
          </a:xfrm>
          <a:prstGeom prst="rect">
            <a:avLst/>
          </a:prstGeom>
          <a:noFill/>
        </p:spPr>
        <p:txBody>
          <a:bodyPr wrap="square" rtlCol="0">
            <a:spAutoFit/>
          </a:bodyPr>
          <a:lstStyle/>
          <a:p>
            <a:r>
              <a:rPr lang="en-US" dirty="0"/>
              <a:t>ls -l tells </a:t>
            </a:r>
            <a:r>
              <a:rPr lang="en-US" dirty="0" err="1"/>
              <a:t>valgrind</a:t>
            </a:r>
            <a:r>
              <a:rPr lang="en-US" dirty="0"/>
              <a:t> to inspect the memory addresses when running </a:t>
            </a:r>
            <a:r>
              <a:rPr lang="en-US" i="1" dirty="0"/>
              <a:t>ls</a:t>
            </a:r>
            <a:r>
              <a:rPr lang="en-US" dirty="0"/>
              <a:t> with the </a:t>
            </a:r>
            <a:r>
              <a:rPr lang="en-US" i="1" dirty="0"/>
              <a:t>l</a:t>
            </a:r>
            <a:r>
              <a:rPr lang="en-US" dirty="0"/>
              <a:t> flag (so, just list the directory contents with detailed info)</a:t>
            </a:r>
          </a:p>
        </p:txBody>
      </p:sp>
      <p:sp>
        <p:nvSpPr>
          <p:cNvPr id="13" name="TextBox 12">
            <a:extLst>
              <a:ext uri="{FF2B5EF4-FFF2-40B4-BE49-F238E27FC236}">
                <a16:creationId xmlns:a16="http://schemas.microsoft.com/office/drawing/2014/main" id="{4B4AF0EB-AD4D-44D7-B6B5-9C1619F1DFA8}"/>
              </a:ext>
            </a:extLst>
          </p:cNvPr>
          <p:cNvSpPr txBox="1"/>
          <p:nvPr/>
        </p:nvSpPr>
        <p:spPr>
          <a:xfrm>
            <a:off x="180662" y="5651226"/>
            <a:ext cx="7658794" cy="923330"/>
          </a:xfrm>
          <a:prstGeom prst="rect">
            <a:avLst/>
          </a:prstGeom>
          <a:noFill/>
        </p:spPr>
        <p:txBody>
          <a:bodyPr wrap="square" rtlCol="0">
            <a:spAutoFit/>
          </a:bodyPr>
          <a:lstStyle/>
          <a:p>
            <a:r>
              <a:rPr lang="en-US" dirty="0">
                <a:solidFill>
                  <a:srgbClr val="0F4C81"/>
                </a:solidFill>
              </a:rPr>
              <a:t>If you try this example command line, it will indeed produce an immense amount of output.  The trace files you will process for this lab are more manageable (ranging in size from 5-596 lines).</a:t>
            </a:r>
          </a:p>
        </p:txBody>
      </p:sp>
    </p:spTree>
    <p:extLst>
      <p:ext uri="{BB962C8B-B14F-4D97-AF65-F5344CB8AC3E}">
        <p14:creationId xmlns:p14="http://schemas.microsoft.com/office/powerpoint/2010/main" val="393523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CF7623-0EEB-482B-A038-272FC0A51079}"/>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a16="http://schemas.microsoft.com/office/drawing/2014/main" id="{0D78A1DF-BF5B-495C-9EB7-A3702007AA2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5" name="Picture 4">
            <a:extLst>
              <a:ext uri="{FF2B5EF4-FFF2-40B4-BE49-F238E27FC236}">
                <a16:creationId xmlns:a16="http://schemas.microsoft.com/office/drawing/2014/main" id="{5743DF4F-228A-4A39-80D5-B4F4E1760BDB}"/>
              </a:ext>
            </a:extLst>
          </p:cNvPr>
          <p:cNvPicPr>
            <a:picLocks noChangeAspect="1"/>
          </p:cNvPicPr>
          <p:nvPr/>
        </p:nvPicPr>
        <p:blipFill>
          <a:blip r:embed="rId2"/>
          <a:stretch>
            <a:fillRect/>
          </a:stretch>
        </p:blipFill>
        <p:spPr>
          <a:xfrm>
            <a:off x="289837" y="523220"/>
            <a:ext cx="7772400" cy="3266065"/>
          </a:xfrm>
          <a:prstGeom prst="rect">
            <a:avLst/>
          </a:prstGeom>
        </p:spPr>
      </p:pic>
      <p:sp>
        <p:nvSpPr>
          <p:cNvPr id="7" name="TextBox 6">
            <a:extLst>
              <a:ext uri="{FF2B5EF4-FFF2-40B4-BE49-F238E27FC236}">
                <a16:creationId xmlns:a16="http://schemas.microsoft.com/office/drawing/2014/main" id="{4D0BC2D8-9287-448C-80B6-40E90A462887}"/>
              </a:ext>
            </a:extLst>
          </p:cNvPr>
          <p:cNvSpPr txBox="1"/>
          <p:nvPr/>
        </p:nvSpPr>
        <p:spPr>
          <a:xfrm>
            <a:off x="304800" y="4096512"/>
            <a:ext cx="3553265" cy="2031325"/>
          </a:xfrm>
          <a:prstGeom prst="rect">
            <a:avLst/>
          </a:prstGeom>
          <a:noFill/>
        </p:spPr>
        <p:txBody>
          <a:bodyPr wrap="square" rtlCol="0">
            <a:spAutoFit/>
          </a:bodyPr>
          <a:lstStyle/>
          <a:p>
            <a:r>
              <a:rPr lang="en-US" dirty="0"/>
              <a:t>Another example: subset of the output when trying the ls -l example from the previous slide:</a:t>
            </a:r>
          </a:p>
          <a:p>
            <a:endParaRPr lang="en-US" dirty="0"/>
          </a:p>
          <a:p>
            <a:r>
              <a:rPr lang="en-US" dirty="0"/>
              <a:t>For this lab, you will be disregarding the ‘I’ lines from the trace files you are given.</a:t>
            </a:r>
          </a:p>
        </p:txBody>
      </p:sp>
      <p:pic>
        <p:nvPicPr>
          <p:cNvPr id="11" name="Picture 10" descr="A screen shot of a computer&#10;&#10;Description automatically generated">
            <a:extLst>
              <a:ext uri="{FF2B5EF4-FFF2-40B4-BE49-F238E27FC236}">
                <a16:creationId xmlns:a16="http://schemas.microsoft.com/office/drawing/2014/main" id="{0067A38E-6749-468E-8846-9515DF57C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372" y="3892156"/>
            <a:ext cx="3153215" cy="2829320"/>
          </a:xfrm>
          <a:prstGeom prst="rect">
            <a:avLst/>
          </a:prstGeom>
        </p:spPr>
      </p:pic>
    </p:spTree>
    <p:extLst>
      <p:ext uri="{BB962C8B-B14F-4D97-AF65-F5344CB8AC3E}">
        <p14:creationId xmlns:p14="http://schemas.microsoft.com/office/powerpoint/2010/main" val="380505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7D753C-9AEF-48E1-BCD1-32E680102CC5}"/>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extBox 2">
            <a:extLst>
              <a:ext uri="{FF2B5EF4-FFF2-40B4-BE49-F238E27FC236}">
                <a16:creationId xmlns:a16="http://schemas.microsoft.com/office/drawing/2014/main" id="{AE9FF3A6-80CE-4326-95FD-21949EC20BA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B84FB1E8-B36C-4415-B1BA-FF644EA90631}"/>
              </a:ext>
            </a:extLst>
          </p:cNvPr>
          <p:cNvPicPr>
            <a:picLocks noChangeAspect="1"/>
          </p:cNvPicPr>
          <p:nvPr/>
        </p:nvPicPr>
        <p:blipFill>
          <a:blip r:embed="rId2"/>
          <a:stretch>
            <a:fillRect/>
          </a:stretch>
        </p:blipFill>
        <p:spPr>
          <a:xfrm>
            <a:off x="292054" y="633262"/>
            <a:ext cx="8229600" cy="2690629"/>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2C05F667-CF87-4078-B3DA-E32F7E323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52" y="3429000"/>
            <a:ext cx="5896798" cy="2981741"/>
          </a:xfrm>
          <a:prstGeom prst="rect">
            <a:avLst/>
          </a:prstGeom>
        </p:spPr>
      </p:pic>
      <p:sp>
        <p:nvSpPr>
          <p:cNvPr id="7" name="TextBox 6">
            <a:extLst>
              <a:ext uri="{FF2B5EF4-FFF2-40B4-BE49-F238E27FC236}">
                <a16:creationId xmlns:a16="http://schemas.microsoft.com/office/drawing/2014/main" id="{4190E9F4-C4CA-4B13-A557-A9A9AAFE1681}"/>
              </a:ext>
            </a:extLst>
          </p:cNvPr>
          <p:cNvSpPr txBox="1"/>
          <p:nvPr/>
        </p:nvSpPr>
        <p:spPr>
          <a:xfrm>
            <a:off x="6656832" y="3543300"/>
            <a:ext cx="2206752" cy="2308324"/>
          </a:xfrm>
          <a:prstGeom prst="rect">
            <a:avLst/>
          </a:prstGeom>
          <a:noFill/>
        </p:spPr>
        <p:txBody>
          <a:bodyPr wrap="square" rtlCol="0">
            <a:spAutoFit/>
          </a:bodyPr>
          <a:lstStyle/>
          <a:p>
            <a:r>
              <a:rPr lang="en-US" dirty="0"/>
              <a:t>Lines per set determines associativity.</a:t>
            </a:r>
          </a:p>
          <a:p>
            <a:endParaRPr lang="en-US" dirty="0"/>
          </a:p>
          <a:p>
            <a:r>
              <a:rPr lang="en-US" dirty="0"/>
              <a:t># of sets (2</a:t>
            </a:r>
            <a:r>
              <a:rPr lang="en-US" baseline="30000" dirty="0"/>
              <a:t>s</a:t>
            </a:r>
            <a:r>
              <a:rPr lang="en-US" dirty="0"/>
              <a:t>) x lines per set x bytes per block (2</a:t>
            </a:r>
            <a:r>
              <a:rPr lang="en-US" baseline="30000" dirty="0"/>
              <a:t>b</a:t>
            </a:r>
            <a:r>
              <a:rPr lang="en-US" dirty="0"/>
              <a:t>) determine cache size. </a:t>
            </a:r>
          </a:p>
        </p:txBody>
      </p:sp>
    </p:spTree>
    <p:extLst>
      <p:ext uri="{BB962C8B-B14F-4D97-AF65-F5344CB8AC3E}">
        <p14:creationId xmlns:p14="http://schemas.microsoft.com/office/powerpoint/2010/main" val="70006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428A8D-8F48-4DF8-BF19-8D824311EC28}"/>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TextBox 2">
            <a:extLst>
              <a:ext uri="{FF2B5EF4-FFF2-40B4-BE49-F238E27FC236}">
                <a16:creationId xmlns:a16="http://schemas.microsoft.com/office/drawing/2014/main" id="{B4BE0B7C-BFA3-4AD8-B0CC-31793F169A5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reminder of cache organization</a:t>
            </a:r>
          </a:p>
        </p:txBody>
      </p:sp>
      <p:pic>
        <p:nvPicPr>
          <p:cNvPr id="4" name="Picture 3">
            <a:extLst>
              <a:ext uri="{FF2B5EF4-FFF2-40B4-BE49-F238E27FC236}">
                <a16:creationId xmlns:a16="http://schemas.microsoft.com/office/drawing/2014/main" id="{642CFE0B-2181-44ED-98E4-43817B83D9C2}"/>
              </a:ext>
            </a:extLst>
          </p:cNvPr>
          <p:cNvPicPr>
            <a:picLocks noChangeAspect="1"/>
          </p:cNvPicPr>
          <p:nvPr/>
        </p:nvPicPr>
        <p:blipFill>
          <a:blip r:embed="rId2"/>
          <a:stretch>
            <a:fillRect/>
          </a:stretch>
        </p:blipFill>
        <p:spPr>
          <a:xfrm>
            <a:off x="123582" y="1209311"/>
            <a:ext cx="5458691" cy="4439377"/>
          </a:xfrm>
          <a:prstGeom prst="rect">
            <a:avLst/>
          </a:prstGeom>
        </p:spPr>
      </p:pic>
      <p:pic>
        <p:nvPicPr>
          <p:cNvPr id="5" name="Picture 4">
            <a:extLst>
              <a:ext uri="{FF2B5EF4-FFF2-40B4-BE49-F238E27FC236}">
                <a16:creationId xmlns:a16="http://schemas.microsoft.com/office/drawing/2014/main" id="{D13141CA-AC89-4067-9A7F-AC5451CBA2E2}"/>
              </a:ext>
            </a:extLst>
          </p:cNvPr>
          <p:cNvPicPr>
            <a:picLocks noChangeAspect="1"/>
          </p:cNvPicPr>
          <p:nvPr/>
        </p:nvPicPr>
        <p:blipFill>
          <a:blip r:embed="rId3"/>
          <a:stretch>
            <a:fillRect/>
          </a:stretch>
        </p:blipFill>
        <p:spPr>
          <a:xfrm>
            <a:off x="3414314" y="4782003"/>
            <a:ext cx="5486400" cy="1465145"/>
          </a:xfrm>
          <a:prstGeom prst="rect">
            <a:avLst/>
          </a:prstGeom>
        </p:spPr>
      </p:pic>
      <p:sp>
        <p:nvSpPr>
          <p:cNvPr id="6" name="TextBox 5">
            <a:extLst>
              <a:ext uri="{FF2B5EF4-FFF2-40B4-BE49-F238E27FC236}">
                <a16:creationId xmlns:a16="http://schemas.microsoft.com/office/drawing/2014/main" id="{4EA70188-5740-4AA8-9E2B-71BC84359C88}"/>
              </a:ext>
            </a:extLst>
          </p:cNvPr>
          <p:cNvSpPr txBox="1"/>
          <p:nvPr/>
        </p:nvSpPr>
        <p:spPr>
          <a:xfrm>
            <a:off x="57150" y="523220"/>
            <a:ext cx="8458200" cy="400110"/>
          </a:xfrm>
          <a:prstGeom prst="rect">
            <a:avLst/>
          </a:prstGeom>
        </p:spPr>
        <p:txBody>
          <a:bodyPr wrap="square" rtlCol="0">
            <a:spAutoFit/>
          </a:bodyPr>
          <a:lstStyle/>
          <a:p>
            <a:r>
              <a:rPr lang="en-US" sz="2000" dirty="0">
                <a:solidFill>
                  <a:schemeClr val="bg1">
                    <a:lumMod val="50000"/>
                  </a:schemeClr>
                </a:solidFill>
              </a:rPr>
              <a:t>See also: Recitation slides from last week (with answers to cache tutorial).</a:t>
            </a:r>
          </a:p>
        </p:txBody>
      </p:sp>
    </p:spTree>
    <p:extLst>
      <p:ext uri="{BB962C8B-B14F-4D97-AF65-F5344CB8AC3E}">
        <p14:creationId xmlns:p14="http://schemas.microsoft.com/office/powerpoint/2010/main" val="102905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D5D207-7E43-421D-AACC-C7972C9FBD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TextBox 2">
            <a:extLst>
              <a:ext uri="{FF2B5EF4-FFF2-40B4-BE49-F238E27FC236}">
                <a16:creationId xmlns:a16="http://schemas.microsoft.com/office/drawing/2014/main" id="{CB5C149D-265A-429F-9FFB-5DE521A4B0A9}"/>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Cache lab –</a:t>
            </a:r>
          </a:p>
          <a:p>
            <a:r>
              <a:rPr lang="en-US" sz="2800" dirty="0">
                <a:solidFill>
                  <a:srgbClr val="002060"/>
                </a:solidFill>
              </a:rPr>
              <a:t>Simulator</a:t>
            </a:r>
          </a:p>
        </p:txBody>
      </p:sp>
      <p:pic>
        <p:nvPicPr>
          <p:cNvPr id="5" name="Picture 4">
            <a:extLst>
              <a:ext uri="{FF2B5EF4-FFF2-40B4-BE49-F238E27FC236}">
                <a16:creationId xmlns:a16="http://schemas.microsoft.com/office/drawing/2014/main" id="{D25CF452-4D68-45A6-8223-5FC787FFCFDC}"/>
              </a:ext>
            </a:extLst>
          </p:cNvPr>
          <p:cNvPicPr>
            <a:picLocks noChangeAspect="1"/>
          </p:cNvPicPr>
          <p:nvPr/>
        </p:nvPicPr>
        <p:blipFill>
          <a:blip r:embed="rId2"/>
          <a:stretch>
            <a:fillRect/>
          </a:stretch>
        </p:blipFill>
        <p:spPr>
          <a:xfrm>
            <a:off x="3512404" y="123205"/>
            <a:ext cx="5264727" cy="614253"/>
          </a:xfrm>
          <a:prstGeom prst="rect">
            <a:avLst/>
          </a:prstGeom>
        </p:spPr>
      </p:pic>
      <p:pic>
        <p:nvPicPr>
          <p:cNvPr id="6" name="Picture 5">
            <a:extLst>
              <a:ext uri="{FF2B5EF4-FFF2-40B4-BE49-F238E27FC236}">
                <a16:creationId xmlns:a16="http://schemas.microsoft.com/office/drawing/2014/main" id="{75CF18FC-1250-44BE-B12F-7C04A92940AF}"/>
              </a:ext>
            </a:extLst>
          </p:cNvPr>
          <p:cNvPicPr>
            <a:picLocks noChangeAspect="1"/>
          </p:cNvPicPr>
          <p:nvPr/>
        </p:nvPicPr>
        <p:blipFill>
          <a:blip r:embed="rId3"/>
          <a:stretch>
            <a:fillRect/>
          </a:stretch>
        </p:blipFill>
        <p:spPr>
          <a:xfrm>
            <a:off x="4005695" y="1020847"/>
            <a:ext cx="4904509" cy="4816305"/>
          </a:xfrm>
          <a:prstGeom prst="rect">
            <a:avLst/>
          </a:prstGeom>
        </p:spPr>
      </p:pic>
      <p:sp>
        <p:nvSpPr>
          <p:cNvPr id="7" name="TextBox 6">
            <a:extLst>
              <a:ext uri="{FF2B5EF4-FFF2-40B4-BE49-F238E27FC236}">
                <a16:creationId xmlns:a16="http://schemas.microsoft.com/office/drawing/2014/main" id="{7D5CE13E-09AA-48D3-BE40-4796477019EE}"/>
              </a:ext>
            </a:extLst>
          </p:cNvPr>
          <p:cNvSpPr txBox="1"/>
          <p:nvPr/>
        </p:nvSpPr>
        <p:spPr>
          <a:xfrm>
            <a:off x="402279" y="1640075"/>
            <a:ext cx="2852928" cy="369332"/>
          </a:xfrm>
          <a:prstGeom prst="rect">
            <a:avLst/>
          </a:prstGeom>
          <a:noFill/>
        </p:spPr>
        <p:txBody>
          <a:bodyPr wrap="square" rtlCol="0">
            <a:spAutoFit/>
          </a:bodyPr>
          <a:lstStyle/>
          <a:p>
            <a:r>
              <a:rPr lang="en-US" dirty="0"/>
              <a:t>Contents of </a:t>
            </a:r>
            <a:r>
              <a:rPr lang="en-US" dirty="0" err="1"/>
              <a:t>yi.trace</a:t>
            </a:r>
            <a:r>
              <a:rPr lang="en-US" dirty="0"/>
              <a:t>:</a:t>
            </a:r>
          </a:p>
        </p:txBody>
      </p:sp>
      <p:pic>
        <p:nvPicPr>
          <p:cNvPr id="9" name="Picture 8" descr="A screenshot of a computer screen&#10;&#10;Description automatically generated">
            <a:extLst>
              <a:ext uri="{FF2B5EF4-FFF2-40B4-BE49-F238E27FC236}">
                <a16:creationId xmlns:a16="http://schemas.microsoft.com/office/drawing/2014/main" id="{1ABBFEE1-CAB9-4E42-A0FA-13CF7600C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79" y="2295292"/>
            <a:ext cx="3000794" cy="2067213"/>
          </a:xfrm>
          <a:prstGeom prst="rect">
            <a:avLst/>
          </a:prstGeom>
        </p:spPr>
      </p:pic>
      <p:sp>
        <p:nvSpPr>
          <p:cNvPr id="10" name="TextBox 9">
            <a:extLst>
              <a:ext uri="{FF2B5EF4-FFF2-40B4-BE49-F238E27FC236}">
                <a16:creationId xmlns:a16="http://schemas.microsoft.com/office/drawing/2014/main" id="{E3794C67-D4F2-4E7A-AB02-2577E00E55BF}"/>
              </a:ext>
            </a:extLst>
          </p:cNvPr>
          <p:cNvSpPr txBox="1"/>
          <p:nvPr/>
        </p:nvSpPr>
        <p:spPr>
          <a:xfrm>
            <a:off x="402279" y="4648390"/>
            <a:ext cx="2852928" cy="369332"/>
          </a:xfrm>
          <a:prstGeom prst="rect">
            <a:avLst/>
          </a:prstGeom>
          <a:noFill/>
        </p:spPr>
        <p:txBody>
          <a:bodyPr wrap="square" rtlCol="0">
            <a:spAutoFit/>
          </a:bodyPr>
          <a:lstStyle/>
          <a:p>
            <a:r>
              <a:rPr lang="en-US" dirty="0"/>
              <a:t>Reminder of format:</a:t>
            </a:r>
          </a:p>
        </p:txBody>
      </p:sp>
      <p:pic>
        <p:nvPicPr>
          <p:cNvPr id="11" name="Picture 10">
            <a:extLst>
              <a:ext uri="{FF2B5EF4-FFF2-40B4-BE49-F238E27FC236}">
                <a16:creationId xmlns:a16="http://schemas.microsoft.com/office/drawing/2014/main" id="{86A716AE-46A5-4936-85F9-534522163FE0}"/>
              </a:ext>
            </a:extLst>
          </p:cNvPr>
          <p:cNvPicPr>
            <a:picLocks noChangeAspect="1"/>
          </p:cNvPicPr>
          <p:nvPr/>
        </p:nvPicPr>
        <p:blipFill>
          <a:blip r:embed="rId5"/>
          <a:stretch>
            <a:fillRect/>
          </a:stretch>
        </p:blipFill>
        <p:spPr>
          <a:xfrm>
            <a:off x="512561" y="5045154"/>
            <a:ext cx="2632364" cy="286186"/>
          </a:xfrm>
          <a:prstGeom prst="rect">
            <a:avLst/>
          </a:prstGeom>
        </p:spPr>
      </p:pic>
      <p:sp>
        <p:nvSpPr>
          <p:cNvPr id="12" name="TextBox 11">
            <a:extLst>
              <a:ext uri="{FF2B5EF4-FFF2-40B4-BE49-F238E27FC236}">
                <a16:creationId xmlns:a16="http://schemas.microsoft.com/office/drawing/2014/main" id="{DE0845AD-884E-408E-9807-37C0D24B6922}"/>
              </a:ext>
            </a:extLst>
          </p:cNvPr>
          <p:cNvSpPr txBox="1"/>
          <p:nvPr/>
        </p:nvSpPr>
        <p:spPr>
          <a:xfrm>
            <a:off x="4903469" y="2863778"/>
            <a:ext cx="3108960" cy="246221"/>
          </a:xfrm>
          <a:prstGeom prst="rect">
            <a:avLst/>
          </a:prstGeom>
          <a:noFill/>
        </p:spPr>
        <p:txBody>
          <a:bodyPr wrap="square" rtlCol="0">
            <a:spAutoFit/>
          </a:bodyPr>
          <a:lstStyle/>
          <a:p>
            <a:r>
              <a:rPr lang="en-US" sz="1000" dirty="0">
                <a:solidFill>
                  <a:srgbClr val="002060"/>
                </a:solidFill>
              </a:rPr>
              <a:t>(16 sets, direct-mapped,  16 bytes per block)</a:t>
            </a:r>
          </a:p>
        </p:txBody>
      </p:sp>
      <p:sp>
        <p:nvSpPr>
          <p:cNvPr id="13" name="TextBox 12">
            <a:extLst>
              <a:ext uri="{FF2B5EF4-FFF2-40B4-BE49-F238E27FC236}">
                <a16:creationId xmlns:a16="http://schemas.microsoft.com/office/drawing/2014/main" id="{2ADB3E0F-B483-49C5-8934-598FD86B083C}"/>
              </a:ext>
            </a:extLst>
          </p:cNvPr>
          <p:cNvSpPr txBox="1"/>
          <p:nvPr/>
        </p:nvSpPr>
        <p:spPr>
          <a:xfrm>
            <a:off x="5932170" y="4362505"/>
            <a:ext cx="3108960" cy="246221"/>
          </a:xfrm>
          <a:prstGeom prst="rect">
            <a:avLst/>
          </a:prstGeom>
          <a:noFill/>
        </p:spPr>
        <p:txBody>
          <a:bodyPr wrap="square" rtlCol="0">
            <a:spAutoFit/>
          </a:bodyPr>
          <a:lstStyle/>
          <a:p>
            <a:r>
              <a:rPr lang="en-US" sz="1000" dirty="0">
                <a:solidFill>
                  <a:srgbClr val="002060"/>
                </a:solidFill>
              </a:rPr>
              <a:t>Cold misses</a:t>
            </a:r>
          </a:p>
        </p:txBody>
      </p:sp>
      <p:sp>
        <p:nvSpPr>
          <p:cNvPr id="14" name="TextBox 13">
            <a:extLst>
              <a:ext uri="{FF2B5EF4-FFF2-40B4-BE49-F238E27FC236}">
                <a16:creationId xmlns:a16="http://schemas.microsoft.com/office/drawing/2014/main" id="{0CC220AB-5F2B-48A0-BC05-84132C2FBB40}"/>
              </a:ext>
            </a:extLst>
          </p:cNvPr>
          <p:cNvSpPr txBox="1"/>
          <p:nvPr/>
        </p:nvSpPr>
        <p:spPr>
          <a:xfrm>
            <a:off x="5866707" y="4645894"/>
            <a:ext cx="3108960" cy="246221"/>
          </a:xfrm>
          <a:prstGeom prst="rect">
            <a:avLst/>
          </a:prstGeom>
          <a:noFill/>
        </p:spPr>
        <p:txBody>
          <a:bodyPr wrap="square" rtlCol="0">
            <a:spAutoFit/>
          </a:bodyPr>
          <a:lstStyle/>
          <a:p>
            <a:r>
              <a:rPr lang="en-US" sz="1000" dirty="0">
                <a:solidFill>
                  <a:srgbClr val="002060"/>
                </a:solidFill>
              </a:rPr>
              <a:t>Same blocks as pulled in earlier, different bytes</a:t>
            </a:r>
          </a:p>
        </p:txBody>
      </p:sp>
    </p:spTree>
    <p:extLst>
      <p:ext uri="{BB962C8B-B14F-4D97-AF65-F5344CB8AC3E}">
        <p14:creationId xmlns:p14="http://schemas.microsoft.com/office/powerpoint/2010/main" val="3671664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8836</TotalTime>
  <Words>952</Words>
  <Application>Microsoft Office PowerPoint</Application>
  <PresentationFormat>On-screen Show (4:3)</PresentationFormat>
  <Paragraphs>104</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351</cp:revision>
  <dcterms:created xsi:type="dcterms:W3CDTF">2020-05-11T15:02:49Z</dcterms:created>
  <dcterms:modified xsi:type="dcterms:W3CDTF">2020-07-20T01:00:02Z</dcterms:modified>
</cp:coreProperties>
</file>