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86" r:id="rId3"/>
    <p:sldId id="269" r:id="rId4"/>
    <p:sldId id="258" r:id="rId5"/>
    <p:sldId id="271" r:id="rId6"/>
    <p:sldId id="272" r:id="rId7"/>
    <p:sldId id="273" r:id="rId8"/>
    <p:sldId id="274" r:id="rId9"/>
    <p:sldId id="290" r:id="rId10"/>
    <p:sldId id="291" r:id="rId11"/>
    <p:sldId id="292" r:id="rId12"/>
    <p:sldId id="293" r:id="rId13"/>
    <p:sldId id="294" r:id="rId14"/>
    <p:sldId id="295" r:id="rId15"/>
    <p:sldId id="259" r:id="rId16"/>
    <p:sldId id="275" r:id="rId17"/>
    <p:sldId id="276" r:id="rId18"/>
    <p:sldId id="260" r:id="rId19"/>
    <p:sldId id="262" r:id="rId20"/>
    <p:sldId id="277" r:id="rId21"/>
    <p:sldId id="278" r:id="rId22"/>
    <p:sldId id="287" r:id="rId23"/>
    <p:sldId id="289" r:id="rId24"/>
    <p:sldId id="263" r:id="rId25"/>
    <p:sldId id="266" r:id="rId26"/>
    <p:sldId id="283" r:id="rId27"/>
    <p:sldId id="282" r:id="rId28"/>
    <p:sldId id="296" r:id="rId29"/>
    <p:sldId id="261" r:id="rId30"/>
    <p:sldId id="297" r:id="rId31"/>
    <p:sldId id="264" r:id="rId32"/>
  </p:sldIdLst>
  <p:sldSz cx="9144000" cy="6858000" type="screen4x3"/>
  <p:notesSz cx="7302500" cy="95869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40993-C8AA-4FFF-988B-3D807EF5E31B}" v="21" dt="2020-07-20T16:06:29.004"/>
    <p1510:client id="{A85626D8-591D-714A-BDDD-80BC9F815EDB}" v="79" dt="2020-07-20T21:46:37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9"/>
  </p:normalViewPr>
  <p:slideViewPr>
    <p:cSldViewPr snapToGrid="0" snapToObjects="1">
      <p:cViewPr varScale="1">
        <p:scale>
          <a:sx n="155" d="100"/>
          <a:sy n="155" d="100"/>
        </p:scale>
        <p:origin x="171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C4FCF-1D2A-4272-9D39-808AFE0DE49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4825" cy="3235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590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CA5E-A7E0-4BE3-A2D6-4FF7F7A0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6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CCA5E-A7E0-4BE3-A2D6-4FF7F7A08E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6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CCA5E-A7E0-4BE3-A2D6-4FF7F7A08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8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Yes, yes, yes (can use the space)</a:t>
            </a:r>
            <a:endParaRPr lang="en-US" baseline="0"/>
          </a:p>
          <a:p>
            <a:r>
              <a:rPr lang="en-US" baseline="0"/>
              <a:t>Unions!  (See textbook)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CCA5E-A7E0-4BE3-A2D6-4FF7F7A08E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17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CCA5E-A7E0-4BE3-A2D6-4FF7F7A08E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7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CCA5E-A7E0-4BE3-A2D6-4FF7F7A08E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>
                <a:latin typeface="Calibri" pitchFamily="34" charset="0"/>
              </a:rPr>
              <a:t>Bryant</a:t>
            </a:r>
            <a:r>
              <a:rPr lang="en-US" sz="1000" b="0" i="0" baseline="0">
                <a:latin typeface="Calibri" pitchFamily="34" charset="0"/>
              </a:rPr>
              <a:t> and </a:t>
            </a:r>
            <a:r>
              <a:rPr lang="en-US" sz="1000" b="0" i="0" baseline="0" err="1">
                <a:latin typeface="Calibri" pitchFamily="34" charset="0"/>
              </a:rPr>
              <a:t>O’Hallaron</a:t>
            </a:r>
            <a:r>
              <a:rPr lang="en-US" sz="1000" b="0" i="0" baseline="0">
                <a:latin typeface="Calibri" pitchFamily="34" charset="0"/>
              </a:rPr>
              <a:t>, Computer Systems: A Programmer’s Perspective, Third Edition</a:t>
            </a:r>
            <a:endParaRPr lang="en-US" sz="1000" b="0" i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CUCAs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 algn="ctr"/>
            <a:r>
              <a:rPr lang="en-US" sz="4800" dirty="0"/>
              <a:t>Malloc Lab</a:t>
            </a:r>
          </a:p>
        </p:txBody>
      </p:sp>
    </p:spTree>
    <p:extLst>
      <p:ext uri="{BB962C8B-B14F-4D97-AF65-F5344CB8AC3E}">
        <p14:creationId xmlns:p14="http://schemas.microsoft.com/office/powerpoint/2010/main" val="9248251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D8EC-8E5A-F64F-B532-F08F350E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We Can't Find a Usable Free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63D8-9D40-A54B-8903-91293744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6" y="1362075"/>
            <a:ext cx="5089524" cy="4786798"/>
          </a:xfrm>
        </p:spPr>
        <p:txBody>
          <a:bodyPr>
            <a:normAutofit fontScale="92500"/>
          </a:bodyPr>
          <a:lstStyle/>
          <a:p>
            <a:r>
              <a:rPr lang="en-US"/>
              <a:t>Assume an implicit list implementation </a:t>
            </a:r>
          </a:p>
          <a:p>
            <a:r>
              <a:rPr lang="en-US"/>
              <a:t>Need to extend the heap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mem_sbrk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/>
              <a:t>allocates space and returns pointer to start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  <a:r>
              <a:rPr lang="en-US"/>
              <a:t>returns a pointer to the end of the current heap</a:t>
            </a:r>
          </a:p>
          <a:p>
            <a:r>
              <a:rPr lang="en-US"/>
              <a:t>For speed, extend the heap by a little more than you need immediately</a:t>
            </a:r>
          </a:p>
          <a:p>
            <a:pPr lvl="1"/>
            <a:r>
              <a:rPr lang="en-US"/>
              <a:t>use what you need out of the new space, add the rest as a free block </a:t>
            </a:r>
          </a:p>
          <a:p>
            <a:r>
              <a:rPr lang="en-US"/>
              <a:t>What are some tradeoffs you can make?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A1E2C-5E9E-9D44-A68F-CD426002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813" y="1921623"/>
            <a:ext cx="2137742" cy="3658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D13AAC-A075-3A4F-A321-D18C4060F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555" y="3054224"/>
            <a:ext cx="1397648" cy="5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4604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5607-BC2B-6A44-96C0-1ED3156F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Tracking Blocks: Explicit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F339-6975-5241-B38A-9BE74C2C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Maintain a list of </a:t>
            </a:r>
            <a:r>
              <a:rPr lang="en-US" i="1">
                <a:solidFill>
                  <a:srgbClr val="C00000"/>
                </a:solidFill>
              </a:rPr>
              <a:t>free</a:t>
            </a:r>
            <a:r>
              <a:rPr lang="en-US"/>
              <a:t> blocks instead of </a:t>
            </a:r>
            <a:r>
              <a:rPr lang="en-US" i="1">
                <a:solidFill>
                  <a:srgbClr val="C00000"/>
                </a:solidFill>
              </a:rPr>
              <a:t>all</a:t>
            </a:r>
            <a:r>
              <a:rPr lang="en-US"/>
              <a:t> blocks </a:t>
            </a:r>
          </a:p>
          <a:p>
            <a:pPr lvl="1"/>
            <a:r>
              <a:rPr lang="en-US"/>
              <a:t>means we need to store forward/backward pointers, not just sizes</a:t>
            </a:r>
          </a:p>
          <a:p>
            <a:pPr lvl="1"/>
            <a:r>
              <a:rPr lang="en-US"/>
              <a:t>we only track free blocks, so we can store the pointers in the payload area!</a:t>
            </a:r>
          </a:p>
          <a:p>
            <a:pPr lvl="1"/>
            <a:r>
              <a:rPr lang="en-US"/>
              <a:t>need to store size at end of block too, for coalescing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D5A2B-6814-3E44-ABD4-FFCD043B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3307193"/>
            <a:ext cx="2710679" cy="3115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462972-AC11-E24D-96F9-641644E54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809" y="3307193"/>
            <a:ext cx="2485103" cy="31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69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77DF-BF6C-4B45-A63E-BE3BC2B6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a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D114-B7AB-9948-A8F0-AB9C0FF7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6" y="1362075"/>
            <a:ext cx="4268430" cy="4972050"/>
          </a:xfrm>
        </p:spPr>
        <p:txBody>
          <a:bodyPr/>
          <a:lstStyle/>
          <a:p>
            <a:r>
              <a:rPr lang="en-US"/>
              <a:t>If the block we find is larger than we need</a:t>
            </a:r>
          </a:p>
          <a:p>
            <a:pPr lvl="1"/>
            <a:r>
              <a:rPr lang="en-US"/>
              <a:t>Split it</a:t>
            </a:r>
          </a:p>
          <a:p>
            <a:pPr lvl="1"/>
            <a:r>
              <a:rPr lang="en-US"/>
              <a:t>Leave the remainder for a future allocation</a:t>
            </a:r>
          </a:p>
          <a:p>
            <a:pPr lvl="1"/>
            <a:r>
              <a:rPr lang="en-US"/>
              <a:t>Explicit lists: correct previous and next pointers</a:t>
            </a:r>
            <a:br>
              <a:rPr lang="en-US"/>
            </a:br>
            <a:endParaRPr lang="en-US"/>
          </a:p>
          <a:p>
            <a:r>
              <a:rPr lang="en-US"/>
              <a:t>When would we </a:t>
            </a:r>
            <a:r>
              <a:rPr lang="en-US" i="1">
                <a:solidFill>
                  <a:srgbClr val="C00000"/>
                </a:solidFill>
              </a:rPr>
              <a:t>not</a:t>
            </a:r>
            <a:r>
              <a:rPr lang="en-US"/>
              <a:t> split a block?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34EDC-BCE1-474E-A218-81E2F03A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11" y="1805212"/>
            <a:ext cx="1885555" cy="4335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FD57F7-B3BF-8E48-AB8B-9C1090AA2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35" y="1833205"/>
            <a:ext cx="2369198" cy="38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699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B155-94A6-C243-8723-CC5FA5D4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Coalescing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D2FF-9EED-8C43-92E8-DF14BF0B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Combine adjacent blocks if both are free</a:t>
            </a:r>
          </a:p>
          <a:p>
            <a:pPr lvl="1"/>
            <a:r>
              <a:rPr lang="en-US"/>
              <a:t>Explicit lists: look forward and backward in the heap, </a:t>
            </a:r>
            <a:r>
              <a:rPr lang="en-US" b="1">
                <a:solidFill>
                  <a:srgbClr val="C00000"/>
                </a:solidFill>
              </a:rPr>
              <a:t>using block sizes, not next/</a:t>
            </a:r>
            <a:r>
              <a:rPr lang="en-US" b="1" err="1">
                <a:solidFill>
                  <a:srgbClr val="C00000"/>
                </a:solidFill>
              </a:rPr>
              <a:t>prev</a:t>
            </a:r>
            <a:r>
              <a:rPr lang="en-US" b="1">
                <a:solidFill>
                  <a:srgbClr val="C00000"/>
                </a:solidFill>
              </a:rPr>
              <a:t> pointers</a:t>
            </a:r>
            <a:br>
              <a:rPr lang="en-US" b="1">
                <a:solidFill>
                  <a:srgbClr val="C00000"/>
                </a:solidFill>
              </a:rPr>
            </a:b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Four cases</a:t>
            </a:r>
            <a:endParaRPr lang="en-US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82143-10BE-3648-9E7A-B031CC58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1" y="3786186"/>
            <a:ext cx="8993999" cy="164782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F3A4E8A1-EE1E-C646-9952-CCE50D935C3D}"/>
              </a:ext>
            </a:extLst>
          </p:cNvPr>
          <p:cNvSpPr/>
          <p:nvPr/>
        </p:nvSpPr>
        <p:spPr bwMode="auto">
          <a:xfrm>
            <a:off x="1380930" y="4474416"/>
            <a:ext cx="503853" cy="271363"/>
          </a:xfrm>
          <a:prstGeom prst="right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88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B155-94A6-C243-8723-CC5FA5D4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Coalescing Memory: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5C493-3623-5442-BB6E-B91535A0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7" y="1620422"/>
            <a:ext cx="4288213" cy="4209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3CDB1B-EED6-1F42-9522-710F2E70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18" y="1436910"/>
            <a:ext cx="4058474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788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your Memory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as fast as possible</a:t>
            </a:r>
          </a:p>
          <a:p>
            <a:r>
              <a:rPr lang="en-US"/>
              <a:t>Waste as little memory as possible</a:t>
            </a:r>
          </a:p>
          <a:p>
            <a:endParaRPr lang="en-US"/>
          </a:p>
          <a:p>
            <a:r>
              <a:rPr lang="en-US"/>
              <a:t>Seemingly conflicting goals, but with effort you can do well in both areas!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The simplest implementation is the implicit list</a:t>
            </a:r>
          </a:p>
          <a:p>
            <a:pPr lvl="1"/>
            <a:r>
              <a:rPr lang="en-US"/>
              <a:t>mm-reference (provided) uses this method</a:t>
            </a:r>
          </a:p>
          <a:p>
            <a:pPr lvl="1"/>
            <a:r>
              <a:rPr lang="en-US"/>
              <a:t>Unfortunately…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45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D1921D-4725-E845-A2FC-A9350AB3F974}"/>
              </a:ext>
            </a:extLst>
          </p:cNvPr>
          <p:cNvSpPr/>
          <p:nvPr/>
        </p:nvSpPr>
        <p:spPr>
          <a:xfrm>
            <a:off x="457190" y="189065"/>
            <a:ext cx="8482273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mdriver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  <a:endParaRPr lang="en-US" sz="1000" b="0">
              <a:solidFill>
                <a:srgbClr val="400BD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default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tracefiles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traces/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Measuring performance with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gettimeofday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b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00" b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 mm malloc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tracefile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amptjp-bal.rep</a:t>
            </a:r>
            <a:endParaRPr lang="en-US" sz="1000" b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correctness, efficiency, and performance.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tracefile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cccp-bal.rep</a:t>
            </a:r>
            <a:endParaRPr lang="en-US" sz="1000" b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correctness, efficiency, and performance.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tracefile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cp-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bal.rep</a:t>
            </a:r>
            <a:endParaRPr lang="en-US" sz="1000" b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correctness, efficiency, and performance.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tracefile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expr-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bal.rep</a:t>
            </a:r>
            <a:endParaRPr lang="en-US" sz="1000" b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correctness, efficiency, and performance.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tracefile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coalescing-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bal.rep</a:t>
            </a:r>
            <a:endParaRPr lang="en-US" sz="1000" b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correctness, efficiency, and performance.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tracefile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random-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bal.rep</a:t>
            </a:r>
            <a:endParaRPr lang="en-US" sz="1000" b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correctness, efficiency, and performance.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tracefile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random2-bal.rep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correctness, efficiency, and performance.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tracefile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binary-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bal.rep</a:t>
            </a:r>
            <a:endParaRPr lang="en-US" sz="1000" b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correctness, efficiency, and performance.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tracefile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binary2-bal.rep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Checking </a:t>
            </a:r>
            <a:r>
              <a:rPr lang="en-US" sz="1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correctness, efficiency, and performance.</a:t>
            </a:r>
          </a:p>
          <a:p>
            <a:b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00" b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 for mm malloc: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  valid  util     ops      secs    Kops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       yes   98%    5694  0.025191     226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       yes   99%    5848  0.023583     248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2       yes   99%    6648  0.036894     180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3       yes   99%    5380  0.028275     190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4       yes   66%   14400  0.001330   10828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5       yes   92%    4800  0.018685     257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6       yes   91%    4800  0.018738     256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7       yes   54%   12000  0.296136      41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8       yes   47%   24000  1.172669      20</a:t>
            </a: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          83%   83570  1.621501      52</a:t>
            </a:r>
          </a:p>
          <a:p>
            <a:b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00" b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 index = 50 (util) + 1 (thru) = 51/100</a:t>
            </a:r>
            <a:endParaRPr lang="en-US" sz="1000" b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332597" y="6226241"/>
            <a:ext cx="758879" cy="36457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8601C8-2C25-2840-8C34-D22F3F56E34C}"/>
              </a:ext>
            </a:extLst>
          </p:cNvPr>
          <p:cNvSpPr txBox="1"/>
          <p:nvPr/>
        </p:nvSpPr>
        <p:spPr>
          <a:xfrm>
            <a:off x="4862416" y="6008419"/>
            <a:ext cx="23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Calibri" pitchFamily="34" charset="0"/>
              </a:rPr>
              <a:t>This is pretty slow!!</a:t>
            </a:r>
          </a:p>
        </p:txBody>
      </p:sp>
    </p:spTree>
    <p:extLst>
      <p:ext uri="{BB962C8B-B14F-4D97-AF65-F5344CB8AC3E}">
        <p14:creationId xmlns:p14="http://schemas.microsoft.com/office/powerpoint/2010/main" val="17475253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methods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/>
              <a:t>Implicit list</a:t>
            </a:r>
            <a:r>
              <a:rPr lang="en-US"/>
              <a:t>: a list is implicitly formed by jumping between blocks, using knowledge about their sizes.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u="sng"/>
              <a:t>Explicit list</a:t>
            </a:r>
            <a:r>
              <a:rPr lang="en-US"/>
              <a:t>: Free blocks explicitly point to other blocks, like in a linked list.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Understanding explicit lists requires understanding implicit lists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63E866-9011-C741-87AB-4C5C1CC29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65479"/>
              </p:ext>
            </p:extLst>
          </p:nvPr>
        </p:nvGraphicFramePr>
        <p:xfrm>
          <a:off x="1296987" y="276700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3348253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386887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2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513419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745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57741"/>
                  </a:ext>
                </a:extLst>
              </a:tr>
            </a:tbl>
          </a:graphicData>
        </a:graphic>
      </p:graphicFrame>
      <p:sp>
        <p:nvSpPr>
          <p:cNvPr id="19" name="U-Turn Arrow 18">
            <a:extLst>
              <a:ext uri="{FF2B5EF4-FFF2-40B4-BE49-F238E27FC236}">
                <a16:creationId xmlns:a16="http://schemas.microsoft.com/office/drawing/2014/main" id="{A50951B0-4384-5445-8415-A8B54D17D255}"/>
              </a:ext>
            </a:extLst>
          </p:cNvPr>
          <p:cNvSpPr/>
          <p:nvPr/>
        </p:nvSpPr>
        <p:spPr bwMode="auto">
          <a:xfrm flipV="1">
            <a:off x="3060192" y="3112177"/>
            <a:ext cx="402336" cy="243840"/>
          </a:xfrm>
          <a:prstGeom prst="uturn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0A256E85-2975-894E-8B5A-18E766B34560}"/>
              </a:ext>
            </a:extLst>
          </p:cNvPr>
          <p:cNvSpPr/>
          <p:nvPr/>
        </p:nvSpPr>
        <p:spPr bwMode="auto">
          <a:xfrm flipV="1">
            <a:off x="4267200" y="3112177"/>
            <a:ext cx="475488" cy="243840"/>
          </a:xfrm>
          <a:prstGeom prst="uturn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E9527AEC-5EFA-4449-AFD4-E43FF51641F6}"/>
              </a:ext>
            </a:extLst>
          </p:cNvPr>
          <p:cNvSpPr/>
          <p:nvPr/>
        </p:nvSpPr>
        <p:spPr bwMode="auto">
          <a:xfrm flipV="1">
            <a:off x="6097270" y="3124209"/>
            <a:ext cx="876554" cy="243840"/>
          </a:xfrm>
          <a:prstGeom prst="uturn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rgbClr val="C00000"/>
              </a:solidFill>
              <a:latin typeface="Calibri" pitchFamily="34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5B5CA08-2A85-1C4E-9889-B50B010E9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06626"/>
              </p:ext>
            </p:extLst>
          </p:nvPr>
        </p:nvGraphicFramePr>
        <p:xfrm>
          <a:off x="1236827" y="545576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3348253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386887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2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513419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745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57741"/>
                  </a:ext>
                </a:extLst>
              </a:tr>
            </a:tbl>
          </a:graphicData>
        </a:graphic>
      </p:graphicFrame>
      <p:sp>
        <p:nvSpPr>
          <p:cNvPr id="24" name="U-Turn Arrow 23">
            <a:extLst>
              <a:ext uri="{FF2B5EF4-FFF2-40B4-BE49-F238E27FC236}">
                <a16:creationId xmlns:a16="http://schemas.microsoft.com/office/drawing/2014/main" id="{7DBFAA1C-9EFC-4841-A3FB-49EF18277DE8}"/>
              </a:ext>
            </a:extLst>
          </p:cNvPr>
          <p:cNvSpPr/>
          <p:nvPr/>
        </p:nvSpPr>
        <p:spPr bwMode="auto">
          <a:xfrm flipV="1">
            <a:off x="4170784" y="5768266"/>
            <a:ext cx="1536192" cy="264482"/>
          </a:xfrm>
          <a:prstGeom prst="uturn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06CE2A64-F81F-5040-81F2-7C423FB26573}"/>
              </a:ext>
            </a:extLst>
          </p:cNvPr>
          <p:cNvSpPr/>
          <p:nvPr/>
        </p:nvSpPr>
        <p:spPr bwMode="auto">
          <a:xfrm flipV="1">
            <a:off x="5382127" y="3120197"/>
            <a:ext cx="475488" cy="243840"/>
          </a:xfrm>
          <a:prstGeom prst="uturn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169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What kind of implementation to use?</a:t>
            </a:r>
          </a:p>
          <a:p>
            <a:pPr lvl="1"/>
            <a:r>
              <a:rPr lang="en-US" sz="1800"/>
              <a:t>Implicit list, </a:t>
            </a:r>
            <a:r>
              <a:rPr lang="en-US" sz="1800" b="1" u="sng"/>
              <a:t>explicit list</a:t>
            </a:r>
            <a:r>
              <a:rPr lang="en-US" sz="1800"/>
              <a:t>, segregated lists, binary tree methods, etc.</a:t>
            </a:r>
          </a:p>
          <a:p>
            <a:pPr lvl="1"/>
            <a:r>
              <a:rPr lang="en-US" sz="1800"/>
              <a:t>You can use specialized strategies depending on the size of allocations</a:t>
            </a:r>
          </a:p>
          <a:p>
            <a:pPr lvl="2"/>
            <a:r>
              <a:rPr lang="en-US" sz="1800"/>
              <a:t>Don’t directly test for which trace file is running!</a:t>
            </a:r>
          </a:p>
          <a:p>
            <a:pPr lvl="1"/>
            <a:endParaRPr lang="en-US" sz="1800"/>
          </a:p>
          <a:p>
            <a:r>
              <a:rPr lang="en-US" sz="2000"/>
              <a:t>What fit algorithm to use?</a:t>
            </a:r>
          </a:p>
          <a:p>
            <a:pPr lvl="1"/>
            <a:r>
              <a:rPr lang="en-US" sz="1800" b="1" u="sng"/>
              <a:t>First fit</a:t>
            </a:r>
            <a:r>
              <a:rPr lang="en-US" sz="1800" b="1"/>
              <a:t> </a:t>
            </a:r>
            <a:r>
              <a:rPr lang="en-US" sz="1800"/>
              <a:t>/ next fit: search linearly starting from some location and pick the first block that fits.</a:t>
            </a:r>
          </a:p>
          <a:p>
            <a:pPr lvl="1"/>
            <a:r>
              <a:rPr lang="en-US" sz="1800"/>
              <a:t>Best fit: choose the smallest block that is big enough to fit the requested allocation size</a:t>
            </a:r>
          </a:p>
          <a:p>
            <a:pPr lvl="1"/>
            <a:r>
              <a:rPr lang="en-US" sz="1800"/>
              <a:t>Which is faster? Which uses less memory?</a:t>
            </a:r>
          </a:p>
          <a:p>
            <a:pPr lvl="1"/>
            <a:r>
              <a:rPr lang="en-US" sz="1800"/>
              <a:t>“Good enough” fit: a blend between the two</a:t>
            </a:r>
            <a:br>
              <a:rPr lang="en-US" sz="1800"/>
            </a:br>
            <a:endParaRPr lang="en-US" sz="1800"/>
          </a:p>
          <a:p>
            <a:r>
              <a:rPr lang="en-US" sz="2000"/>
              <a:t>Losing memory because of the way you choose your free blocks is called </a:t>
            </a:r>
            <a:r>
              <a:rPr lang="en-US" sz="2000" u="sng"/>
              <a:t>external fragmentation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07674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All blocks need to store some data about themselves for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/>
              <a:t> to keep track of them (e.g. headers)</a:t>
            </a:r>
          </a:p>
          <a:p>
            <a:pPr lvl="1"/>
            <a:r>
              <a:rPr lang="en-US"/>
              <a:t>This takes memory too…</a:t>
            </a:r>
          </a:p>
          <a:p>
            <a:pPr lvl="1"/>
            <a:r>
              <a:rPr lang="en-US"/>
              <a:t>Losing memory for this reason is called </a:t>
            </a:r>
            <a:r>
              <a:rPr lang="en-US" b="1" u="sng"/>
              <a:t>internal fragmentation</a:t>
            </a:r>
            <a:br>
              <a:rPr lang="en-US" b="1" u="sng"/>
            </a:br>
            <a:endParaRPr lang="en-US"/>
          </a:p>
          <a:p>
            <a:r>
              <a:rPr lang="en-US"/>
              <a:t>What data might a block need?</a:t>
            </a:r>
          </a:p>
          <a:p>
            <a:pPr lvl="1"/>
            <a:r>
              <a:rPr lang="en-US"/>
              <a:t>Does it depend on the </a:t>
            </a:r>
            <a:r>
              <a:rPr lang="en-US" err="1"/>
              <a:t>malloc</a:t>
            </a:r>
            <a:r>
              <a:rPr lang="en-US"/>
              <a:t> implementation you use?</a:t>
            </a:r>
          </a:p>
          <a:p>
            <a:pPr lvl="1"/>
            <a:r>
              <a:rPr lang="en-US"/>
              <a:t>Is it different between free and allocated blocks?</a:t>
            </a:r>
            <a:br>
              <a:rPr lang="en-US"/>
            </a:br>
            <a:endParaRPr lang="en-US"/>
          </a:p>
          <a:p>
            <a:r>
              <a:rPr lang="en-US"/>
              <a:t>Can we use the extra space in free blocks?</a:t>
            </a:r>
          </a:p>
          <a:p>
            <a:pPr lvl="1"/>
            <a:r>
              <a:rPr lang="en-US"/>
              <a:t>Or do we have to leave the space alone?</a:t>
            </a:r>
            <a:br>
              <a:rPr lang="en-US"/>
            </a:br>
            <a:endParaRPr lang="en-US"/>
          </a:p>
          <a:p>
            <a:r>
              <a:rPr lang="en-US"/>
              <a:t>How can we overlap two different types of data at the same location?</a:t>
            </a:r>
          </a:p>
        </p:txBody>
      </p:sp>
    </p:spTree>
    <p:extLst>
      <p:ext uri="{BB962C8B-B14F-4D97-AF65-F5344CB8AC3E}">
        <p14:creationId xmlns:p14="http://schemas.microsoft.com/office/powerpoint/2010/main" val="9883683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Concept</a:t>
            </a:r>
          </a:p>
          <a:p>
            <a:r>
              <a:rPr lang="en-US"/>
              <a:t>How to choose blocks</a:t>
            </a:r>
          </a:p>
          <a:p>
            <a:r>
              <a:rPr lang="en-US"/>
              <a:t>Metadata</a:t>
            </a:r>
          </a:p>
          <a:p>
            <a:r>
              <a:rPr lang="en-US"/>
              <a:t>Debugging / GDB Exercise</a:t>
            </a:r>
          </a:p>
        </p:txBody>
      </p:sp>
    </p:spTree>
    <p:extLst>
      <p:ext uri="{BB962C8B-B14F-4D97-AF65-F5344CB8AC3E}">
        <p14:creationId xmlns:p14="http://schemas.microsoft.com/office/powerpoint/2010/main" val="395164176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an ideal world…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 Setting up the blocks, metadata, lists… </a:t>
            </a:r>
            <a:r>
              <a:rPr lang="en-US" err="1"/>
              <a:t>etc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+  Finding and allocating the right blocks</a:t>
            </a:r>
          </a:p>
          <a:p>
            <a:pPr marL="0" indent="0">
              <a:buNone/>
            </a:pPr>
            <a:r>
              <a:rPr lang="en-US"/>
              <a:t>+  Updating your heap structure when you free =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E577F-69C9-CB4C-88C3-311300BBD06B}"/>
              </a:ext>
            </a:extLst>
          </p:cNvPr>
          <p:cNvSpPr/>
          <p:nvPr/>
        </p:nvSpPr>
        <p:spPr>
          <a:xfrm>
            <a:off x="923092" y="2775868"/>
            <a:ext cx="589881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1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mdriver</a:t>
            </a:r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  <a:endParaRPr lang="en-US" sz="1100" b="0">
              <a:solidFill>
                <a:srgbClr val="400BD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default </a:t>
            </a:r>
            <a:r>
              <a:rPr lang="en-US" sz="11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tracefiles</a:t>
            </a:r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traces/</a:t>
            </a: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Measuring performance with </a:t>
            </a:r>
            <a:r>
              <a:rPr lang="en-US" sz="11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gettimeofday</a:t>
            </a:r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b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b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 mm malloc</a:t>
            </a: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 for mm malloc:</a:t>
            </a: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  valid  util     ops      secs    Kops</a:t>
            </a: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       yes   88%    5694  0.000724    7866</a:t>
            </a: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       yes   91%    5848  0.000637    9182</a:t>
            </a: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2       yes   94%    6648  0.001377    4829</a:t>
            </a: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3       yes   96%    5380  0.000904    5949</a:t>
            </a: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4       yes   66%   14400  0.001445    9965</a:t>
            </a: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5       yes   86%    4800  0.001183    4056</a:t>
            </a: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6       yes   85%    4800  0.001090    4404</a:t>
            </a: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7       yes   54%   12000  0.005541    2166</a:t>
            </a: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8       yes   47%   24000  0.004757    5045</a:t>
            </a: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          79%   83570  0.017658    4733</a:t>
            </a:r>
          </a:p>
          <a:p>
            <a:b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b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 index = 47 (util) + 40 (thru) = 87/100</a:t>
            </a:r>
            <a:endParaRPr lang="en-US" sz="1100" b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8F071B-B086-DC4A-95AA-6F32AF2FF492}"/>
              </a:ext>
            </a:extLst>
          </p:cNvPr>
          <p:cNvSpPr/>
          <p:nvPr/>
        </p:nvSpPr>
        <p:spPr bwMode="auto">
          <a:xfrm>
            <a:off x="3078556" y="6226241"/>
            <a:ext cx="758879" cy="36457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7DB4-7315-4E47-967B-C371E65E0152}"/>
              </a:ext>
            </a:extLst>
          </p:cNvPr>
          <p:cNvSpPr txBox="1"/>
          <p:nvPr/>
        </p:nvSpPr>
        <p:spPr>
          <a:xfrm>
            <a:off x="5568891" y="5934015"/>
            <a:ext cx="23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Calibri" pitchFamily="34" charset="0"/>
              </a:rPr>
              <a:t>That is much better!</a:t>
            </a:r>
          </a:p>
        </p:txBody>
      </p:sp>
    </p:spTree>
    <p:extLst>
      <p:ext uri="{BB962C8B-B14F-4D97-AF65-F5344CB8AC3E}">
        <p14:creationId xmlns:p14="http://schemas.microsoft.com/office/powerpoint/2010/main" val="343402780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reality…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 Setting up the blocks, metadata, lists… </a:t>
            </a:r>
            <a:r>
              <a:rPr lang="en-US" err="1"/>
              <a:t>etc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+  Finding and allocating the right blocks </a:t>
            </a:r>
          </a:p>
          <a:p>
            <a:pPr marL="0" indent="0">
              <a:buNone/>
            </a:pPr>
            <a:r>
              <a:rPr lang="en-US"/>
              <a:t>+  Updating your heap structure when you free 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+ One bug, somewhere lost  </a:t>
            </a:r>
            <a:r>
              <a:rPr lang="en-US"/>
              <a:t>=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EDB94-A3B8-AC43-823D-258DCA98E4AF}"/>
              </a:ext>
            </a:extLst>
          </p:cNvPr>
          <p:cNvSpPr/>
          <p:nvPr/>
        </p:nvSpPr>
        <p:spPr>
          <a:xfrm>
            <a:off x="699795" y="3429000"/>
            <a:ext cx="72493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2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mdriver</a:t>
            </a:r>
            <a:r>
              <a:rPr 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  <a:endParaRPr lang="en-US" sz="2000" b="0">
              <a:solidFill>
                <a:srgbClr val="400BD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default </a:t>
            </a:r>
            <a:r>
              <a:rPr lang="en-US" sz="2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tracefiles</a:t>
            </a:r>
            <a:r>
              <a:rPr 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traces/</a:t>
            </a:r>
          </a:p>
          <a:p>
            <a:r>
              <a:rPr 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Measuring performance with </a:t>
            </a:r>
            <a:r>
              <a:rPr lang="en-US" sz="2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gettimeofday</a:t>
            </a:r>
            <a:r>
              <a:rPr 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br>
              <a:rPr 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 mm malloc</a:t>
            </a:r>
          </a:p>
          <a:p>
            <a:r>
              <a:rPr 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 </a:t>
            </a:r>
            <a:r>
              <a:rPr lang="en-US" sz="2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tracefile</a:t>
            </a:r>
            <a:r>
              <a:rPr 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amptjp-bal.rep</a:t>
            </a:r>
            <a:endParaRPr lang="en-US" sz="2000" b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  <a:endParaRPr lang="en-US" sz="2000">
              <a:solidFill>
                <a:srgbClr val="C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4594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C03C7-AC90-7049-8049-08A51D87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83" y="816678"/>
            <a:ext cx="6990608" cy="52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403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errors you might see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Garbled bytes</a:t>
            </a:r>
          </a:p>
          <a:p>
            <a:pPr lvl="1"/>
            <a:r>
              <a:rPr lang="en-US" u="sng"/>
              <a:t>Problem</a:t>
            </a:r>
            <a:r>
              <a:rPr lang="en-US"/>
              <a:t>: overwriting data in an allocated block</a:t>
            </a:r>
          </a:p>
          <a:p>
            <a:pPr lvl="1"/>
            <a:r>
              <a:rPr lang="en-US" u="sng"/>
              <a:t>Solution</a:t>
            </a:r>
            <a:r>
              <a:rPr lang="en-US"/>
              <a:t>: finding where you’re overwriting by stepping through with </a:t>
            </a:r>
            <a:r>
              <a:rPr lang="en-US" err="1"/>
              <a:t>gdb</a:t>
            </a:r>
            <a:endParaRPr lang="en-US"/>
          </a:p>
          <a:p>
            <a:r>
              <a:rPr lang="en-US"/>
              <a:t>Overlapping payloads</a:t>
            </a:r>
          </a:p>
          <a:p>
            <a:pPr lvl="1"/>
            <a:r>
              <a:rPr lang="en-US" u="sng"/>
              <a:t>Problem</a:t>
            </a:r>
            <a:r>
              <a:rPr lang="en-US"/>
              <a:t>: having unique blocks whose payloads overlap in memory</a:t>
            </a:r>
          </a:p>
          <a:p>
            <a:pPr lvl="1"/>
            <a:r>
              <a:rPr lang="en-US" u="sng"/>
              <a:t>Solution</a:t>
            </a:r>
            <a:r>
              <a:rPr lang="en-US"/>
              <a:t>: finding where you’re overlapping by stepping through with </a:t>
            </a:r>
            <a:r>
              <a:rPr lang="en-US" err="1"/>
              <a:t>gdb</a:t>
            </a:r>
            <a:endParaRPr lang="en-US"/>
          </a:p>
          <a:p>
            <a:r>
              <a:rPr lang="en-US"/>
              <a:t>Segmentation fault</a:t>
            </a:r>
          </a:p>
          <a:p>
            <a:pPr lvl="1"/>
            <a:r>
              <a:rPr lang="en-US" u="sng"/>
              <a:t>Problem</a:t>
            </a:r>
            <a:r>
              <a:rPr lang="en-US"/>
              <a:t>: accessing invalid memory</a:t>
            </a:r>
          </a:p>
          <a:p>
            <a:pPr lvl="1"/>
            <a:r>
              <a:rPr lang="en-US" u="sng"/>
              <a:t>Solution</a:t>
            </a:r>
            <a:r>
              <a:rPr lang="en-US"/>
              <a:t>: finding where you’re accessing invalid memory by stepping through with </a:t>
            </a:r>
            <a:r>
              <a:rPr lang="en-US" err="1"/>
              <a:t>gdb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701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better than </a:t>
            </a:r>
            <a:r>
              <a:rPr lang="en-US" err="1"/>
              <a:t>printf</a:t>
            </a:r>
            <a:r>
              <a:rPr lang="en-US"/>
              <a:t>? 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GDB to determine where </a:t>
            </a:r>
            <a:r>
              <a:rPr lang="en-US" err="1"/>
              <a:t>segfaults</a:t>
            </a:r>
            <a:r>
              <a:rPr lang="en-US"/>
              <a:t> happen!</a:t>
            </a:r>
          </a:p>
          <a:p>
            <a:endParaRPr lang="en-US"/>
          </a:p>
          <a:p>
            <a:r>
              <a:rPr lang="en-US"/>
              <a:t>Using GDB well in </a:t>
            </a:r>
            <a:r>
              <a:rPr lang="en-US" err="1"/>
              <a:t>malloclab</a:t>
            </a:r>
            <a:r>
              <a:rPr lang="en-US"/>
              <a:t> can save you debugging time</a:t>
            </a:r>
          </a:p>
          <a:p>
            <a:pPr lvl="1"/>
            <a:endParaRPr lang="en-US"/>
          </a:p>
          <a:p>
            <a:r>
              <a:rPr lang="en-US"/>
              <a:t>Login to Thoth Machine</a:t>
            </a:r>
          </a:p>
          <a:p>
            <a:pPr lvl="1"/>
            <a:r>
              <a:rPr lang="en-US" sz="1800" err="1">
                <a:latin typeface="Courier New"/>
                <a:ea typeface="ＭＳ Ｐゴシック"/>
                <a:cs typeface="Courier New"/>
              </a:rPr>
              <a:t>wget</a:t>
            </a:r>
            <a:r>
              <a:rPr lang="en-US" sz="1800">
                <a:latin typeface="Courier New"/>
                <a:ea typeface="ＭＳ Ｐゴシック"/>
                <a:cs typeface="Courier New"/>
              </a:rPr>
              <a:t> </a:t>
            </a:r>
            <a:r>
              <a:rPr lang="en-US" sz="1800">
                <a:latin typeface="Courier New"/>
                <a:ea typeface="ＭＳ Ｐゴシック"/>
                <a:cs typeface="Courier New"/>
                <a:hlinkClick r:id="rId2"/>
              </a:rPr>
              <a:t>https://bit.ly/2CUCAsR</a:t>
            </a:r>
            <a:r>
              <a:rPr lang="en-US" sz="1800">
                <a:latin typeface="Courier New"/>
                <a:ea typeface="ＭＳ Ｐゴシック"/>
                <a:cs typeface="Courier New"/>
              </a:rPr>
              <a:t> -O malloclab-buggy.zip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>
                <a:latin typeface="Courier New"/>
                <a:ea typeface="ＭＳ Ｐゴシック"/>
                <a:cs typeface="Courier New"/>
              </a:rPr>
              <a:t>unzip malloclab-buggy.zip</a:t>
            </a:r>
          </a:p>
          <a:p>
            <a:pPr lvl="1"/>
            <a:r>
              <a:rPr lang="en-US" sz="1800">
                <a:latin typeface="Courier New"/>
                <a:ea typeface="ＭＳ Ｐゴシック"/>
                <a:cs typeface="Courier New"/>
              </a:rPr>
              <a:t>cd </a:t>
            </a:r>
            <a:r>
              <a:rPr lang="en-US" sz="1800" err="1">
                <a:latin typeface="Courier New"/>
                <a:ea typeface="ＭＳ Ｐゴシック"/>
                <a:cs typeface="Courier New"/>
              </a:rPr>
              <a:t>malloclab</a:t>
            </a:r>
            <a:r>
              <a:rPr lang="en-US" sz="1800">
                <a:latin typeface="Courier New"/>
                <a:ea typeface="ＭＳ Ｐゴシック"/>
                <a:cs typeface="Courier New"/>
              </a:rPr>
              <a:t>-buggy</a:t>
            </a:r>
          </a:p>
          <a:p>
            <a:pPr lvl="1"/>
            <a:r>
              <a:rPr lang="en-US" sz="1800">
                <a:latin typeface="Courier New"/>
                <a:ea typeface="ＭＳ Ｐゴシック"/>
                <a:cs typeface="Courier New"/>
              </a:rPr>
              <a:t>make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Let’s use GDB to investigate a buggy </a:t>
            </a:r>
            <a:r>
              <a:rPr lang="en-US" err="1"/>
              <a:t>mdriver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603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</a:t>
            </a:r>
            <a:r>
              <a:rPr lang="en-US" err="1"/>
              <a:t>mdriver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/>
              <a:t>./</a:t>
            </a:r>
            <a:r>
              <a:rPr lang="en-US" err="1"/>
              <a:t>mdriver</a:t>
            </a:r>
            <a:r>
              <a:rPr lang="en-US"/>
              <a:t> -V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/>
              <a:t>Reading </a:t>
            </a:r>
            <a:r>
              <a:rPr lang="en-US" err="1"/>
              <a:t>tracefile</a:t>
            </a:r>
            <a:r>
              <a:rPr lang="en-US"/>
              <a:t>: binary-</a:t>
            </a:r>
            <a:r>
              <a:rPr lang="en-US" err="1"/>
              <a:t>bal.rep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Segmentation fault (core dumped)</a:t>
            </a:r>
            <a:br>
              <a:rPr lang="en-US">
                <a:solidFill>
                  <a:srgbClr val="C00000"/>
                </a:solidFill>
              </a:rPr>
            </a:br>
            <a:endParaRPr lang="en-US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err="1"/>
              <a:t>gdb</a:t>
            </a:r>
            <a:r>
              <a:rPr lang="en-US"/>
              <a:t> --</a:t>
            </a:r>
            <a:r>
              <a:rPr lang="en-US" err="1"/>
              <a:t>args</a:t>
            </a:r>
            <a:r>
              <a:rPr lang="en-US"/>
              <a:t> ./</a:t>
            </a:r>
            <a:r>
              <a:rPr lang="en-US" err="1"/>
              <a:t>mdriver</a:t>
            </a:r>
            <a:r>
              <a:rPr lang="en-US"/>
              <a:t> -f traces/binary-</a:t>
            </a:r>
            <a:r>
              <a:rPr lang="en-US" err="1"/>
              <a:t>bal.rep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gdb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/>
              <a:t>run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gdb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err="1"/>
              <a:t>backtrace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gdb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/>
              <a:t>list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1) What function is listed on the top of </a:t>
            </a:r>
            <a:r>
              <a:rPr lang="en-US" err="1"/>
              <a:t>backtrace</a:t>
            </a:r>
            <a:r>
              <a:rPr lang="en-US"/>
              <a:t>? </a:t>
            </a:r>
          </a:p>
          <a:p>
            <a:pPr marL="0" indent="0">
              <a:buNone/>
            </a:pPr>
            <a:r>
              <a:rPr lang="en-US"/>
              <a:t>2) What line of code crashed?</a:t>
            </a:r>
          </a:p>
          <a:p>
            <a:pPr marL="0" indent="0">
              <a:buNone/>
            </a:pPr>
            <a:r>
              <a:rPr lang="en-US"/>
              <a:t>3) How did that line cause the crash?</a:t>
            </a:r>
          </a:p>
        </p:txBody>
      </p:sp>
    </p:spTree>
    <p:extLst>
      <p:ext uri="{BB962C8B-B14F-4D97-AF65-F5344CB8AC3E}">
        <p14:creationId xmlns:p14="http://schemas.microsoft.com/office/powerpoint/2010/main" val="10820504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</a:t>
            </a:r>
            <a:r>
              <a:rPr lang="en-US" err="1"/>
              <a:t>mdriver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 /10gx block</a:t>
            </a:r>
            <a:endParaRPr lang="en-US">
              <a:cs typeface="Courier New" panose="02070309020205020404" pitchFamily="49" charset="0"/>
            </a:endParaRPr>
          </a:p>
          <a:p>
            <a:pPr lvl="1"/>
            <a:r>
              <a:rPr lang="en-US"/>
              <a:t>Shows the memory contents within the block</a:t>
            </a:r>
          </a:p>
          <a:p>
            <a:pPr lvl="1"/>
            <a:r>
              <a:rPr lang="en-US"/>
              <a:t>In particular, look for the header.</a:t>
            </a:r>
            <a:br>
              <a:rPr lang="en-US"/>
            </a:br>
            <a:endParaRPr lang="en-US"/>
          </a:p>
          <a:p>
            <a:r>
              <a:rPr lang="en-US">
                <a:cs typeface="Courier New" panose="02070309020205020404" pitchFamily="49" charset="0"/>
              </a:rPr>
              <a:t>Remember the output from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frame 1</a:t>
            </a:r>
          </a:p>
          <a:p>
            <a:pPr lvl="1"/>
            <a:r>
              <a:rPr lang="en-US"/>
              <a:t>Jumps to the function one level down the call stack (aka the function that called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/>
              <a:t>)</a:t>
            </a:r>
          </a:p>
          <a:p>
            <a:pPr lvl="1"/>
            <a:r>
              <a:rPr lang="en-US">
                <a:solidFill>
                  <a:schemeClr val="bg1">
                    <a:lumMod val="50000"/>
                  </a:schemeClr>
                </a:solidFill>
              </a:rPr>
              <a:t>Type “list” again if you want to see the code</a:t>
            </a:r>
            <a:br>
              <a:rPr lang="en-US">
                <a:solidFill>
                  <a:schemeClr val="bg1">
                    <a:lumMod val="50000"/>
                  </a:schemeClr>
                </a:solidFill>
              </a:rPr>
            </a:b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/>
              <a:t>What was the caller function? What is its purpose?</a:t>
            </a:r>
          </a:p>
          <a:p>
            <a:pPr lvl="1"/>
            <a:r>
              <a:rPr lang="en-US"/>
              <a:t>Was it writing to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/>
              <a:t> or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/>
              <a:t> when it crashed?</a:t>
            </a:r>
          </a:p>
        </p:txBody>
      </p:sp>
    </p:spTree>
    <p:extLst>
      <p:ext uri="{BB962C8B-B14F-4D97-AF65-F5344CB8AC3E}">
        <p14:creationId xmlns:p14="http://schemas.microsoft.com/office/powerpoint/2010/main" val="230788769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 process while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4852114"/>
          </a:xfrm>
        </p:spPr>
        <p:txBody>
          <a:bodyPr>
            <a:normAutofit fontScale="92500" lnSpcReduction="10000"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/>
              <a:t> crashed because it got the wrong address for the footer…</a:t>
            </a:r>
            <a:br>
              <a:rPr lang="en-US"/>
            </a:br>
            <a:endParaRPr lang="en-US"/>
          </a:p>
          <a:p>
            <a:r>
              <a:rPr lang="en-US"/>
              <a:t>The address was wrong because the header of the block was some garbage value</a:t>
            </a:r>
          </a:p>
          <a:p>
            <a:pPr lvl="1"/>
            <a:r>
              <a:rPr lang="en-US"/>
              <a:t>Since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>
                <a:cs typeface="Courier New" panose="02070309020205020404" pitchFamily="49" charset="0"/>
              </a:rPr>
              <a:t> uses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(block)</a:t>
            </a:r>
            <a:r>
              <a:rPr lang="en-US">
                <a:cs typeface="Courier New" panose="02070309020205020404" pitchFamily="49" charset="0"/>
              </a:rPr>
              <a:t> after all</a:t>
            </a:r>
            <a:br>
              <a:rPr lang="en-US">
                <a:cs typeface="Courier New" panose="02070309020205020404" pitchFamily="49" charset="0"/>
              </a:rPr>
            </a:b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But why in the world does the header contain garbage??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The crash happened 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en-US"/>
              <a:t>, which basically splits a free block into two and uses the first one to store things.</a:t>
            </a:r>
          </a:p>
          <a:p>
            <a:pPr lvl="1"/>
            <a:r>
              <a:rPr lang="en-US" err="1">
                <a:cs typeface="Courier New" panose="02070309020205020404" pitchFamily="49" charset="0"/>
              </a:rPr>
              <a:t>Hm</a:t>
            </a:r>
            <a:r>
              <a:rPr lang="en-US">
                <a:cs typeface="Courier New" panose="02070309020205020404" pitchFamily="49" charset="0"/>
              </a:rPr>
              <a:t>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>
                <a:cs typeface="Courier New" panose="02070309020205020404" pitchFamily="49" charset="0"/>
              </a:rPr>
              <a:t> would be the new block created after the split? The one on the right?</a:t>
            </a:r>
          </a:p>
          <a:p>
            <a:pPr lvl="1"/>
            <a:r>
              <a:rPr lang="en-US"/>
              <a:t>The header would be in the middle of the original free block actually. Wait, but I wrote a new header before I wrote the footer! </a:t>
            </a:r>
          </a:p>
          <a:p>
            <a:pPr lvl="2"/>
            <a:r>
              <a:rPr lang="en-US"/>
              <a:t>Right? …Oh, I didn’t. Darn.</a:t>
            </a:r>
          </a:p>
        </p:txBody>
      </p:sp>
    </p:spTree>
    <p:extLst>
      <p:ext uri="{BB962C8B-B14F-4D97-AF65-F5344CB8AC3E}">
        <p14:creationId xmlns:p14="http://schemas.microsoft.com/office/powerpoint/2010/main" val="32359672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Segfault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resolve a </a:t>
            </a:r>
            <a:r>
              <a:rPr lang="en-US" err="1"/>
              <a:t>segfault</a:t>
            </a:r>
            <a:r>
              <a:rPr lang="en-US"/>
              <a:t>, it is necessary to find the earliest time things went wrong</a:t>
            </a:r>
            <a:br>
              <a:rPr lang="en-US"/>
            </a:br>
            <a:endParaRPr lang="en-US"/>
          </a:p>
          <a:p>
            <a:r>
              <a:rPr lang="en-US"/>
              <a:t>One way to do this is to print the whole heap before/after relevant functions</a:t>
            </a:r>
          </a:p>
          <a:p>
            <a:pPr lvl="1"/>
            <a:r>
              <a:rPr lang="en-US"/>
              <a:t>Scroll up from the point of </a:t>
            </a:r>
            <a:r>
              <a:rPr lang="en-US" err="1"/>
              <a:t>segfault</a:t>
            </a:r>
            <a:r>
              <a:rPr lang="en-US"/>
              <a:t> and find the earliest operation that makes the heap look wrong</a:t>
            </a:r>
          </a:p>
          <a:p>
            <a:pPr lvl="1"/>
            <a:r>
              <a:rPr lang="en-US"/>
              <a:t>Sometimes this gives too much information, not all of which are useful</a:t>
            </a:r>
            <a:br>
              <a:rPr lang="en-US"/>
            </a:br>
            <a:endParaRPr lang="en-US"/>
          </a:p>
          <a:p>
            <a:r>
              <a:rPr lang="en-US"/>
              <a:t>The heap checker can make this easier</a:t>
            </a:r>
          </a:p>
          <a:p>
            <a:pPr lvl="1"/>
            <a:r>
              <a:rPr lang="en-US"/>
              <a:t>Checks violation of invariants (corruption of the heap)</a:t>
            </a:r>
          </a:p>
        </p:txBody>
      </p:sp>
    </p:spTree>
    <p:extLst>
      <p:ext uri="{BB962C8B-B14F-4D97-AF65-F5344CB8AC3E}">
        <p14:creationId xmlns:p14="http://schemas.microsoft.com/office/powerpoint/2010/main" val="34206495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Checker (implement this!)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you’ve settled on a design, write the heap checker that checks all the invariants of the particular design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checking should be detailed enough that the heap check passes if and only if the heap is truly well-formed</a:t>
            </a:r>
          </a:p>
          <a:p>
            <a:endParaRPr lang="en-US" dirty="0"/>
          </a:p>
          <a:p>
            <a:r>
              <a:rPr lang="en-US" dirty="0"/>
              <a:t>Call the heap checker before/after the major operations whenever the heap should be well-formed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542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malloc?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6986480" cy="4972050"/>
          </a:xfrm>
        </p:spPr>
        <p:txBody>
          <a:bodyPr/>
          <a:lstStyle/>
          <a:p>
            <a:r>
              <a:rPr lang="en-US"/>
              <a:t>A function to allocate memory during runtime (dynamic memory allocation)</a:t>
            </a:r>
          </a:p>
          <a:p>
            <a:pPr lvl="1"/>
            <a:r>
              <a:rPr lang="en-US"/>
              <a:t>More useful when the size or number of allocations is unknown until runtime (e.g. data structures)</a:t>
            </a:r>
          </a:p>
          <a:p>
            <a:pPr lvl="1"/>
            <a:endParaRPr lang="en-US"/>
          </a:p>
          <a:p>
            <a:r>
              <a:rPr lang="en-US"/>
              <a:t>The heap is a segment of memory addresses reserved almost exclusively for malloc to use</a:t>
            </a:r>
          </a:p>
          <a:p>
            <a:pPr lvl="1"/>
            <a:r>
              <a:rPr lang="en-US"/>
              <a:t>Your code directly manipulates the bytes of memory in this section.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50" y="1657540"/>
            <a:ext cx="1819490" cy="465252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 bwMode="auto">
          <a:xfrm>
            <a:off x="6785811" y="3693695"/>
            <a:ext cx="897214" cy="36734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0975566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95382"/>
            <a:ext cx="7592093" cy="762000"/>
          </a:xfrm>
        </p:spPr>
        <p:txBody>
          <a:bodyPr/>
          <a:lstStyle/>
          <a:p>
            <a:r>
              <a:rPr lang="en-US"/>
              <a:t>Invariants (non-exhaustive)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175661"/>
            <a:ext cx="8442325" cy="5323993"/>
          </a:xfrm>
        </p:spPr>
        <p:txBody>
          <a:bodyPr>
            <a:normAutofit/>
          </a:bodyPr>
          <a:lstStyle/>
          <a:p>
            <a:r>
              <a:rPr lang="en-US" dirty="0"/>
              <a:t>Block level: </a:t>
            </a:r>
            <a:r>
              <a:rPr lang="en-US" sz="2000" dirty="0">
                <a:solidFill>
                  <a:srgbClr val="C00000"/>
                </a:solidFill>
              </a:rPr>
              <a:t>What should always be true of every block in the heap?</a:t>
            </a:r>
          </a:p>
          <a:p>
            <a:pPr lvl="1"/>
            <a:r>
              <a:rPr lang="en-US" dirty="0"/>
              <a:t>Header and footer match</a:t>
            </a:r>
          </a:p>
          <a:p>
            <a:pPr lvl="1"/>
            <a:r>
              <a:rPr lang="en-US" dirty="0"/>
              <a:t>Payload area is aligned, size is valid</a:t>
            </a:r>
          </a:p>
          <a:p>
            <a:pPr lvl="1"/>
            <a:r>
              <a:rPr lang="en-US" dirty="0"/>
              <a:t>No contiguous free blocks in memory (unless you defer coalescing)</a:t>
            </a:r>
          </a:p>
          <a:p>
            <a:r>
              <a:rPr lang="en-US" dirty="0"/>
              <a:t>List level: </a:t>
            </a:r>
            <a:r>
              <a:rPr lang="en-US" sz="2000" dirty="0">
                <a:solidFill>
                  <a:srgbClr val="C00000"/>
                </a:solidFill>
              </a:rPr>
              <a:t>What should always be true of every element of a free list?</a:t>
            </a:r>
          </a:p>
          <a:p>
            <a:pPr lvl="1"/>
            <a:r>
              <a:rPr lang="en-US" dirty="0"/>
              <a:t>Next/</a:t>
            </a:r>
            <a:r>
              <a:rPr lang="en-US" dirty="0" err="1"/>
              <a:t>prev</a:t>
            </a:r>
            <a:r>
              <a:rPr lang="en-US" dirty="0"/>
              <a:t> pointers in consecutive free blocks are consistent</a:t>
            </a:r>
          </a:p>
          <a:p>
            <a:pPr lvl="1"/>
            <a:r>
              <a:rPr lang="en-US" dirty="0"/>
              <a:t>Free list contains no allocated blocks</a:t>
            </a:r>
          </a:p>
          <a:p>
            <a:pPr lvl="1"/>
            <a:r>
              <a:rPr lang="en-US" dirty="0"/>
              <a:t>All free blocks are in the free list</a:t>
            </a:r>
          </a:p>
          <a:p>
            <a:r>
              <a:rPr lang="en-US" dirty="0"/>
              <a:t>Heap level: </a:t>
            </a:r>
            <a:r>
              <a:rPr lang="en-US" sz="2000" dirty="0">
                <a:solidFill>
                  <a:srgbClr val="C00000"/>
                </a:solidFill>
              </a:rPr>
              <a:t>What should be true of the heap as a whole?</a:t>
            </a:r>
          </a:p>
          <a:p>
            <a:pPr lvl="1"/>
            <a:r>
              <a:rPr lang="en-US" dirty="0"/>
              <a:t>Prologue/Epilogue blocks are at specific locations (e.g. heap boundaries) and have special size/</a:t>
            </a:r>
            <a:r>
              <a:rPr lang="en-US" dirty="0" err="1"/>
              <a:t>alloc</a:t>
            </a:r>
            <a:r>
              <a:rPr lang="en-US" dirty="0"/>
              <a:t> fields</a:t>
            </a:r>
          </a:p>
          <a:p>
            <a:pPr lvl="1"/>
            <a:r>
              <a:rPr lang="en-US" dirty="0"/>
              <a:t>All blocks stay in between the heap boundaries</a:t>
            </a:r>
          </a:p>
          <a:p>
            <a:r>
              <a:rPr lang="en-US" dirty="0"/>
              <a:t>And your own invariants (e.g. address order)</a:t>
            </a:r>
          </a:p>
        </p:txBody>
      </p:sp>
    </p:spTree>
    <p:extLst>
      <p:ext uri="{BB962C8B-B14F-4D97-AF65-F5344CB8AC3E}">
        <p14:creationId xmlns:p14="http://schemas.microsoft.com/office/powerpoint/2010/main" val="304014834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GDB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backtrace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Shows the call stack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frame:</a:t>
            </a:r>
            <a:r>
              <a:rPr lang="en-US" dirty="0"/>
              <a:t> Lets you go to one of the levels in the call stack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list:</a:t>
            </a:r>
            <a:r>
              <a:rPr lang="en-US" dirty="0">
                <a:cs typeface="Courier New" panose="02070309020205020404" pitchFamily="49" charset="0"/>
              </a:rPr>
              <a:t> Shows source 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&lt;expression&gt;: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Runs a</a:t>
            </a:r>
            <a:r>
              <a:rPr lang="en-US" dirty="0"/>
              <a:t>ny valid C command, even something with side effects like </a:t>
            </a:r>
            <a:r>
              <a:rPr lang="en-US" dirty="0" err="1"/>
              <a:t>mm_malloc</a:t>
            </a:r>
            <a:r>
              <a:rPr lang="en-US" dirty="0"/>
              <a:t>(10)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watch &lt;expression&gt;: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Breaks when the value of the expression changes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 &lt;function / line&gt; if &lt;expression&gt;: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Only stops execution when the expression holds true</a:t>
            </a:r>
          </a:p>
        </p:txBody>
      </p:sp>
    </p:spTree>
    <p:extLst>
      <p:ext uri="{BB962C8B-B14F-4D97-AF65-F5344CB8AC3E}">
        <p14:creationId xmlns:p14="http://schemas.microsoft.com/office/powerpoint/2010/main" val="2131926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 Internals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heap consists of blocks of memory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78941" y="2083444"/>
            <a:ext cx="6037545" cy="2755726"/>
            <a:chOff x="1478941" y="2066795"/>
            <a:chExt cx="6037545" cy="2755726"/>
          </a:xfrm>
        </p:grpSpPr>
        <p:sp>
          <p:nvSpPr>
            <p:cNvPr id="8" name="Rectangle 7"/>
            <p:cNvSpPr/>
            <p:nvPr/>
          </p:nvSpPr>
          <p:spPr bwMode="auto">
            <a:xfrm>
              <a:off x="1478941" y="2066795"/>
              <a:ext cx="6037545" cy="275572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itchFamily="34" charset="0"/>
                </a:rPr>
                <a:t>(heap)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579148" y="4321478"/>
              <a:ext cx="1264259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err="1">
                  <a:latin typeface="Calibri" pitchFamily="34" charset="0"/>
                </a:rPr>
                <a:t>malloc’d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925473" y="4321477"/>
              <a:ext cx="194923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err="1">
                  <a:latin typeface="Calibri" pitchFamily="34" charset="0"/>
                </a:rPr>
                <a:t>malloc’d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874707" y="4321476"/>
              <a:ext cx="1540701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err="1">
                  <a:latin typeface="Calibri" pitchFamily="34" charset="0"/>
                </a:rPr>
                <a:t>malloc’d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579148" y="3880455"/>
              <a:ext cx="3105586" cy="44102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itchFamily="34" charset="0"/>
                </a:rPr>
                <a:t>free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684734" y="3880454"/>
              <a:ext cx="273067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err="1">
                  <a:latin typeface="Calibri" pitchFamily="34" charset="0"/>
                </a:rPr>
                <a:t>malloc’d</a:t>
              </a:r>
              <a:endParaRPr lang="en-US">
                <a:latin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843407" y="4321475"/>
              <a:ext cx="1082066" cy="435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itchFamily="34" charset="0"/>
                </a:rPr>
                <a:t>free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579148" y="2578373"/>
              <a:ext cx="5836260" cy="13073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itchFamily="34" charset="0"/>
                </a:rPr>
                <a:t>free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6530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Overall, malloc does three things:</a:t>
            </a:r>
          </a:p>
          <a:p>
            <a:endParaRPr lang="en-US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/>
              <a:t>Organizes all blocks and stores information about them in a structured way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/>
              <a:t>Uses the structure made to choose an appropriate location to allocate new memory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/>
              <a:t>Updates the structure when the user frees a block of memory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40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(Implicit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4601"/>
            <a:ext cx="7896225" cy="497205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/>
              <a:t>Organizes all blocks and stores information about them in a structured way</a:t>
            </a:r>
          </a:p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95055" y="2575590"/>
            <a:ext cx="6037545" cy="2755726"/>
            <a:chOff x="1478941" y="2066795"/>
            <a:chExt cx="6037545" cy="2755726"/>
          </a:xfrm>
        </p:grpSpPr>
        <p:sp>
          <p:nvSpPr>
            <p:cNvPr id="5" name="Rectangle 4"/>
            <p:cNvSpPr/>
            <p:nvPr/>
          </p:nvSpPr>
          <p:spPr bwMode="auto">
            <a:xfrm>
              <a:off x="1478941" y="2066795"/>
              <a:ext cx="6037545" cy="275572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itchFamily="34" charset="0"/>
                </a:rPr>
                <a:t>(heap)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579148" y="4321478"/>
              <a:ext cx="1264259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itchFamily="34" charset="0"/>
                </a:rPr>
                <a:t>m(3)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5473" y="4321477"/>
              <a:ext cx="194923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itchFamily="34" charset="0"/>
                </a:rPr>
                <a:t>m(5)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874707" y="4321476"/>
              <a:ext cx="1540701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itchFamily="34" charset="0"/>
                </a:rPr>
                <a:t>m(4)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579148" y="3880455"/>
              <a:ext cx="3105586" cy="44102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itchFamily="34" charset="0"/>
                </a:rPr>
                <a:t>free (size = 8)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684734" y="3880454"/>
              <a:ext cx="273067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err="1">
                  <a:latin typeface="Calibri" pitchFamily="34" charset="0"/>
                </a:rPr>
                <a:t>malloc’d</a:t>
              </a:r>
              <a:r>
                <a:rPr lang="en-US">
                  <a:latin typeface="Calibri" pitchFamily="34" charset="0"/>
                </a:rPr>
                <a:t> (size = 7)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843407" y="4321476"/>
              <a:ext cx="1082066" cy="44102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itchFamily="34" charset="0"/>
                </a:rPr>
                <a:t>f(3)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579148" y="2567835"/>
              <a:ext cx="5836260" cy="13073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Calibri" pitchFamily="34" charset="0"/>
                </a:rPr>
                <a:t>free (size = 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8299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(Implicit list)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2"/>
            </a:pPr>
            <a:r>
              <a:rPr lang="en-US"/>
              <a:t>Uses the structure made to choose an appropriate location to allocate new memory</a:t>
            </a:r>
          </a:p>
          <a:p>
            <a:pPr marL="457200" indent="-457200">
              <a:buSzPct val="100000"/>
              <a:buFont typeface="+mj-lt"/>
              <a:buAutoNum type="arabicPeriod" startAt="2"/>
            </a:pP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4673" y="2256276"/>
            <a:ext cx="4214956" cy="1923839"/>
            <a:chOff x="1478941" y="2066795"/>
            <a:chExt cx="6037545" cy="2755726"/>
          </a:xfrm>
        </p:grpSpPr>
        <p:sp>
          <p:nvSpPr>
            <p:cNvPr id="7" name="Rectangle 6"/>
            <p:cNvSpPr/>
            <p:nvPr/>
          </p:nvSpPr>
          <p:spPr bwMode="auto">
            <a:xfrm>
              <a:off x="1478941" y="2066795"/>
              <a:ext cx="6037545" cy="275572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(heap)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579148" y="4321478"/>
              <a:ext cx="1264259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m(3)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925473" y="4321477"/>
              <a:ext cx="194923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m(5)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74707" y="4321476"/>
              <a:ext cx="1540701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m(4)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579148" y="3880455"/>
              <a:ext cx="3105586" cy="44102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free (size = 8)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684734" y="3880454"/>
              <a:ext cx="273067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err="1">
                  <a:latin typeface="Calibri" pitchFamily="34" charset="0"/>
                </a:rPr>
                <a:t>malloc’d</a:t>
              </a:r>
              <a:r>
                <a:rPr lang="en-US" sz="1800">
                  <a:latin typeface="Calibri" pitchFamily="34" charset="0"/>
                </a:rPr>
                <a:t> (size = 7)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843407" y="4321474"/>
              <a:ext cx="1082065" cy="44102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f(3)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579148" y="2580361"/>
              <a:ext cx="5836260" cy="13073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free (size = 25)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2942" y="4416847"/>
            <a:ext cx="4214956" cy="1923839"/>
            <a:chOff x="1478941" y="2066795"/>
            <a:chExt cx="6037545" cy="2755726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478941" y="2066795"/>
              <a:ext cx="6037545" cy="275572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(heap)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79148" y="4321478"/>
              <a:ext cx="1264259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m(3)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925473" y="4321477"/>
              <a:ext cx="194923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m(5)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874707" y="4321476"/>
              <a:ext cx="1540701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m(4)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579148" y="3880455"/>
              <a:ext cx="3105586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err="1">
                  <a:latin typeface="Calibri" pitchFamily="34" charset="0"/>
                </a:rPr>
                <a:t>malloc’d</a:t>
              </a:r>
              <a:r>
                <a:rPr lang="en-US" sz="1800">
                  <a:latin typeface="Calibri" pitchFamily="34" charset="0"/>
                </a:rPr>
                <a:t> (size = 8)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684734" y="3880454"/>
              <a:ext cx="273067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err="1">
                  <a:latin typeface="Calibri" pitchFamily="34" charset="0"/>
                </a:rPr>
                <a:t>malloc’d</a:t>
              </a:r>
              <a:r>
                <a:rPr lang="en-US" sz="1800">
                  <a:latin typeface="Calibri" pitchFamily="34" charset="0"/>
                </a:rPr>
                <a:t> (size = 7)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843407" y="4321474"/>
              <a:ext cx="1082065" cy="44102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f(3)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579148" y="2580361"/>
              <a:ext cx="5836260" cy="13073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free (size = 25)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 bwMode="auto">
          <a:xfrm>
            <a:off x="4562899" y="3396343"/>
            <a:ext cx="1084042" cy="9144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32403" y="3389782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FF0000"/>
                </a:solidFill>
                <a:latin typeface="Calibri" pitchFamily="34" charset="0"/>
              </a:rPr>
              <a:t>malloc</a:t>
            </a:r>
            <a:r>
              <a:rPr lang="en-US" sz="1800">
                <a:solidFill>
                  <a:srgbClr val="FF0000"/>
                </a:solidFill>
                <a:latin typeface="Calibri" pitchFamily="34" charset="0"/>
              </a:rPr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34433547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(Implicit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/>
              <a:t>Updates the structure when the user frees a block of memory</a:t>
            </a:r>
          </a:p>
          <a:p>
            <a:pPr marL="457200" indent="-457200">
              <a:buSzPct val="100000"/>
              <a:buFont typeface="+mj-lt"/>
              <a:buAutoNum type="arabicPeriod" startAt="3"/>
            </a:pP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96875" y="2254218"/>
            <a:ext cx="4214956" cy="1923839"/>
            <a:chOff x="1478941" y="2066795"/>
            <a:chExt cx="6037545" cy="2755726"/>
          </a:xfrm>
        </p:grpSpPr>
        <p:sp>
          <p:nvSpPr>
            <p:cNvPr id="6" name="Rectangle 5"/>
            <p:cNvSpPr/>
            <p:nvPr/>
          </p:nvSpPr>
          <p:spPr bwMode="auto">
            <a:xfrm>
              <a:off x="1478941" y="2066795"/>
              <a:ext cx="6037545" cy="275572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(heap)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579148" y="4321478"/>
              <a:ext cx="1264259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m(3)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925473" y="4321477"/>
              <a:ext cx="194923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m(5)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874707" y="4321476"/>
              <a:ext cx="1540701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m(4)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79148" y="3880455"/>
              <a:ext cx="3105586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err="1">
                  <a:latin typeface="Calibri" pitchFamily="34" charset="0"/>
                </a:rPr>
                <a:t>malloc’d</a:t>
              </a:r>
              <a:r>
                <a:rPr lang="en-US" sz="1800">
                  <a:latin typeface="Calibri" pitchFamily="34" charset="0"/>
                </a:rPr>
                <a:t> (size = 8)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684734" y="3880454"/>
              <a:ext cx="273067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err="1">
                  <a:latin typeface="Calibri" pitchFamily="34" charset="0"/>
                </a:rPr>
                <a:t>malloc’d</a:t>
              </a:r>
              <a:r>
                <a:rPr lang="en-US" sz="1800">
                  <a:latin typeface="Calibri" pitchFamily="34" charset="0"/>
                </a:rPr>
                <a:t> (size = 7)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843407" y="4321474"/>
              <a:ext cx="1082065" cy="44102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f(3)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579148" y="2580361"/>
              <a:ext cx="5836260" cy="13073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free (size = 25)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14554" y="2970732"/>
            <a:ext cx="167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alibri" pitchFamily="34" charset="0"/>
              </a:rPr>
              <a:t>free(</a:t>
            </a:r>
            <a:r>
              <a:rPr lang="en-US" sz="1800">
                <a:solidFill>
                  <a:srgbClr val="0070C0"/>
                </a:solidFill>
                <a:latin typeface="Calibri" pitchFamily="34" charset="0"/>
              </a:rPr>
              <a:t>that block</a:t>
            </a:r>
            <a:r>
              <a:rPr lang="en-US" sz="180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cxnSp>
        <p:nvCxnSpPr>
          <p:cNvPr id="16" name="Straight Arrow Connector 15"/>
          <p:cNvCxnSpPr>
            <a:endCxn id="9" idx="1"/>
          </p:cNvCxnSpPr>
          <p:nvPr/>
        </p:nvCxnSpPr>
        <p:spPr bwMode="auto">
          <a:xfrm flipH="1">
            <a:off x="3465665" y="3325834"/>
            <a:ext cx="2884278" cy="656375"/>
          </a:xfrm>
          <a:prstGeom prst="straightConnector1">
            <a:avLst/>
          </a:prstGeom>
          <a:noFill/>
          <a:ln w="2222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697282" y="3405370"/>
            <a:ext cx="1084042" cy="9144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492942" y="4416847"/>
            <a:ext cx="4214956" cy="1923839"/>
            <a:chOff x="1478941" y="2066795"/>
            <a:chExt cx="6037545" cy="2755726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478941" y="2066795"/>
              <a:ext cx="6037545" cy="275572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(heap)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579148" y="4321478"/>
              <a:ext cx="1264259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m(3)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874707" y="4321476"/>
              <a:ext cx="1540701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m(4)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579148" y="3880455"/>
              <a:ext cx="3105586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err="1">
                  <a:latin typeface="Calibri" pitchFamily="34" charset="0"/>
                </a:rPr>
                <a:t>malloc’d</a:t>
              </a:r>
              <a:r>
                <a:rPr lang="en-US" sz="1800">
                  <a:latin typeface="Calibri" pitchFamily="34" charset="0"/>
                </a:rPr>
                <a:t> (size = 8)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684734" y="3880454"/>
              <a:ext cx="273067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err="1">
                  <a:latin typeface="Calibri" pitchFamily="34" charset="0"/>
                </a:rPr>
                <a:t>malloc’d</a:t>
              </a:r>
              <a:r>
                <a:rPr lang="en-US" sz="1800">
                  <a:latin typeface="Calibri" pitchFamily="34" charset="0"/>
                </a:rPr>
                <a:t> (size = 7)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843406" y="4321474"/>
              <a:ext cx="3031299" cy="44102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free (size = 8)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579148" y="2580361"/>
              <a:ext cx="5836260" cy="13073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>
                  <a:latin typeface="Calibri" pitchFamily="34" charset="0"/>
                </a:rPr>
                <a:t>free (size = 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1664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419D-0944-AC42-95C6-F3D792DF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mm_init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DE7D-9333-9A4C-A68E-C8467216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6" y="1362074"/>
            <a:ext cx="3829892" cy="506024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Why </a:t>
            </a:r>
            <a:r>
              <a:rPr lang="en-US">
                <a:solidFill>
                  <a:srgbClr val="C00000"/>
                </a:solidFill>
              </a:rPr>
              <a:t>prologue footer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epilogue header</a:t>
            </a:r>
            <a:r>
              <a:rPr lang="en-US"/>
              <a:t>?</a:t>
            </a:r>
            <a:br>
              <a:rPr lang="en-US"/>
            </a:br>
            <a:endParaRPr lang="en-US"/>
          </a:p>
          <a:p>
            <a:r>
              <a:rPr lang="en-US"/>
              <a:t>Payload must be </a:t>
            </a:r>
            <a:r>
              <a:rPr lang="en-US">
                <a:solidFill>
                  <a:srgbClr val="C00000"/>
                </a:solidFill>
              </a:rPr>
              <a:t>16-byte aligned</a:t>
            </a:r>
          </a:p>
          <a:p>
            <a:endParaRPr lang="en-US">
              <a:solidFill>
                <a:srgbClr val="C00000"/>
              </a:solidFill>
            </a:endParaRPr>
          </a:p>
          <a:p>
            <a:r>
              <a:rPr lang="en-US"/>
              <a:t>But, the size of payload doesn’t have to be a multiple of 16 - just the block does!</a:t>
            </a:r>
          </a:p>
          <a:p>
            <a:endParaRPr lang="en-US"/>
          </a:p>
          <a:p>
            <a:r>
              <a:rPr lang="en-US"/>
              <a:t>Things </a:t>
            </a:r>
            <a:r>
              <a:rPr lang="en-US" err="1"/>
              <a:t>malloc’d</a:t>
            </a:r>
            <a:r>
              <a:rPr lang="en-US"/>
              <a:t> must be within the prologue and epilogue</a:t>
            </a:r>
            <a:endParaRPr lang="en-US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B8D7C-465E-674B-904E-6A1F05E3D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24" y="924120"/>
            <a:ext cx="4495800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B85211-FC2E-C24E-BABE-35F73A73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192" y="3123682"/>
            <a:ext cx="2006600" cy="322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18223A-39E9-C94A-B1C0-064B1D577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760" y="2867344"/>
            <a:ext cx="2678254" cy="22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880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5213-f16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213-f16" id="{F7D05112-3BA3-4530-B57E-F0A0289F27EB}" vid="{38B48207-34DD-4318-A784-F6837CBE9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15213-f16</Template>
  <TotalTime>0</TotalTime>
  <Words>2328</Words>
  <Application>Microsoft Office PowerPoint</Application>
  <PresentationFormat>On-screen Show (4:3)</PresentationFormat>
  <Paragraphs>329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15213-f16</vt:lpstr>
      <vt:lpstr>Malloc Lab</vt:lpstr>
      <vt:lpstr>Outline</vt:lpstr>
      <vt:lpstr>What is malloc?</vt:lpstr>
      <vt:lpstr>Malloc Internals</vt:lpstr>
      <vt:lpstr>Concept</vt:lpstr>
      <vt:lpstr>Concept (Implicit list)</vt:lpstr>
      <vt:lpstr>Concept (Implicit list)</vt:lpstr>
      <vt:lpstr>Concept (Implicit list)</vt:lpstr>
      <vt:lpstr>mm_init</vt:lpstr>
      <vt:lpstr>If We Can't Find a Usable Free Block</vt:lpstr>
      <vt:lpstr>Tracking Blocks: Explicit List</vt:lpstr>
      <vt:lpstr>Splitting a Block</vt:lpstr>
      <vt:lpstr>Coalescing Memory</vt:lpstr>
      <vt:lpstr>Coalescing Memory: Examples</vt:lpstr>
      <vt:lpstr>Goals of your Memory Allocator</vt:lpstr>
      <vt:lpstr>PowerPoint Presentation</vt:lpstr>
      <vt:lpstr>Allocation methods in a nutshell</vt:lpstr>
      <vt:lpstr>Choices</vt:lpstr>
      <vt:lpstr>Metadata</vt:lpstr>
      <vt:lpstr>In an ideal world…</vt:lpstr>
      <vt:lpstr>In reality…</vt:lpstr>
      <vt:lpstr>PowerPoint Presentation</vt:lpstr>
      <vt:lpstr>Common errors you might see</vt:lpstr>
      <vt:lpstr>What’s better than printf? Using GDB</vt:lpstr>
      <vt:lpstr>Debugging mdriver</vt:lpstr>
      <vt:lpstr>Debugging mdriver</vt:lpstr>
      <vt:lpstr>Thought process while debugging</vt:lpstr>
      <vt:lpstr>Segfault</vt:lpstr>
      <vt:lpstr>Heap Checker (implement this!)</vt:lpstr>
      <vt:lpstr>Invariants (non-exhaustive)</vt:lpstr>
      <vt:lpstr>Summary: GDB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11: MallocLab Part 1</dc:title>
  <dc:creator>Brian Railing</dc:creator>
  <cp:lastModifiedBy>Petrucci, Vinicius Tavares</cp:lastModifiedBy>
  <cp:revision>2</cp:revision>
  <dcterms:created xsi:type="dcterms:W3CDTF">2016-11-06T01:57:04Z</dcterms:created>
  <dcterms:modified xsi:type="dcterms:W3CDTF">2020-07-21T22:14:04Z</dcterms:modified>
</cp:coreProperties>
</file>