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9"/>
  </p:notesMasterIdLst>
  <p:sldIdLst>
    <p:sldId id="257" r:id="rId2"/>
    <p:sldId id="284" r:id="rId3"/>
    <p:sldId id="258" r:id="rId4"/>
    <p:sldId id="261" r:id="rId5"/>
    <p:sldId id="262" r:id="rId6"/>
    <p:sldId id="259" r:id="rId7"/>
    <p:sldId id="260"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showGuides="1">
      <p:cViewPr varScale="1">
        <p:scale>
          <a:sx n="86" d="100"/>
          <a:sy n="86" d="100"/>
        </p:scale>
        <p:origin x="1506" y="96"/>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6/1/2020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6/1/2020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9"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hyperlink" Target="https://www.tutorialspoint.com/c_standard_library/c_function_malloc.htm" TargetMode="External"/><Relationship Id="rId5" Type="http://schemas.openxmlformats.org/officeDocument/2006/relationships/image" Target="../media/image19.tmp"/><Relationship Id="rId4" Type="http://schemas.openxmlformats.org/officeDocument/2006/relationships/hyperlink" Target="https://www.tutorialspoint.com/c_standard_library/c_function_strlen.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6/2/20 and 6/4/20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2308324"/>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https://github.com/kc13/CS449</a:t>
            </a:r>
            <a:endParaRPr lang="en-US" sz="2400" dirty="0"/>
          </a:p>
          <a:p>
            <a:pPr lvl="1"/>
            <a:endParaRPr lang="en-US" sz="2400" dirty="0"/>
          </a:p>
          <a:p>
            <a:pPr lvl="1"/>
            <a:r>
              <a:rPr lang="en-US" sz="2400" u="sng" dirty="0"/>
              <a:t>Agenda for today</a:t>
            </a:r>
          </a:p>
          <a:p>
            <a:pPr marL="914400" lvl="1" indent="-457200">
              <a:buFont typeface="+mj-lt"/>
              <a:buAutoNum type="arabicPeriod"/>
            </a:pPr>
            <a:r>
              <a:rPr lang="en-US" sz="2400" dirty="0"/>
              <a:t>Reminders</a:t>
            </a:r>
          </a:p>
          <a:p>
            <a:pPr marL="914400" lvl="1" indent="-457200">
              <a:buFont typeface="+mj-lt"/>
              <a:buAutoNum type="arabicPeriod"/>
            </a:pPr>
            <a:r>
              <a:rPr lang="en-US" sz="2400" dirty="0"/>
              <a:t>Overview of Lab #3</a:t>
            </a:r>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28116-36F2-49BE-BDEB-C022DC9A8E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5</a:t>
            </a:r>
            <a:endParaRPr lang="en-US" sz="2800" dirty="0">
              <a:solidFill>
                <a:srgbClr val="002060"/>
              </a:solidFill>
            </a:endParaRPr>
          </a:p>
        </p:txBody>
      </p:sp>
      <p:pic>
        <p:nvPicPr>
          <p:cNvPr id="3" name="Picture 2">
            <a:extLst>
              <a:ext uri="{FF2B5EF4-FFF2-40B4-BE49-F238E27FC236}">
                <a16:creationId xmlns:a16="http://schemas.microsoft.com/office/drawing/2014/main" id="{A927372C-5D42-46AB-A9CA-509836BCEE1E}"/>
              </a:ext>
            </a:extLst>
          </p:cNvPr>
          <p:cNvPicPr>
            <a:picLocks noChangeAspect="1"/>
          </p:cNvPicPr>
          <p:nvPr/>
        </p:nvPicPr>
        <p:blipFill rotWithShape="1">
          <a:blip r:embed="rId2"/>
          <a:srcRect t="4480"/>
          <a:stretch/>
        </p:blipFill>
        <p:spPr>
          <a:xfrm>
            <a:off x="185531" y="458321"/>
            <a:ext cx="6949440" cy="2956043"/>
          </a:xfrm>
          <a:prstGeom prst="rect">
            <a:avLst/>
          </a:prstGeom>
        </p:spPr>
      </p:pic>
      <p:pic>
        <p:nvPicPr>
          <p:cNvPr id="4" name="Picture 3">
            <a:extLst>
              <a:ext uri="{FF2B5EF4-FFF2-40B4-BE49-F238E27FC236}">
                <a16:creationId xmlns:a16="http://schemas.microsoft.com/office/drawing/2014/main" id="{1C4A06B2-C334-4D50-99C4-628D163EF1C4}"/>
              </a:ext>
            </a:extLst>
          </p:cNvPr>
          <p:cNvPicPr>
            <a:picLocks noChangeAspect="1"/>
          </p:cNvPicPr>
          <p:nvPr/>
        </p:nvPicPr>
        <p:blipFill>
          <a:blip r:embed="rId3"/>
          <a:stretch>
            <a:fillRect/>
          </a:stretch>
        </p:blipFill>
        <p:spPr>
          <a:xfrm>
            <a:off x="346681" y="3748437"/>
            <a:ext cx="7406640" cy="1537995"/>
          </a:xfrm>
          <a:prstGeom prst="rect">
            <a:avLst/>
          </a:prstGeom>
        </p:spPr>
      </p:pic>
    </p:spTree>
    <p:extLst>
      <p:ext uri="{BB962C8B-B14F-4D97-AF65-F5344CB8AC3E}">
        <p14:creationId xmlns:p14="http://schemas.microsoft.com/office/powerpoint/2010/main" val="231149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28116-36F2-49BE-BDEB-C022DC9A8E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5</a:t>
            </a:r>
            <a:endParaRPr lang="en-US" sz="2800" dirty="0">
              <a:solidFill>
                <a:srgbClr val="002060"/>
              </a:solidFill>
            </a:endParaRPr>
          </a:p>
        </p:txBody>
      </p:sp>
      <p:pic>
        <p:nvPicPr>
          <p:cNvPr id="3" name="Picture 2">
            <a:extLst>
              <a:ext uri="{FF2B5EF4-FFF2-40B4-BE49-F238E27FC236}">
                <a16:creationId xmlns:a16="http://schemas.microsoft.com/office/drawing/2014/main" id="{A927372C-5D42-46AB-A9CA-509836BCEE1E}"/>
              </a:ext>
            </a:extLst>
          </p:cNvPr>
          <p:cNvPicPr>
            <a:picLocks noChangeAspect="1"/>
          </p:cNvPicPr>
          <p:nvPr/>
        </p:nvPicPr>
        <p:blipFill rotWithShape="1">
          <a:blip r:embed="rId2"/>
          <a:srcRect t="4480"/>
          <a:stretch/>
        </p:blipFill>
        <p:spPr>
          <a:xfrm>
            <a:off x="185531" y="458321"/>
            <a:ext cx="6949440" cy="2956043"/>
          </a:xfrm>
          <a:prstGeom prst="rect">
            <a:avLst/>
          </a:prstGeom>
        </p:spPr>
      </p:pic>
      <p:pic>
        <p:nvPicPr>
          <p:cNvPr id="5" name="Picture 4">
            <a:extLst>
              <a:ext uri="{FF2B5EF4-FFF2-40B4-BE49-F238E27FC236}">
                <a16:creationId xmlns:a16="http://schemas.microsoft.com/office/drawing/2014/main" id="{1EFA0E47-8286-4D60-90EE-99EF1CCF7921}"/>
              </a:ext>
            </a:extLst>
          </p:cNvPr>
          <p:cNvPicPr>
            <a:picLocks noChangeAspect="1"/>
          </p:cNvPicPr>
          <p:nvPr/>
        </p:nvPicPr>
        <p:blipFill>
          <a:blip r:embed="rId3"/>
          <a:stretch>
            <a:fillRect/>
          </a:stretch>
        </p:blipFill>
        <p:spPr>
          <a:xfrm>
            <a:off x="399193" y="3749474"/>
            <a:ext cx="7680960" cy="1022059"/>
          </a:xfrm>
          <a:prstGeom prst="rect">
            <a:avLst/>
          </a:prstGeom>
        </p:spPr>
      </p:pic>
      <p:sp>
        <p:nvSpPr>
          <p:cNvPr id="6" name="TextBox 5">
            <a:extLst>
              <a:ext uri="{FF2B5EF4-FFF2-40B4-BE49-F238E27FC236}">
                <a16:creationId xmlns:a16="http://schemas.microsoft.com/office/drawing/2014/main" id="{1DB99A77-4D44-4103-86CF-92532A0659A6}"/>
              </a:ext>
            </a:extLst>
          </p:cNvPr>
          <p:cNvSpPr txBox="1"/>
          <p:nvPr/>
        </p:nvSpPr>
        <p:spPr>
          <a:xfrm>
            <a:off x="1020415" y="821635"/>
            <a:ext cx="609600" cy="338554"/>
          </a:xfrm>
          <a:prstGeom prst="rect">
            <a:avLst/>
          </a:prstGeom>
          <a:noFill/>
        </p:spPr>
        <p:txBody>
          <a:bodyPr wrap="square" rtlCol="0">
            <a:spAutoFit/>
          </a:bodyPr>
          <a:lstStyle/>
          <a:p>
            <a:r>
              <a:rPr lang="en-US" sz="1600" dirty="0">
                <a:solidFill>
                  <a:srgbClr val="00B050"/>
                </a:solidFill>
              </a:rPr>
              <a:t>Null?</a:t>
            </a:r>
          </a:p>
        </p:txBody>
      </p:sp>
      <p:sp>
        <p:nvSpPr>
          <p:cNvPr id="7" name="TextBox 6">
            <a:extLst>
              <a:ext uri="{FF2B5EF4-FFF2-40B4-BE49-F238E27FC236}">
                <a16:creationId xmlns:a16="http://schemas.microsoft.com/office/drawing/2014/main" id="{BB098150-7052-42E6-8201-169836DBFA35}"/>
              </a:ext>
            </a:extLst>
          </p:cNvPr>
          <p:cNvSpPr txBox="1"/>
          <p:nvPr/>
        </p:nvSpPr>
        <p:spPr>
          <a:xfrm>
            <a:off x="2160099" y="1312589"/>
            <a:ext cx="609600" cy="338554"/>
          </a:xfrm>
          <a:prstGeom prst="rect">
            <a:avLst/>
          </a:prstGeom>
          <a:noFill/>
        </p:spPr>
        <p:txBody>
          <a:bodyPr wrap="square" rtlCol="0">
            <a:spAutoFit/>
          </a:bodyPr>
          <a:lstStyle/>
          <a:p>
            <a:r>
              <a:rPr lang="en-US" sz="1600" dirty="0">
                <a:solidFill>
                  <a:srgbClr val="00B050"/>
                </a:solidFill>
              </a:rPr>
              <a:t>Null?</a:t>
            </a:r>
          </a:p>
        </p:txBody>
      </p:sp>
      <p:sp>
        <p:nvSpPr>
          <p:cNvPr id="4" name="TextBox 3">
            <a:extLst>
              <a:ext uri="{FF2B5EF4-FFF2-40B4-BE49-F238E27FC236}">
                <a16:creationId xmlns:a16="http://schemas.microsoft.com/office/drawing/2014/main" id="{768CB604-F96C-42D0-9AC5-3D82D262641C}"/>
              </a:ext>
            </a:extLst>
          </p:cNvPr>
          <p:cNvSpPr txBox="1"/>
          <p:nvPr/>
        </p:nvSpPr>
        <p:spPr>
          <a:xfrm>
            <a:off x="680224" y="4928839"/>
            <a:ext cx="6454747" cy="923330"/>
          </a:xfrm>
          <a:prstGeom prst="rect">
            <a:avLst/>
          </a:prstGeom>
          <a:noFill/>
        </p:spPr>
        <p:txBody>
          <a:bodyPr wrap="square" rtlCol="0">
            <a:spAutoFit/>
          </a:bodyPr>
          <a:lstStyle/>
          <a:p>
            <a:r>
              <a:rPr lang="en-US" u="sng" dirty="0"/>
              <a:t>Null case</a:t>
            </a:r>
            <a:r>
              <a:rPr lang="en-US" dirty="0"/>
              <a:t>: Declared a pointer only</a:t>
            </a:r>
          </a:p>
          <a:p>
            <a:r>
              <a:rPr lang="en-US" u="sng" dirty="0"/>
              <a:t>Empty queue</a:t>
            </a:r>
            <a:r>
              <a:rPr lang="en-US" dirty="0"/>
              <a:t>: Pointer points to a memory address, but nothing assigned to head field pointer yet.</a:t>
            </a:r>
          </a:p>
        </p:txBody>
      </p:sp>
    </p:spTree>
    <p:extLst>
      <p:ext uri="{BB962C8B-B14F-4D97-AF65-F5344CB8AC3E}">
        <p14:creationId xmlns:p14="http://schemas.microsoft.com/office/powerpoint/2010/main" val="133335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28116-36F2-49BE-BDEB-C022DC9A8E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6</a:t>
            </a:r>
            <a:endParaRPr lang="en-US" sz="2800" dirty="0">
              <a:solidFill>
                <a:srgbClr val="002060"/>
              </a:solidFill>
            </a:endParaRPr>
          </a:p>
        </p:txBody>
      </p:sp>
      <p:pic>
        <p:nvPicPr>
          <p:cNvPr id="4" name="Picture 3">
            <a:extLst>
              <a:ext uri="{FF2B5EF4-FFF2-40B4-BE49-F238E27FC236}">
                <a16:creationId xmlns:a16="http://schemas.microsoft.com/office/drawing/2014/main" id="{6AF2CE16-4399-4FBB-BA08-470D05B41F8C}"/>
              </a:ext>
            </a:extLst>
          </p:cNvPr>
          <p:cNvPicPr>
            <a:picLocks noChangeAspect="1"/>
          </p:cNvPicPr>
          <p:nvPr/>
        </p:nvPicPr>
        <p:blipFill>
          <a:blip r:embed="rId2"/>
          <a:stretch>
            <a:fillRect/>
          </a:stretch>
        </p:blipFill>
        <p:spPr>
          <a:xfrm>
            <a:off x="145774" y="642490"/>
            <a:ext cx="7863840" cy="4003973"/>
          </a:xfrm>
          <a:prstGeom prst="rect">
            <a:avLst/>
          </a:prstGeom>
        </p:spPr>
      </p:pic>
      <p:sp>
        <p:nvSpPr>
          <p:cNvPr id="9" name="TextBox 8">
            <a:extLst>
              <a:ext uri="{FF2B5EF4-FFF2-40B4-BE49-F238E27FC236}">
                <a16:creationId xmlns:a16="http://schemas.microsoft.com/office/drawing/2014/main" id="{8837940C-A496-413F-A695-AFBA31F0B156}"/>
              </a:ext>
            </a:extLst>
          </p:cNvPr>
          <p:cNvSpPr txBox="1"/>
          <p:nvPr/>
        </p:nvSpPr>
        <p:spPr>
          <a:xfrm>
            <a:off x="304801" y="4765733"/>
            <a:ext cx="8229600" cy="646331"/>
          </a:xfrm>
          <a:prstGeom prst="rect">
            <a:avLst/>
          </a:prstGeom>
          <a:noFill/>
        </p:spPr>
        <p:txBody>
          <a:bodyPr wrap="square" rtlCol="0">
            <a:spAutoFit/>
          </a:bodyPr>
          <a:lstStyle/>
          <a:p>
            <a:r>
              <a:rPr lang="en-US" dirty="0"/>
              <a:t>Very minimal code started in </a:t>
            </a:r>
            <a:r>
              <a:rPr lang="en-US" dirty="0" err="1"/>
              <a:t>queue.h</a:t>
            </a:r>
            <a:r>
              <a:rPr lang="en-US" dirty="0"/>
              <a:t>/</a:t>
            </a:r>
            <a:r>
              <a:rPr lang="en-US" dirty="0" err="1"/>
              <a:t>queue.c</a:t>
            </a:r>
            <a:r>
              <a:rPr lang="en-US" dirty="0"/>
              <a:t> (declarations in </a:t>
            </a:r>
            <a:r>
              <a:rPr lang="en-US" dirty="0" err="1"/>
              <a:t>queue.h</a:t>
            </a:r>
            <a:r>
              <a:rPr lang="en-US" dirty="0"/>
              <a:t>, headers/return statements and some lines of some functions in </a:t>
            </a:r>
            <a:r>
              <a:rPr lang="en-US" dirty="0" err="1"/>
              <a:t>queue.c</a:t>
            </a:r>
            <a:r>
              <a:rPr lang="en-US" dirty="0"/>
              <a:t>)</a:t>
            </a:r>
          </a:p>
        </p:txBody>
      </p:sp>
      <p:pic>
        <p:nvPicPr>
          <p:cNvPr id="10" name="Picture 9">
            <a:extLst>
              <a:ext uri="{FF2B5EF4-FFF2-40B4-BE49-F238E27FC236}">
                <a16:creationId xmlns:a16="http://schemas.microsoft.com/office/drawing/2014/main" id="{31CF0607-9765-4B30-A0DF-5346F71488E1}"/>
              </a:ext>
            </a:extLst>
          </p:cNvPr>
          <p:cNvPicPr>
            <a:picLocks noChangeAspect="1"/>
          </p:cNvPicPr>
          <p:nvPr/>
        </p:nvPicPr>
        <p:blipFill>
          <a:blip r:embed="rId3"/>
          <a:stretch>
            <a:fillRect/>
          </a:stretch>
        </p:blipFill>
        <p:spPr>
          <a:xfrm>
            <a:off x="622851" y="5536384"/>
            <a:ext cx="7132320" cy="744583"/>
          </a:xfrm>
          <a:prstGeom prst="rect">
            <a:avLst/>
          </a:prstGeom>
        </p:spPr>
      </p:pic>
    </p:spTree>
    <p:extLst>
      <p:ext uri="{BB962C8B-B14F-4D97-AF65-F5344CB8AC3E}">
        <p14:creationId xmlns:p14="http://schemas.microsoft.com/office/powerpoint/2010/main" val="148917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CCDE-334C-4532-A1AB-060BE962AEF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6</a:t>
            </a:r>
            <a:endParaRPr lang="en-US" sz="2800" dirty="0">
              <a:solidFill>
                <a:srgbClr val="002060"/>
              </a:solidFill>
            </a:endParaRPr>
          </a:p>
        </p:txBody>
      </p:sp>
      <p:pic>
        <p:nvPicPr>
          <p:cNvPr id="3" name="Picture 2">
            <a:extLst>
              <a:ext uri="{FF2B5EF4-FFF2-40B4-BE49-F238E27FC236}">
                <a16:creationId xmlns:a16="http://schemas.microsoft.com/office/drawing/2014/main" id="{CB8D60C8-8CF2-4FC2-9B00-B21B45C10FC7}"/>
              </a:ext>
            </a:extLst>
          </p:cNvPr>
          <p:cNvPicPr>
            <a:picLocks noChangeAspect="1"/>
          </p:cNvPicPr>
          <p:nvPr/>
        </p:nvPicPr>
        <p:blipFill>
          <a:blip r:embed="rId2"/>
          <a:stretch>
            <a:fillRect/>
          </a:stretch>
        </p:blipFill>
        <p:spPr>
          <a:xfrm>
            <a:off x="178786" y="1038723"/>
            <a:ext cx="7955280" cy="868058"/>
          </a:xfrm>
          <a:prstGeom prst="rect">
            <a:avLst/>
          </a:prstGeom>
        </p:spPr>
      </p:pic>
      <p:pic>
        <p:nvPicPr>
          <p:cNvPr id="4" name="Picture 3">
            <a:extLst>
              <a:ext uri="{FF2B5EF4-FFF2-40B4-BE49-F238E27FC236}">
                <a16:creationId xmlns:a16="http://schemas.microsoft.com/office/drawing/2014/main" id="{CA1A0707-A0E0-4D81-8F54-C81E3D0224A5}"/>
              </a:ext>
            </a:extLst>
          </p:cNvPr>
          <p:cNvPicPr>
            <a:picLocks noChangeAspect="1"/>
          </p:cNvPicPr>
          <p:nvPr/>
        </p:nvPicPr>
        <p:blipFill>
          <a:blip r:embed="rId3"/>
          <a:stretch>
            <a:fillRect/>
          </a:stretch>
        </p:blipFill>
        <p:spPr>
          <a:xfrm>
            <a:off x="178786" y="1867591"/>
            <a:ext cx="7772400" cy="582085"/>
          </a:xfrm>
          <a:prstGeom prst="rect">
            <a:avLst/>
          </a:prstGeom>
        </p:spPr>
      </p:pic>
      <p:sp>
        <p:nvSpPr>
          <p:cNvPr id="5" name="TextBox 4">
            <a:extLst>
              <a:ext uri="{FF2B5EF4-FFF2-40B4-BE49-F238E27FC236}">
                <a16:creationId xmlns:a16="http://schemas.microsoft.com/office/drawing/2014/main" id="{AEA279B3-4EC6-4BCA-B891-8D4CD3F825FE}"/>
              </a:ext>
            </a:extLst>
          </p:cNvPr>
          <p:cNvSpPr txBox="1"/>
          <p:nvPr/>
        </p:nvSpPr>
        <p:spPr>
          <a:xfrm>
            <a:off x="270226" y="2635280"/>
            <a:ext cx="7772400" cy="3139321"/>
          </a:xfrm>
          <a:prstGeom prst="rect">
            <a:avLst/>
          </a:prstGeom>
          <a:noFill/>
        </p:spPr>
        <p:txBody>
          <a:bodyPr wrap="square" rtlCol="0">
            <a:spAutoFit/>
          </a:bodyPr>
          <a:lstStyle/>
          <a:p>
            <a:r>
              <a:rPr lang="en-US" dirty="0"/>
              <a:t>Info that might be helpful here:</a:t>
            </a:r>
          </a:p>
          <a:p>
            <a:endParaRPr lang="en-US" dirty="0"/>
          </a:p>
          <a:p>
            <a:pPr marL="285750" indent="-285750">
              <a:buFont typeface="Arial" panose="020B0604020202020204" pitchFamily="34" charset="0"/>
              <a:buChar char="•"/>
            </a:pPr>
            <a:r>
              <a:rPr lang="en-US" dirty="0"/>
              <a:t>For string length: </a:t>
            </a:r>
            <a:r>
              <a:rPr lang="en-US" dirty="0" err="1"/>
              <a:t>strlen</a:t>
            </a:r>
            <a:r>
              <a:rPr lang="en-US" dirty="0"/>
              <a:t> (from &lt;</a:t>
            </a:r>
            <a:r>
              <a:rPr lang="en-US" dirty="0" err="1"/>
              <a:t>string.h</a:t>
            </a:r>
            <a:r>
              <a:rPr lang="en-US" dirty="0"/>
              <a:t>&gt;), does not include null char at end</a:t>
            </a:r>
          </a:p>
          <a:p>
            <a:r>
              <a:rPr lang="en-US" dirty="0">
                <a:hlinkClick r:id="rId4"/>
              </a:rPr>
              <a:t>https://www.tutorialspoint.com/c_standard_library/c_function_strlen.htm</a:t>
            </a:r>
            <a:endParaRPr lang="en-US" dirty="0"/>
          </a:p>
          <a:p>
            <a:endParaRPr lang="en-US" dirty="0"/>
          </a:p>
          <a:p>
            <a:pPr marL="285750" indent="-285750">
              <a:buFont typeface="Arial" panose="020B0604020202020204" pitchFamily="34" charset="0"/>
              <a:buChar char="•"/>
            </a:pPr>
            <a:r>
              <a:rPr lang="en-US" dirty="0"/>
              <a:t>malloc is in &lt;</a:t>
            </a:r>
            <a:r>
              <a:rPr lang="en-US" dirty="0" err="1"/>
              <a:t>stdlib.h</a:t>
            </a:r>
            <a:r>
              <a:rPr lang="en-US" dirty="0"/>
              <a:t>&gt;</a:t>
            </a:r>
          </a:p>
          <a:p>
            <a:pPr marL="285750" indent="-285750">
              <a:buFont typeface="Arial" panose="020B0604020202020204" pitchFamily="34" charset="0"/>
              <a:buChar char="•"/>
            </a:pPr>
            <a:r>
              <a:rPr lang="en-US" dirty="0"/>
              <a:t>General function call format: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D1F0B5FF-EC3C-4B00-839D-6D7C77B6C83F}"/>
              </a:ext>
            </a:extLst>
          </p:cNvPr>
          <p:cNvPicPr>
            <a:picLocks noChangeAspect="1"/>
          </p:cNvPicPr>
          <p:nvPr/>
        </p:nvPicPr>
        <p:blipFill rotWithShape="1">
          <a:blip r:embed="rId5">
            <a:extLst>
              <a:ext uri="{28A0092B-C50C-407E-A947-70E740481C1C}">
                <a14:useLocalDpi xmlns:a14="http://schemas.microsoft.com/office/drawing/2010/main" val="0"/>
              </a:ext>
            </a:extLst>
          </a:blip>
          <a:srcRect l="26220" t="29805" r="27804" b="28493"/>
          <a:stretch/>
        </p:blipFill>
        <p:spPr>
          <a:xfrm>
            <a:off x="3726737" y="4032697"/>
            <a:ext cx="4204010" cy="2067020"/>
          </a:xfrm>
          <a:prstGeom prst="rect">
            <a:avLst/>
          </a:prstGeom>
        </p:spPr>
      </p:pic>
      <p:sp>
        <p:nvSpPr>
          <p:cNvPr id="8" name="Rectangle 7">
            <a:extLst>
              <a:ext uri="{FF2B5EF4-FFF2-40B4-BE49-F238E27FC236}">
                <a16:creationId xmlns:a16="http://schemas.microsoft.com/office/drawing/2014/main" id="{18129B60-7E74-49F4-939A-220CCEEF1318}"/>
              </a:ext>
            </a:extLst>
          </p:cNvPr>
          <p:cNvSpPr/>
          <p:nvPr/>
        </p:nvSpPr>
        <p:spPr>
          <a:xfrm>
            <a:off x="381371" y="4720580"/>
            <a:ext cx="2854713" cy="955391"/>
          </a:xfrm>
          <a:prstGeom prst="rect">
            <a:avLst/>
          </a:prstGeom>
        </p:spPr>
        <p:txBody>
          <a:bodyPr wrap="square">
            <a:spAutoFit/>
          </a:bodyPr>
          <a:lstStyle/>
          <a:p>
            <a:r>
              <a:rPr lang="en-US" dirty="0">
                <a:hlinkClick r:id="rId6"/>
              </a:rPr>
              <a:t>https://www.tutorialspoint.com/c_standard_library/c_function_malloc.htm</a:t>
            </a:r>
            <a:endParaRPr lang="en-US" dirty="0"/>
          </a:p>
        </p:txBody>
      </p:sp>
      <p:sp>
        <p:nvSpPr>
          <p:cNvPr id="9" name="TextBox 8">
            <a:extLst>
              <a:ext uri="{FF2B5EF4-FFF2-40B4-BE49-F238E27FC236}">
                <a16:creationId xmlns:a16="http://schemas.microsoft.com/office/drawing/2014/main" id="{ACDA47C5-C6A4-4871-8AA5-A839AC4058AB}"/>
              </a:ext>
            </a:extLst>
          </p:cNvPr>
          <p:cNvSpPr txBox="1"/>
          <p:nvPr/>
        </p:nvSpPr>
        <p:spPr>
          <a:xfrm>
            <a:off x="178786" y="5774601"/>
            <a:ext cx="3701838" cy="1077218"/>
          </a:xfrm>
          <a:prstGeom prst="rect">
            <a:avLst/>
          </a:prstGeom>
          <a:noFill/>
        </p:spPr>
        <p:txBody>
          <a:bodyPr wrap="square" rtlCol="0">
            <a:spAutoFit/>
          </a:bodyPr>
          <a:lstStyle/>
          <a:p>
            <a:r>
              <a:rPr lang="en-US" sz="1600" dirty="0"/>
              <a:t>Remember you need space for the string and the null terminator character.  You’ll also need space for the new node in the linked list.</a:t>
            </a:r>
          </a:p>
        </p:txBody>
      </p:sp>
    </p:spTree>
    <p:extLst>
      <p:ext uri="{BB962C8B-B14F-4D97-AF65-F5344CB8AC3E}">
        <p14:creationId xmlns:p14="http://schemas.microsoft.com/office/powerpoint/2010/main" val="40212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CCDE-334C-4532-A1AB-060BE962AEF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6</a:t>
            </a:r>
            <a:endParaRPr lang="en-US" sz="2800" dirty="0">
              <a:solidFill>
                <a:srgbClr val="002060"/>
              </a:solidFill>
            </a:endParaRPr>
          </a:p>
        </p:txBody>
      </p:sp>
      <p:pic>
        <p:nvPicPr>
          <p:cNvPr id="3" name="Picture 2">
            <a:extLst>
              <a:ext uri="{FF2B5EF4-FFF2-40B4-BE49-F238E27FC236}">
                <a16:creationId xmlns:a16="http://schemas.microsoft.com/office/drawing/2014/main" id="{CB8D60C8-8CF2-4FC2-9B00-B21B45C10FC7}"/>
              </a:ext>
            </a:extLst>
          </p:cNvPr>
          <p:cNvPicPr>
            <a:picLocks noChangeAspect="1"/>
          </p:cNvPicPr>
          <p:nvPr/>
        </p:nvPicPr>
        <p:blipFill>
          <a:blip r:embed="rId2"/>
          <a:stretch>
            <a:fillRect/>
          </a:stretch>
        </p:blipFill>
        <p:spPr>
          <a:xfrm>
            <a:off x="178786" y="1038723"/>
            <a:ext cx="7955280" cy="868058"/>
          </a:xfrm>
          <a:prstGeom prst="rect">
            <a:avLst/>
          </a:prstGeom>
        </p:spPr>
      </p:pic>
      <p:pic>
        <p:nvPicPr>
          <p:cNvPr id="4" name="Picture 3">
            <a:extLst>
              <a:ext uri="{FF2B5EF4-FFF2-40B4-BE49-F238E27FC236}">
                <a16:creationId xmlns:a16="http://schemas.microsoft.com/office/drawing/2014/main" id="{CA1A0707-A0E0-4D81-8F54-C81E3D0224A5}"/>
              </a:ext>
            </a:extLst>
          </p:cNvPr>
          <p:cNvPicPr>
            <a:picLocks noChangeAspect="1"/>
          </p:cNvPicPr>
          <p:nvPr/>
        </p:nvPicPr>
        <p:blipFill>
          <a:blip r:embed="rId3"/>
          <a:stretch>
            <a:fillRect/>
          </a:stretch>
        </p:blipFill>
        <p:spPr>
          <a:xfrm>
            <a:off x="178786" y="1867591"/>
            <a:ext cx="7772400" cy="582085"/>
          </a:xfrm>
          <a:prstGeom prst="rect">
            <a:avLst/>
          </a:prstGeom>
        </p:spPr>
      </p:pic>
      <p:sp>
        <p:nvSpPr>
          <p:cNvPr id="5" name="TextBox 4">
            <a:extLst>
              <a:ext uri="{FF2B5EF4-FFF2-40B4-BE49-F238E27FC236}">
                <a16:creationId xmlns:a16="http://schemas.microsoft.com/office/drawing/2014/main" id="{AEA279B3-4EC6-4BCA-B891-8D4CD3F825FE}"/>
              </a:ext>
            </a:extLst>
          </p:cNvPr>
          <p:cNvSpPr txBox="1"/>
          <p:nvPr/>
        </p:nvSpPr>
        <p:spPr>
          <a:xfrm>
            <a:off x="270226" y="2635280"/>
            <a:ext cx="7772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Free is also in &lt;</a:t>
            </a:r>
            <a:r>
              <a:rPr lang="en-US" dirty="0" err="1"/>
              <a:t>stdlib.h</a:t>
            </a:r>
            <a:r>
              <a:rPr lang="en-US" dirty="0"/>
              <a:t>&gt;</a:t>
            </a:r>
          </a:p>
          <a:p>
            <a:pPr marL="285750" indent="-285750">
              <a:buFont typeface="Arial" panose="020B0604020202020204" pitchFamily="34" charset="0"/>
              <a:buChar char="•"/>
            </a:pPr>
            <a:r>
              <a:rPr lang="en-US" dirty="0"/>
              <a:t>General function call format:	</a:t>
            </a:r>
          </a:p>
          <a:p>
            <a:pPr marL="285750" indent="-285750">
              <a:buFont typeface="Arial" panose="020B0604020202020204" pitchFamily="34" charset="0"/>
              <a:buChar char="•"/>
            </a:pPr>
            <a:endParaRPr lang="en-US" dirty="0"/>
          </a:p>
        </p:txBody>
      </p:sp>
      <p:pic>
        <p:nvPicPr>
          <p:cNvPr id="9" name="Picture 8" descr="A screenshot of a social media post&#10;&#10;Description automatically generated">
            <a:extLst>
              <a:ext uri="{FF2B5EF4-FFF2-40B4-BE49-F238E27FC236}">
                <a16:creationId xmlns:a16="http://schemas.microsoft.com/office/drawing/2014/main" id="{6E3661F2-EA50-4F16-B660-820368ECF8E8}"/>
              </a:ext>
            </a:extLst>
          </p:cNvPr>
          <p:cNvPicPr>
            <a:picLocks noChangeAspect="1"/>
          </p:cNvPicPr>
          <p:nvPr/>
        </p:nvPicPr>
        <p:blipFill rotWithShape="1">
          <a:blip r:embed="rId4">
            <a:extLst>
              <a:ext uri="{28A0092B-C50C-407E-A947-70E740481C1C}">
                <a14:useLocalDpi xmlns:a14="http://schemas.microsoft.com/office/drawing/2010/main" val="0"/>
              </a:ext>
            </a:extLst>
          </a:blip>
          <a:srcRect l="26586" t="30243" r="26706" b="23791"/>
          <a:stretch/>
        </p:blipFill>
        <p:spPr>
          <a:xfrm>
            <a:off x="3771709" y="2672779"/>
            <a:ext cx="4270917" cy="2278441"/>
          </a:xfrm>
          <a:prstGeom prst="rect">
            <a:avLst/>
          </a:prstGeom>
        </p:spPr>
      </p:pic>
    </p:spTree>
    <p:extLst>
      <p:ext uri="{BB962C8B-B14F-4D97-AF65-F5344CB8AC3E}">
        <p14:creationId xmlns:p14="http://schemas.microsoft.com/office/powerpoint/2010/main" val="3075515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CCDE-334C-4532-A1AB-060BE962AEF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6</a:t>
            </a:r>
            <a:endParaRPr lang="en-US" sz="2800" dirty="0">
              <a:solidFill>
                <a:srgbClr val="002060"/>
              </a:solidFill>
            </a:endParaRPr>
          </a:p>
        </p:txBody>
      </p:sp>
      <p:pic>
        <p:nvPicPr>
          <p:cNvPr id="6" name="Picture 5">
            <a:extLst>
              <a:ext uri="{FF2B5EF4-FFF2-40B4-BE49-F238E27FC236}">
                <a16:creationId xmlns:a16="http://schemas.microsoft.com/office/drawing/2014/main" id="{B9B34EE0-93D4-4158-BFF0-733B46B9D4A9}"/>
              </a:ext>
            </a:extLst>
          </p:cNvPr>
          <p:cNvPicPr>
            <a:picLocks noChangeAspect="1"/>
          </p:cNvPicPr>
          <p:nvPr/>
        </p:nvPicPr>
        <p:blipFill rotWithShape="1">
          <a:blip r:embed="rId2"/>
          <a:srcRect b="34869"/>
          <a:stretch/>
        </p:blipFill>
        <p:spPr>
          <a:xfrm>
            <a:off x="369680" y="740450"/>
            <a:ext cx="7955280" cy="1467491"/>
          </a:xfrm>
          <a:prstGeom prst="rect">
            <a:avLst/>
          </a:prstGeom>
        </p:spPr>
      </p:pic>
      <p:pic>
        <p:nvPicPr>
          <p:cNvPr id="8" name="Picture 7">
            <a:extLst>
              <a:ext uri="{FF2B5EF4-FFF2-40B4-BE49-F238E27FC236}">
                <a16:creationId xmlns:a16="http://schemas.microsoft.com/office/drawing/2014/main" id="{3D249808-D161-46A7-8EDF-6B6765C2E085}"/>
              </a:ext>
            </a:extLst>
          </p:cNvPr>
          <p:cNvPicPr>
            <a:picLocks noChangeAspect="1"/>
          </p:cNvPicPr>
          <p:nvPr/>
        </p:nvPicPr>
        <p:blipFill rotWithShape="1">
          <a:blip r:embed="rId2"/>
          <a:srcRect t="65288"/>
          <a:stretch/>
        </p:blipFill>
        <p:spPr>
          <a:xfrm>
            <a:off x="369680" y="4560850"/>
            <a:ext cx="7955280" cy="782109"/>
          </a:xfrm>
          <a:prstGeom prst="rect">
            <a:avLst/>
          </a:prstGeom>
        </p:spPr>
      </p:pic>
      <p:sp>
        <p:nvSpPr>
          <p:cNvPr id="7" name="TextBox 6">
            <a:extLst>
              <a:ext uri="{FF2B5EF4-FFF2-40B4-BE49-F238E27FC236}">
                <a16:creationId xmlns:a16="http://schemas.microsoft.com/office/drawing/2014/main" id="{B4BCD7D0-1110-471C-997E-F97480D15EEA}"/>
              </a:ext>
            </a:extLst>
          </p:cNvPr>
          <p:cNvSpPr txBox="1"/>
          <p:nvPr/>
        </p:nvSpPr>
        <p:spPr>
          <a:xfrm>
            <a:off x="535258" y="2327034"/>
            <a:ext cx="7598807" cy="2031325"/>
          </a:xfrm>
          <a:prstGeom prst="rect">
            <a:avLst/>
          </a:prstGeom>
          <a:noFill/>
        </p:spPr>
        <p:txBody>
          <a:bodyPr wrap="square" rtlCol="0">
            <a:spAutoFit/>
          </a:bodyPr>
          <a:lstStyle/>
          <a:p>
            <a:r>
              <a:rPr lang="en-US" u="sng" dirty="0"/>
              <a:t>Summary</a:t>
            </a:r>
            <a:r>
              <a:rPr lang="en-US" dirty="0"/>
              <a:t>: The run time (proportional to number of operations) for </a:t>
            </a:r>
            <a:r>
              <a:rPr lang="en-US" dirty="0" err="1"/>
              <a:t>q_insert_tail</a:t>
            </a:r>
            <a:r>
              <a:rPr lang="en-US" dirty="0"/>
              <a:t> and </a:t>
            </a:r>
            <a:r>
              <a:rPr lang="en-US" dirty="0" err="1"/>
              <a:t>q_size</a:t>
            </a:r>
            <a:r>
              <a:rPr lang="en-US" dirty="0"/>
              <a:t>  should be independent of the number of nodes currently in the queue.</a:t>
            </a:r>
          </a:p>
          <a:p>
            <a:endParaRPr lang="en-US" dirty="0"/>
          </a:p>
          <a:p>
            <a:r>
              <a:rPr lang="en-US" dirty="0"/>
              <a:t>Since you are allowed to add fields to </a:t>
            </a:r>
            <a:r>
              <a:rPr lang="en-US" dirty="0" err="1"/>
              <a:t>queue_t</a:t>
            </a:r>
            <a:r>
              <a:rPr lang="en-US" dirty="0"/>
              <a:t>, you may consider adding a field to track the number of nodes currently in the queue (and update this field as needed) and perhaps also the “next” pointer for the final node in the queue. </a:t>
            </a:r>
          </a:p>
        </p:txBody>
      </p:sp>
      <p:sp>
        <p:nvSpPr>
          <p:cNvPr id="10" name="TextBox 9">
            <a:extLst>
              <a:ext uri="{FF2B5EF4-FFF2-40B4-BE49-F238E27FC236}">
                <a16:creationId xmlns:a16="http://schemas.microsoft.com/office/drawing/2014/main" id="{A34106D9-D805-49F1-99C6-7D57C9224242}"/>
              </a:ext>
            </a:extLst>
          </p:cNvPr>
          <p:cNvSpPr txBox="1"/>
          <p:nvPr/>
        </p:nvSpPr>
        <p:spPr>
          <a:xfrm>
            <a:off x="535258" y="5342959"/>
            <a:ext cx="7382108" cy="646331"/>
          </a:xfrm>
          <a:prstGeom prst="rect">
            <a:avLst/>
          </a:prstGeom>
          <a:noFill/>
        </p:spPr>
        <p:txBody>
          <a:bodyPr wrap="square" rtlCol="0">
            <a:spAutoFit/>
          </a:bodyPr>
          <a:lstStyle/>
          <a:p>
            <a:r>
              <a:rPr lang="en-US" dirty="0"/>
              <a:t>Many linked list operations require iterating over the nodes currently in the queue, so use a loop for that, as opposed to recursion.</a:t>
            </a:r>
          </a:p>
        </p:txBody>
      </p:sp>
    </p:spTree>
    <p:extLst>
      <p:ext uri="{BB962C8B-B14F-4D97-AF65-F5344CB8AC3E}">
        <p14:creationId xmlns:p14="http://schemas.microsoft.com/office/powerpoint/2010/main" val="308126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CCDE-334C-4532-A1AB-060BE962AEF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7</a:t>
            </a:r>
            <a:endParaRPr lang="en-US" sz="2800" dirty="0">
              <a:solidFill>
                <a:srgbClr val="002060"/>
              </a:solidFill>
            </a:endParaRPr>
          </a:p>
        </p:txBody>
      </p:sp>
      <p:pic>
        <p:nvPicPr>
          <p:cNvPr id="3" name="Picture 2">
            <a:extLst>
              <a:ext uri="{FF2B5EF4-FFF2-40B4-BE49-F238E27FC236}">
                <a16:creationId xmlns:a16="http://schemas.microsoft.com/office/drawing/2014/main" id="{2D7B3C26-A969-461A-AF4B-4C571F36A3AF}"/>
              </a:ext>
            </a:extLst>
          </p:cNvPr>
          <p:cNvPicPr>
            <a:picLocks noChangeAspect="1"/>
          </p:cNvPicPr>
          <p:nvPr/>
        </p:nvPicPr>
        <p:blipFill>
          <a:blip r:embed="rId2"/>
          <a:stretch>
            <a:fillRect/>
          </a:stretch>
        </p:blipFill>
        <p:spPr>
          <a:xfrm>
            <a:off x="4382432" y="0"/>
            <a:ext cx="4846320" cy="1811339"/>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EF49AA23-8B7E-4C1E-BD12-9DF6BCF78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5171"/>
            <a:ext cx="5486400" cy="5014975"/>
          </a:xfrm>
          <a:prstGeom prst="rect">
            <a:avLst/>
          </a:prstGeom>
        </p:spPr>
      </p:pic>
    </p:spTree>
    <p:extLst>
      <p:ext uri="{BB962C8B-B14F-4D97-AF65-F5344CB8AC3E}">
        <p14:creationId xmlns:p14="http://schemas.microsoft.com/office/powerpoint/2010/main" val="2798903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CCDE-334C-4532-A1AB-060BE962AEFD}"/>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7</a:t>
            </a:r>
            <a:endParaRPr lang="en-US" sz="2800" dirty="0">
              <a:solidFill>
                <a:srgbClr val="002060"/>
              </a:solidFill>
            </a:endParaRPr>
          </a:p>
        </p:txBody>
      </p:sp>
      <p:pic>
        <p:nvPicPr>
          <p:cNvPr id="15" name="Picture 14" descr="A screenshot of a computer screen&#10;&#10;Description automatically generated">
            <a:extLst>
              <a:ext uri="{FF2B5EF4-FFF2-40B4-BE49-F238E27FC236}">
                <a16:creationId xmlns:a16="http://schemas.microsoft.com/office/drawing/2014/main" id="{29A3E11D-49FA-4DE0-A311-56123BB65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42" y="1180411"/>
            <a:ext cx="6430272" cy="4201111"/>
          </a:xfrm>
          <a:prstGeom prst="rect">
            <a:avLst/>
          </a:prstGeom>
        </p:spPr>
      </p:pic>
      <p:pic>
        <p:nvPicPr>
          <p:cNvPr id="16" name="Picture 15">
            <a:extLst>
              <a:ext uri="{FF2B5EF4-FFF2-40B4-BE49-F238E27FC236}">
                <a16:creationId xmlns:a16="http://schemas.microsoft.com/office/drawing/2014/main" id="{F5F2FB63-06E6-4099-B851-BE2A47366617}"/>
              </a:ext>
            </a:extLst>
          </p:cNvPr>
          <p:cNvPicPr>
            <a:picLocks noChangeAspect="1"/>
          </p:cNvPicPr>
          <p:nvPr/>
        </p:nvPicPr>
        <p:blipFill>
          <a:blip r:embed="rId3"/>
          <a:stretch>
            <a:fillRect/>
          </a:stretch>
        </p:blipFill>
        <p:spPr>
          <a:xfrm>
            <a:off x="228431" y="709438"/>
            <a:ext cx="5943600" cy="284755"/>
          </a:xfrm>
          <a:prstGeom prst="rect">
            <a:avLst/>
          </a:prstGeom>
        </p:spPr>
      </p:pic>
      <p:sp>
        <p:nvSpPr>
          <p:cNvPr id="17" name="TextBox 16">
            <a:extLst>
              <a:ext uri="{FF2B5EF4-FFF2-40B4-BE49-F238E27FC236}">
                <a16:creationId xmlns:a16="http://schemas.microsoft.com/office/drawing/2014/main" id="{453B0695-B0EB-4F09-A531-2231EAF14514}"/>
              </a:ext>
            </a:extLst>
          </p:cNvPr>
          <p:cNvSpPr txBox="1"/>
          <p:nvPr/>
        </p:nvSpPr>
        <p:spPr>
          <a:xfrm>
            <a:off x="479502" y="5720576"/>
            <a:ext cx="7538225" cy="369332"/>
          </a:xfrm>
          <a:prstGeom prst="rect">
            <a:avLst/>
          </a:prstGeom>
          <a:noFill/>
        </p:spPr>
        <p:txBody>
          <a:bodyPr wrap="square" rtlCol="0">
            <a:spAutoFit/>
          </a:bodyPr>
          <a:lstStyle/>
          <a:p>
            <a:r>
              <a:rPr lang="en-US" dirty="0" err="1"/>
              <a:t>ih</a:t>
            </a:r>
            <a:r>
              <a:rPr lang="en-US" dirty="0"/>
              <a:t> &lt;string&gt; / it &lt;string&gt; to insert words at the head/tail of the linked list</a:t>
            </a:r>
          </a:p>
        </p:txBody>
      </p:sp>
    </p:spTree>
    <p:extLst>
      <p:ext uri="{BB962C8B-B14F-4D97-AF65-F5344CB8AC3E}">
        <p14:creationId xmlns:p14="http://schemas.microsoft.com/office/powerpoint/2010/main" val="63654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758C0-B729-4B07-AC39-586DCC57556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7</a:t>
            </a:r>
            <a:endParaRPr lang="en-US" sz="2800" dirty="0">
              <a:solidFill>
                <a:srgbClr val="002060"/>
              </a:solidFill>
            </a:endParaRPr>
          </a:p>
        </p:txBody>
      </p:sp>
      <p:pic>
        <p:nvPicPr>
          <p:cNvPr id="4" name="Picture 3">
            <a:extLst>
              <a:ext uri="{FF2B5EF4-FFF2-40B4-BE49-F238E27FC236}">
                <a16:creationId xmlns:a16="http://schemas.microsoft.com/office/drawing/2014/main" id="{D9677443-951F-4163-B5DA-F227216E68E5}"/>
              </a:ext>
            </a:extLst>
          </p:cNvPr>
          <p:cNvPicPr>
            <a:picLocks noChangeAspect="1"/>
          </p:cNvPicPr>
          <p:nvPr/>
        </p:nvPicPr>
        <p:blipFill>
          <a:blip r:embed="rId2"/>
          <a:stretch>
            <a:fillRect/>
          </a:stretch>
        </p:blipFill>
        <p:spPr>
          <a:xfrm>
            <a:off x="287532" y="646291"/>
            <a:ext cx="6126480" cy="923879"/>
          </a:xfrm>
          <a:prstGeom prst="rect">
            <a:avLst/>
          </a:prstGeom>
        </p:spPr>
      </p:pic>
      <p:pic>
        <p:nvPicPr>
          <p:cNvPr id="5" name="Picture 4">
            <a:extLst>
              <a:ext uri="{FF2B5EF4-FFF2-40B4-BE49-F238E27FC236}">
                <a16:creationId xmlns:a16="http://schemas.microsoft.com/office/drawing/2014/main" id="{814F2259-33CE-43B2-9841-BA69B4E34C95}"/>
              </a:ext>
            </a:extLst>
          </p:cNvPr>
          <p:cNvPicPr>
            <a:picLocks noChangeAspect="1"/>
          </p:cNvPicPr>
          <p:nvPr/>
        </p:nvPicPr>
        <p:blipFill>
          <a:blip r:embed="rId3"/>
          <a:stretch>
            <a:fillRect/>
          </a:stretch>
        </p:blipFill>
        <p:spPr>
          <a:xfrm>
            <a:off x="372044" y="1746443"/>
            <a:ext cx="6126480" cy="1297397"/>
          </a:xfrm>
          <a:prstGeom prst="rect">
            <a:avLst/>
          </a:prstGeom>
        </p:spPr>
      </p:pic>
      <p:sp>
        <p:nvSpPr>
          <p:cNvPr id="10" name="TextBox 9">
            <a:extLst>
              <a:ext uri="{FF2B5EF4-FFF2-40B4-BE49-F238E27FC236}">
                <a16:creationId xmlns:a16="http://schemas.microsoft.com/office/drawing/2014/main" id="{9A44D174-BA84-4E2E-B6E8-114D237A63C0}"/>
              </a:ext>
            </a:extLst>
          </p:cNvPr>
          <p:cNvSpPr txBox="1"/>
          <p:nvPr/>
        </p:nvSpPr>
        <p:spPr>
          <a:xfrm>
            <a:off x="602166" y="3278459"/>
            <a:ext cx="5896358" cy="646331"/>
          </a:xfrm>
          <a:prstGeom prst="rect">
            <a:avLst/>
          </a:prstGeom>
          <a:noFill/>
        </p:spPr>
        <p:txBody>
          <a:bodyPr wrap="square" rtlCol="0">
            <a:spAutoFit/>
          </a:bodyPr>
          <a:lstStyle/>
          <a:p>
            <a:r>
              <a:rPr lang="en-US" dirty="0"/>
              <a:t>Using the starter code alone, you’ll see lots of issues (segmentation faults, </a:t>
            </a:r>
            <a:r>
              <a:rPr lang="en-US" dirty="0" err="1"/>
              <a:t>etc</a:t>
            </a:r>
            <a:r>
              <a:rPr lang="en-US" dirty="0"/>
              <a:t>…)</a:t>
            </a:r>
          </a:p>
        </p:txBody>
      </p:sp>
    </p:spTree>
    <p:extLst>
      <p:ext uri="{BB962C8B-B14F-4D97-AF65-F5344CB8AC3E}">
        <p14:creationId xmlns:p14="http://schemas.microsoft.com/office/powerpoint/2010/main" val="118033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758C0-B729-4B07-AC39-586DCC57556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parts 8,9</a:t>
            </a:r>
            <a:endParaRPr lang="en-US" sz="2800" dirty="0">
              <a:solidFill>
                <a:srgbClr val="002060"/>
              </a:solidFill>
            </a:endParaRPr>
          </a:p>
        </p:txBody>
      </p:sp>
      <p:pic>
        <p:nvPicPr>
          <p:cNvPr id="6" name="Picture 5" descr="A screenshot of a computer&#10;&#10;Description automatically generated">
            <a:extLst>
              <a:ext uri="{FF2B5EF4-FFF2-40B4-BE49-F238E27FC236}">
                <a16:creationId xmlns:a16="http://schemas.microsoft.com/office/drawing/2014/main" id="{5F6C78DC-9C3C-4092-A9FE-74EB626805B7}"/>
              </a:ext>
            </a:extLst>
          </p:cNvPr>
          <p:cNvPicPr>
            <a:picLocks noChangeAspect="1"/>
          </p:cNvPicPr>
          <p:nvPr/>
        </p:nvPicPr>
        <p:blipFill rotWithShape="1">
          <a:blip r:embed="rId2">
            <a:extLst>
              <a:ext uri="{28A0092B-C50C-407E-A947-70E740481C1C}">
                <a14:useLocalDpi xmlns:a14="http://schemas.microsoft.com/office/drawing/2010/main" val="0"/>
              </a:ext>
            </a:extLst>
          </a:blip>
          <a:srcRect l="21464" t="25366" r="24634" b="26715"/>
          <a:stretch/>
        </p:blipFill>
        <p:spPr>
          <a:xfrm>
            <a:off x="455153" y="523220"/>
            <a:ext cx="7223760" cy="3481134"/>
          </a:xfrm>
          <a:prstGeom prst="rect">
            <a:avLst/>
          </a:prstGeom>
        </p:spPr>
      </p:pic>
    </p:spTree>
    <p:extLst>
      <p:ext uri="{BB962C8B-B14F-4D97-AF65-F5344CB8AC3E}">
        <p14:creationId xmlns:p14="http://schemas.microsoft.com/office/powerpoint/2010/main" val="187714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DE998-434D-4D87-A765-69D6BF2F2ED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Reminders</a:t>
            </a:r>
          </a:p>
        </p:txBody>
      </p:sp>
      <p:sp>
        <p:nvSpPr>
          <p:cNvPr id="3" name="TextBox 2">
            <a:extLst>
              <a:ext uri="{FF2B5EF4-FFF2-40B4-BE49-F238E27FC236}">
                <a16:creationId xmlns:a16="http://schemas.microsoft.com/office/drawing/2014/main" id="{C0973D81-6897-438A-B078-5079C3353975}"/>
              </a:ext>
            </a:extLst>
          </p:cNvPr>
          <p:cNvSpPr txBox="1"/>
          <p:nvPr/>
        </p:nvSpPr>
        <p:spPr>
          <a:xfrm>
            <a:off x="-148856" y="768071"/>
            <a:ext cx="8607056" cy="2677656"/>
          </a:xfrm>
          <a:prstGeom prst="rect">
            <a:avLst/>
          </a:prstGeom>
        </p:spPr>
        <p:txBody>
          <a:bodyPr wrap="square" rtlCol="0">
            <a:spAutoFit/>
          </a:bodyPr>
          <a:lstStyle/>
          <a:p>
            <a:pPr marL="800100" lvl="1" indent="-342900">
              <a:buFont typeface="Arial" panose="020B0604020202020204" pitchFamily="34" charset="0"/>
              <a:buChar char="•"/>
            </a:pPr>
            <a:r>
              <a:rPr lang="en-US" sz="2400" dirty="0"/>
              <a:t>You now have 10 days post-deadline to complete checkoffs (see Canvas announcements)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If you haven’t already done a checkoff meeting for the data lab, you should do so.   Next up will be the checkoff for the pointer lab.</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25675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88158-1F30-4401-9C88-EB924B6CFF8D}"/>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Lab #3- </a:t>
            </a:r>
            <a:r>
              <a:rPr lang="en-US" sz="2800" dirty="0"/>
              <a:t>Queue Lab – reviewing </a:t>
            </a:r>
            <a:r>
              <a:rPr lang="en-US" sz="2800" dirty="0" err="1"/>
              <a:t>queue.c</a:t>
            </a:r>
            <a:r>
              <a:rPr lang="en-US" sz="2800" dirty="0"/>
              <a:t> (but also remember to modify </a:t>
            </a:r>
            <a:r>
              <a:rPr lang="en-US" sz="2800" dirty="0" err="1"/>
              <a:t>queue.h</a:t>
            </a:r>
            <a:r>
              <a:rPr lang="en-US" sz="2800" dirty="0"/>
              <a:t>!)</a:t>
            </a:r>
            <a:endParaRPr lang="en-US" sz="2800" dirty="0">
              <a:solidFill>
                <a:srgbClr val="002060"/>
              </a:solidFill>
            </a:endParaRPr>
          </a:p>
        </p:txBody>
      </p:sp>
      <p:pic>
        <p:nvPicPr>
          <p:cNvPr id="4" name="Picture 3" descr="A screenshot of a computer screen&#10;&#10;Description automatically generated">
            <a:extLst>
              <a:ext uri="{FF2B5EF4-FFF2-40B4-BE49-F238E27FC236}">
                <a16:creationId xmlns:a16="http://schemas.microsoft.com/office/drawing/2014/main" id="{C69ED468-2B70-4A25-83B0-3CD00B5312EA}"/>
              </a:ext>
            </a:extLst>
          </p:cNvPr>
          <p:cNvPicPr>
            <a:picLocks noChangeAspect="1"/>
          </p:cNvPicPr>
          <p:nvPr/>
        </p:nvPicPr>
        <p:blipFill rotWithShape="1">
          <a:blip r:embed="rId2">
            <a:extLst>
              <a:ext uri="{28A0092B-C50C-407E-A947-70E740481C1C}">
                <a14:useLocalDpi xmlns:a14="http://schemas.microsoft.com/office/drawing/2010/main" val="0"/>
              </a:ext>
            </a:extLst>
          </a:blip>
          <a:srcRect l="1219" t="16262" r="45244" b="5592"/>
          <a:stretch/>
        </p:blipFill>
        <p:spPr>
          <a:xfrm>
            <a:off x="245328" y="1032166"/>
            <a:ext cx="4895386" cy="3267308"/>
          </a:xfrm>
          <a:prstGeom prst="rect">
            <a:avLst/>
          </a:prstGeom>
        </p:spPr>
      </p:pic>
      <p:sp>
        <p:nvSpPr>
          <p:cNvPr id="5" name="TextBox 4">
            <a:extLst>
              <a:ext uri="{FF2B5EF4-FFF2-40B4-BE49-F238E27FC236}">
                <a16:creationId xmlns:a16="http://schemas.microsoft.com/office/drawing/2014/main" id="{1C07CA45-8D95-4593-8125-CC40028CD777}"/>
              </a:ext>
            </a:extLst>
          </p:cNvPr>
          <p:cNvSpPr txBox="1"/>
          <p:nvPr/>
        </p:nvSpPr>
        <p:spPr>
          <a:xfrm>
            <a:off x="367990" y="4572000"/>
            <a:ext cx="6490010" cy="369332"/>
          </a:xfrm>
          <a:prstGeom prst="rect">
            <a:avLst/>
          </a:prstGeom>
          <a:noFill/>
        </p:spPr>
        <p:txBody>
          <a:bodyPr wrap="square" rtlCol="0">
            <a:spAutoFit/>
          </a:bodyPr>
          <a:lstStyle/>
          <a:p>
            <a:r>
              <a:rPr lang="en-US" dirty="0" err="1"/>
              <a:t>q_new</a:t>
            </a:r>
            <a:r>
              <a:rPr lang="en-US" dirty="0"/>
              <a:t> : partly completed; make sure to take care of edge case</a:t>
            </a:r>
          </a:p>
        </p:txBody>
      </p:sp>
    </p:spTree>
    <p:extLst>
      <p:ext uri="{BB962C8B-B14F-4D97-AF65-F5344CB8AC3E}">
        <p14:creationId xmlns:p14="http://schemas.microsoft.com/office/powerpoint/2010/main" val="216908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C067B-F154-4AEE-AA84-A46871F686C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reviewing </a:t>
            </a:r>
            <a:r>
              <a:rPr lang="en-US" sz="2800" dirty="0" err="1">
                <a:solidFill>
                  <a:srgbClr val="002060"/>
                </a:solidFill>
              </a:rPr>
              <a:t>queue.c</a:t>
            </a:r>
            <a:endParaRPr lang="en-US" sz="2800" dirty="0">
              <a:solidFill>
                <a:srgbClr val="002060"/>
              </a:solidFill>
            </a:endParaRPr>
          </a:p>
        </p:txBody>
      </p:sp>
      <p:pic>
        <p:nvPicPr>
          <p:cNvPr id="4" name="Picture 3" descr="A screenshot of a computer screen&#10;&#10;Description automatically generated">
            <a:extLst>
              <a:ext uri="{FF2B5EF4-FFF2-40B4-BE49-F238E27FC236}">
                <a16:creationId xmlns:a16="http://schemas.microsoft.com/office/drawing/2014/main" id="{C827EF80-22A4-48AE-B980-5FABA731EFD9}"/>
              </a:ext>
            </a:extLst>
          </p:cNvPr>
          <p:cNvPicPr>
            <a:picLocks noChangeAspect="1"/>
          </p:cNvPicPr>
          <p:nvPr/>
        </p:nvPicPr>
        <p:blipFill rotWithShape="1">
          <a:blip r:embed="rId2">
            <a:extLst>
              <a:ext uri="{28A0092B-C50C-407E-A947-70E740481C1C}">
                <a14:useLocalDpi xmlns:a14="http://schemas.microsoft.com/office/drawing/2010/main" val="0"/>
              </a:ext>
            </a:extLst>
          </a:blip>
          <a:srcRect l="976" t="23454" r="27683" b="8994"/>
          <a:stretch/>
        </p:blipFill>
        <p:spPr>
          <a:xfrm>
            <a:off x="289932" y="747137"/>
            <a:ext cx="6523463" cy="1745166"/>
          </a:xfrm>
          <a:prstGeom prst="rect">
            <a:avLst/>
          </a:prstGeom>
        </p:spPr>
      </p:pic>
      <p:sp>
        <p:nvSpPr>
          <p:cNvPr id="5" name="TextBox 4">
            <a:extLst>
              <a:ext uri="{FF2B5EF4-FFF2-40B4-BE49-F238E27FC236}">
                <a16:creationId xmlns:a16="http://schemas.microsoft.com/office/drawing/2014/main" id="{F12F498A-CE3E-4927-9F17-07667D71E268}"/>
              </a:ext>
            </a:extLst>
          </p:cNvPr>
          <p:cNvSpPr txBox="1"/>
          <p:nvPr/>
        </p:nvSpPr>
        <p:spPr>
          <a:xfrm>
            <a:off x="289932" y="2717779"/>
            <a:ext cx="7632261" cy="1200329"/>
          </a:xfrm>
          <a:prstGeom prst="rect">
            <a:avLst/>
          </a:prstGeom>
          <a:noFill/>
        </p:spPr>
        <p:txBody>
          <a:bodyPr wrap="square" rtlCol="0">
            <a:spAutoFit/>
          </a:bodyPr>
          <a:lstStyle/>
          <a:p>
            <a:r>
              <a:rPr lang="en-US" dirty="0" err="1"/>
              <a:t>q_free</a:t>
            </a:r>
            <a:r>
              <a:rPr lang="en-US" dirty="0"/>
              <a:t>: you’ll need to free the memory used by all the individual nodes</a:t>
            </a:r>
          </a:p>
          <a:p>
            <a:endParaRPr lang="en-US" dirty="0"/>
          </a:p>
          <a:p>
            <a:r>
              <a:rPr lang="en-US" dirty="0"/>
              <a:t>The instructions/comments don’t really speak to any edge cases, but here’s a reference, just in case (from https://en.cppreference.com/w/c/memory/free):</a:t>
            </a:r>
          </a:p>
        </p:txBody>
      </p:sp>
      <p:pic>
        <p:nvPicPr>
          <p:cNvPr id="7" name="Picture 6" descr="A screenshot of a cell phone&#10;&#10;Description automatically generated">
            <a:extLst>
              <a:ext uri="{FF2B5EF4-FFF2-40B4-BE49-F238E27FC236}">
                <a16:creationId xmlns:a16="http://schemas.microsoft.com/office/drawing/2014/main" id="{8E9BD440-322B-46A2-84AB-09EC88A629F1}"/>
              </a:ext>
            </a:extLst>
          </p:cNvPr>
          <p:cNvPicPr>
            <a:picLocks noChangeAspect="1"/>
          </p:cNvPicPr>
          <p:nvPr/>
        </p:nvPicPr>
        <p:blipFill rotWithShape="1">
          <a:blip r:embed="rId3">
            <a:extLst>
              <a:ext uri="{28A0092B-C50C-407E-A947-70E740481C1C}">
                <a14:useLocalDpi xmlns:a14="http://schemas.microsoft.com/office/drawing/2010/main" val="0"/>
              </a:ext>
            </a:extLst>
          </a:blip>
          <a:srcRect l="24386" t="19672" r="24151" b="50557"/>
          <a:stretch/>
        </p:blipFill>
        <p:spPr>
          <a:xfrm>
            <a:off x="289932" y="3957507"/>
            <a:ext cx="6949440" cy="2179239"/>
          </a:xfrm>
          <a:prstGeom prst="rect">
            <a:avLst/>
          </a:prstGeom>
        </p:spPr>
      </p:pic>
    </p:spTree>
    <p:extLst>
      <p:ext uri="{BB962C8B-B14F-4D97-AF65-F5344CB8AC3E}">
        <p14:creationId xmlns:p14="http://schemas.microsoft.com/office/powerpoint/2010/main" val="76719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2F4FC-A4EB-496F-9C94-C1D22EB8894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reviewing </a:t>
            </a:r>
            <a:r>
              <a:rPr lang="en-US" sz="2800" dirty="0" err="1">
                <a:solidFill>
                  <a:srgbClr val="002060"/>
                </a:solidFill>
              </a:rPr>
              <a:t>queue.c</a:t>
            </a:r>
            <a:endParaRPr lang="en-US" sz="2800" dirty="0">
              <a:solidFill>
                <a:srgbClr val="002060"/>
              </a:solidFill>
            </a:endParaRPr>
          </a:p>
        </p:txBody>
      </p:sp>
      <p:pic>
        <p:nvPicPr>
          <p:cNvPr id="4" name="Picture 3" descr="A screenshot of a computer&#10;&#10;Description automatically generated">
            <a:extLst>
              <a:ext uri="{FF2B5EF4-FFF2-40B4-BE49-F238E27FC236}">
                <a16:creationId xmlns:a16="http://schemas.microsoft.com/office/drawing/2014/main" id="{A892D13F-372F-47D4-9933-BDA5A416C606}"/>
              </a:ext>
            </a:extLst>
          </p:cNvPr>
          <p:cNvPicPr>
            <a:picLocks noChangeAspect="1"/>
          </p:cNvPicPr>
          <p:nvPr/>
        </p:nvPicPr>
        <p:blipFill rotWithShape="1">
          <a:blip r:embed="rId2">
            <a:extLst>
              <a:ext uri="{28A0092B-C50C-407E-A947-70E740481C1C}">
                <a14:useLocalDpi xmlns:a14="http://schemas.microsoft.com/office/drawing/2010/main" val="0"/>
              </a:ext>
            </a:extLst>
          </a:blip>
          <a:srcRect l="1341" t="32820" r="14634" b="9771"/>
          <a:stretch/>
        </p:blipFill>
        <p:spPr>
          <a:xfrm>
            <a:off x="225437" y="735982"/>
            <a:ext cx="8321040" cy="3381555"/>
          </a:xfrm>
          <a:prstGeom prst="rect">
            <a:avLst/>
          </a:prstGeom>
        </p:spPr>
      </p:pic>
      <p:cxnSp>
        <p:nvCxnSpPr>
          <p:cNvPr id="6" name="Straight Arrow Connector 5">
            <a:extLst>
              <a:ext uri="{FF2B5EF4-FFF2-40B4-BE49-F238E27FC236}">
                <a16:creationId xmlns:a16="http://schemas.microsoft.com/office/drawing/2014/main" id="{AB9B1BD2-ADEB-43FE-A96C-37339CDD98F4}"/>
              </a:ext>
            </a:extLst>
          </p:cNvPr>
          <p:cNvCxnSpPr/>
          <p:nvPr/>
        </p:nvCxnSpPr>
        <p:spPr>
          <a:xfrm flipH="1">
            <a:off x="7069873" y="2955073"/>
            <a:ext cx="72482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95174A2A-8C82-4EF9-938E-C63196C22035}"/>
              </a:ext>
            </a:extLst>
          </p:cNvPr>
          <p:cNvCxnSpPr/>
          <p:nvPr/>
        </p:nvCxnSpPr>
        <p:spPr>
          <a:xfrm flipH="1">
            <a:off x="5672253" y="3163229"/>
            <a:ext cx="72482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83B1FA25-37BC-4170-B908-2E2B9EB61BDC}"/>
              </a:ext>
            </a:extLst>
          </p:cNvPr>
          <p:cNvSpPr txBox="1"/>
          <p:nvPr/>
        </p:nvSpPr>
        <p:spPr>
          <a:xfrm>
            <a:off x="490654" y="4270917"/>
            <a:ext cx="7643412" cy="1815882"/>
          </a:xfrm>
          <a:prstGeom prst="rect">
            <a:avLst/>
          </a:prstGeom>
          <a:noFill/>
        </p:spPr>
        <p:txBody>
          <a:bodyPr wrap="square" rtlCol="0">
            <a:spAutoFit/>
          </a:bodyPr>
          <a:lstStyle/>
          <a:p>
            <a:r>
              <a:rPr lang="en-US" sz="1600" dirty="0"/>
              <a:t>Completed for you: Space for a new node, plus update of the pointer at the queue’s head (the </a:t>
            </a:r>
            <a:r>
              <a:rPr lang="en-US" sz="1600" dirty="0" err="1"/>
              <a:t>queue_t</a:t>
            </a:r>
            <a:r>
              <a:rPr lang="en-US" sz="1600" dirty="0"/>
              <a:t> struct) to point to the new node, and update of the new node’s pointer to point to whatever was formerly the target of the queue head’s pointer.</a:t>
            </a:r>
          </a:p>
          <a:p>
            <a:endParaRPr lang="en-US" sz="1600" dirty="0"/>
          </a:p>
          <a:p>
            <a:r>
              <a:rPr lang="en-US" sz="1600" dirty="0"/>
              <a:t>To complete: Handling of edge cases, and you need to allocate space for the character array (with the “value” char pointer pointing to it), and you need to copy the characters into the array (don’t forget the null character).</a:t>
            </a:r>
          </a:p>
        </p:txBody>
      </p:sp>
    </p:spTree>
    <p:extLst>
      <p:ext uri="{BB962C8B-B14F-4D97-AF65-F5344CB8AC3E}">
        <p14:creationId xmlns:p14="http://schemas.microsoft.com/office/powerpoint/2010/main" val="192890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FB7F8-42D6-4647-A61C-3829757B412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reviewing </a:t>
            </a:r>
            <a:r>
              <a:rPr lang="en-US" sz="2800" dirty="0" err="1">
                <a:solidFill>
                  <a:srgbClr val="002060"/>
                </a:solidFill>
              </a:rPr>
              <a:t>queue.c</a:t>
            </a:r>
            <a:endParaRPr lang="en-US" sz="2800" dirty="0">
              <a:solidFill>
                <a:srgbClr val="002060"/>
              </a:solidFill>
            </a:endParaRPr>
          </a:p>
        </p:txBody>
      </p:sp>
      <p:pic>
        <p:nvPicPr>
          <p:cNvPr id="4" name="Picture 3" descr="A screenshot of a computer screen&#10;&#10;Description automatically generated">
            <a:extLst>
              <a:ext uri="{FF2B5EF4-FFF2-40B4-BE49-F238E27FC236}">
                <a16:creationId xmlns:a16="http://schemas.microsoft.com/office/drawing/2014/main" id="{9C8143ED-1919-4F86-963D-03D47B80CF82}"/>
              </a:ext>
            </a:extLst>
          </p:cNvPr>
          <p:cNvPicPr>
            <a:picLocks noChangeAspect="1"/>
          </p:cNvPicPr>
          <p:nvPr/>
        </p:nvPicPr>
        <p:blipFill rotWithShape="1">
          <a:blip r:embed="rId2">
            <a:extLst>
              <a:ext uri="{28A0092B-C50C-407E-A947-70E740481C1C}">
                <a14:useLocalDpi xmlns:a14="http://schemas.microsoft.com/office/drawing/2010/main" val="0"/>
              </a:ext>
            </a:extLst>
          </a:blip>
          <a:srcRect l="1464" t="16297" r="21707" b="418"/>
          <a:stretch/>
        </p:blipFill>
        <p:spPr>
          <a:xfrm>
            <a:off x="167267" y="523220"/>
            <a:ext cx="7589520" cy="3349028"/>
          </a:xfrm>
          <a:prstGeom prst="rect">
            <a:avLst/>
          </a:prstGeom>
        </p:spPr>
      </p:pic>
      <p:sp>
        <p:nvSpPr>
          <p:cNvPr id="5" name="TextBox 4">
            <a:extLst>
              <a:ext uri="{FF2B5EF4-FFF2-40B4-BE49-F238E27FC236}">
                <a16:creationId xmlns:a16="http://schemas.microsoft.com/office/drawing/2014/main" id="{DF1F1B1A-C4B3-4930-8B6F-3AA9A875133A}"/>
              </a:ext>
            </a:extLst>
          </p:cNvPr>
          <p:cNvSpPr txBox="1"/>
          <p:nvPr/>
        </p:nvSpPr>
        <p:spPr>
          <a:xfrm>
            <a:off x="490654" y="4270917"/>
            <a:ext cx="7643412" cy="1600438"/>
          </a:xfrm>
          <a:prstGeom prst="rect">
            <a:avLst/>
          </a:prstGeom>
          <a:noFill/>
        </p:spPr>
        <p:txBody>
          <a:bodyPr wrap="square" rtlCol="0">
            <a:spAutoFit/>
          </a:bodyPr>
          <a:lstStyle/>
          <a:p>
            <a:r>
              <a:rPr lang="en-US" sz="1400" dirty="0"/>
              <a:t>To complete: </a:t>
            </a:r>
          </a:p>
          <a:p>
            <a:pPr marL="342900" indent="-342900">
              <a:buAutoNum type="arabicParenBoth"/>
            </a:pPr>
            <a:r>
              <a:rPr lang="en-US" sz="1400" dirty="0"/>
              <a:t>Allocate space for a new node (</a:t>
            </a:r>
            <a:r>
              <a:rPr lang="en-US" sz="1400" dirty="0" err="1"/>
              <a:t>q_insert_head</a:t>
            </a:r>
            <a:r>
              <a:rPr lang="en-US" sz="1400" dirty="0"/>
              <a:t> is a good reference for how to do this)</a:t>
            </a:r>
          </a:p>
          <a:p>
            <a:pPr marL="342900" indent="-342900">
              <a:buAutoNum type="arabicParenBoth"/>
            </a:pPr>
            <a:r>
              <a:rPr lang="en-US" sz="1400" dirty="0"/>
              <a:t>The ‘next’ pointer of the final node in the existing list should point to this new node (so it may be helpful to store relevant info about this as a field in </a:t>
            </a:r>
            <a:r>
              <a:rPr lang="en-US" sz="1400" dirty="0" err="1"/>
              <a:t>queue_t</a:t>
            </a:r>
            <a:r>
              <a:rPr lang="en-US" sz="1400" dirty="0"/>
              <a:t>, to meet the run time requirement)</a:t>
            </a:r>
          </a:p>
          <a:p>
            <a:pPr marL="342900" indent="-342900">
              <a:buAutoNum type="arabicParenBoth"/>
            </a:pPr>
            <a:r>
              <a:rPr lang="en-US" sz="1400" dirty="0"/>
              <a:t>Repeat the same steps you completed for </a:t>
            </a:r>
            <a:r>
              <a:rPr lang="en-US" sz="1400" dirty="0" err="1"/>
              <a:t>q_insert_head</a:t>
            </a:r>
            <a:r>
              <a:rPr lang="en-US" sz="1400" dirty="0"/>
              <a:t> (allocate space for and copy string, and deal with edge cases).</a:t>
            </a:r>
          </a:p>
          <a:p>
            <a:pPr marL="342900" indent="-342900">
              <a:buAutoNum type="arabicParenBoth"/>
            </a:pPr>
            <a:endParaRPr lang="en-US" sz="1400" dirty="0"/>
          </a:p>
        </p:txBody>
      </p:sp>
    </p:spTree>
    <p:extLst>
      <p:ext uri="{BB962C8B-B14F-4D97-AF65-F5344CB8AC3E}">
        <p14:creationId xmlns:p14="http://schemas.microsoft.com/office/powerpoint/2010/main" val="135456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1DC7C-5DC5-43A6-8CE5-3640FDF2AB1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reviewing </a:t>
            </a:r>
            <a:r>
              <a:rPr lang="en-US" sz="2800" dirty="0" err="1">
                <a:solidFill>
                  <a:srgbClr val="002060"/>
                </a:solidFill>
              </a:rPr>
              <a:t>queue.c</a:t>
            </a:r>
            <a:endParaRPr lang="en-US" sz="2800" dirty="0">
              <a:solidFill>
                <a:srgbClr val="002060"/>
              </a:solidFill>
            </a:endParaRPr>
          </a:p>
        </p:txBody>
      </p:sp>
      <p:pic>
        <p:nvPicPr>
          <p:cNvPr id="4" name="Picture 3" descr="A screenshot of a computer screen&#10;&#10;Description automatically generated">
            <a:extLst>
              <a:ext uri="{FF2B5EF4-FFF2-40B4-BE49-F238E27FC236}">
                <a16:creationId xmlns:a16="http://schemas.microsoft.com/office/drawing/2014/main" id="{D51992CC-0F41-4809-B295-C0E64E90D0C3}"/>
              </a:ext>
            </a:extLst>
          </p:cNvPr>
          <p:cNvPicPr>
            <a:picLocks noChangeAspect="1"/>
          </p:cNvPicPr>
          <p:nvPr/>
        </p:nvPicPr>
        <p:blipFill rotWithShape="1">
          <a:blip r:embed="rId2">
            <a:extLst>
              <a:ext uri="{28A0092B-C50C-407E-A947-70E740481C1C}">
                <a14:useLocalDpi xmlns:a14="http://schemas.microsoft.com/office/drawing/2010/main" val="0"/>
              </a:ext>
            </a:extLst>
          </a:blip>
          <a:srcRect t="17685" r="2466" b="7699"/>
          <a:stretch/>
        </p:blipFill>
        <p:spPr>
          <a:xfrm>
            <a:off x="91440" y="602628"/>
            <a:ext cx="8961120" cy="3141185"/>
          </a:xfrm>
          <a:prstGeom prst="rect">
            <a:avLst/>
          </a:prstGeom>
        </p:spPr>
      </p:pic>
      <p:sp>
        <p:nvSpPr>
          <p:cNvPr id="5" name="TextBox 4">
            <a:extLst>
              <a:ext uri="{FF2B5EF4-FFF2-40B4-BE49-F238E27FC236}">
                <a16:creationId xmlns:a16="http://schemas.microsoft.com/office/drawing/2014/main" id="{8F9B8DDF-ACF9-454B-8E1E-7896FFBBD03D}"/>
              </a:ext>
            </a:extLst>
          </p:cNvPr>
          <p:cNvSpPr txBox="1"/>
          <p:nvPr/>
        </p:nvSpPr>
        <p:spPr>
          <a:xfrm>
            <a:off x="395404" y="4013742"/>
            <a:ext cx="7643412" cy="2031325"/>
          </a:xfrm>
          <a:prstGeom prst="rect">
            <a:avLst/>
          </a:prstGeom>
          <a:noFill/>
        </p:spPr>
        <p:txBody>
          <a:bodyPr wrap="square" rtlCol="0">
            <a:spAutoFit/>
          </a:bodyPr>
          <a:lstStyle/>
          <a:p>
            <a:r>
              <a:rPr lang="en-US" sz="1400" dirty="0"/>
              <a:t>Already completed: The pointer in the </a:t>
            </a:r>
            <a:r>
              <a:rPr lang="en-US" sz="1400" dirty="0" err="1"/>
              <a:t>queue_t</a:t>
            </a:r>
            <a:r>
              <a:rPr lang="en-US" sz="1400" dirty="0"/>
              <a:t> struct is updated to point to the current 2</a:t>
            </a:r>
            <a:r>
              <a:rPr lang="en-US" sz="1400" baseline="30000" dirty="0"/>
              <a:t>nd</a:t>
            </a:r>
            <a:r>
              <a:rPr lang="en-US" sz="1400" dirty="0"/>
              <a:t> item in the linked list, reflecting the eventual removal of the 1</a:t>
            </a:r>
            <a:r>
              <a:rPr lang="en-US" sz="1400" baseline="30000" dirty="0"/>
              <a:t>st</a:t>
            </a:r>
            <a:r>
              <a:rPr lang="en-US" sz="1400" dirty="0"/>
              <a:t> item.</a:t>
            </a:r>
          </a:p>
          <a:p>
            <a:endParaRPr lang="en-US" sz="1400" dirty="0"/>
          </a:p>
          <a:p>
            <a:r>
              <a:rPr lang="en-US" sz="1400" dirty="0"/>
              <a:t>To complete:</a:t>
            </a:r>
          </a:p>
          <a:p>
            <a:pPr marL="342900" indent="-342900">
              <a:buFont typeface="+mj-lt"/>
              <a:buAutoNum type="arabicPeriod"/>
            </a:pPr>
            <a:r>
              <a:rPr lang="en-US" sz="1400" dirty="0"/>
              <a:t>The space associated with the removed node (struct and the char array) will need to be freed.</a:t>
            </a:r>
          </a:p>
          <a:p>
            <a:pPr marL="342900" indent="-342900">
              <a:buFont typeface="+mj-lt"/>
              <a:buAutoNum type="arabicPeriod"/>
            </a:pPr>
            <a:r>
              <a:rPr lang="en-US" sz="1400" dirty="0"/>
              <a:t>Assuming the character pointer </a:t>
            </a:r>
            <a:r>
              <a:rPr lang="en-US" sz="1400" dirty="0" err="1"/>
              <a:t>sp</a:t>
            </a:r>
            <a:r>
              <a:rPr lang="en-US" sz="1400" dirty="0"/>
              <a:t> is not NULL, the contents of the character array – for the node that is being removed – should be copied so that </a:t>
            </a:r>
            <a:r>
              <a:rPr lang="en-US" sz="1400" dirty="0" err="1"/>
              <a:t>sp</a:t>
            </a:r>
            <a:r>
              <a:rPr lang="en-US" sz="1400" dirty="0"/>
              <a:t> points to the first character.  Also, you should only copy the first </a:t>
            </a:r>
            <a:r>
              <a:rPr lang="en-US" sz="1400" i="1" dirty="0"/>
              <a:t>bufsize-1</a:t>
            </a:r>
            <a:r>
              <a:rPr lang="en-US" sz="1400" dirty="0"/>
              <a:t> non-null characters, and the final null character. </a:t>
            </a:r>
          </a:p>
          <a:p>
            <a:pPr marL="342900" indent="-342900">
              <a:buFont typeface="+mj-lt"/>
              <a:buAutoNum type="arabicPeriod"/>
            </a:pPr>
            <a:r>
              <a:rPr lang="en-US" sz="1400" dirty="0"/>
              <a:t>Handle the edge cases as described in the comments.</a:t>
            </a:r>
          </a:p>
        </p:txBody>
      </p:sp>
    </p:spTree>
    <p:extLst>
      <p:ext uri="{BB962C8B-B14F-4D97-AF65-F5344CB8AC3E}">
        <p14:creationId xmlns:p14="http://schemas.microsoft.com/office/powerpoint/2010/main" val="138395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B4741-D495-4C41-830A-666CF69C33F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reviewing </a:t>
            </a:r>
            <a:r>
              <a:rPr lang="en-US" sz="2800" dirty="0" err="1">
                <a:solidFill>
                  <a:srgbClr val="002060"/>
                </a:solidFill>
              </a:rPr>
              <a:t>queue.c</a:t>
            </a:r>
            <a:endParaRPr lang="en-US" sz="2800" dirty="0">
              <a:solidFill>
                <a:srgbClr val="002060"/>
              </a:solidFill>
            </a:endParaRPr>
          </a:p>
        </p:txBody>
      </p:sp>
      <p:pic>
        <p:nvPicPr>
          <p:cNvPr id="4" name="Picture 3" descr="A screenshot of a computer screen&#10;&#10;Description automatically generated">
            <a:extLst>
              <a:ext uri="{FF2B5EF4-FFF2-40B4-BE49-F238E27FC236}">
                <a16:creationId xmlns:a16="http://schemas.microsoft.com/office/drawing/2014/main" id="{B72979CC-6E2D-4A36-80BC-81FE28CE6FFD}"/>
              </a:ext>
            </a:extLst>
          </p:cNvPr>
          <p:cNvPicPr>
            <a:picLocks noChangeAspect="1"/>
          </p:cNvPicPr>
          <p:nvPr/>
        </p:nvPicPr>
        <p:blipFill rotWithShape="1">
          <a:blip r:embed="rId2">
            <a:extLst>
              <a:ext uri="{28A0092B-C50C-407E-A947-70E740481C1C}">
                <a14:useLocalDpi xmlns:a14="http://schemas.microsoft.com/office/drawing/2010/main" val="0"/>
              </a:ext>
            </a:extLst>
          </a:blip>
          <a:srcRect t="21680"/>
          <a:stretch/>
        </p:blipFill>
        <p:spPr>
          <a:xfrm>
            <a:off x="232894" y="638174"/>
            <a:ext cx="6716062" cy="2581505"/>
          </a:xfrm>
          <a:prstGeom prst="rect">
            <a:avLst/>
          </a:prstGeom>
        </p:spPr>
      </p:pic>
      <p:sp>
        <p:nvSpPr>
          <p:cNvPr id="5" name="TextBox 4">
            <a:extLst>
              <a:ext uri="{FF2B5EF4-FFF2-40B4-BE49-F238E27FC236}">
                <a16:creationId xmlns:a16="http://schemas.microsoft.com/office/drawing/2014/main" id="{A78EEE46-A087-4493-8AF2-AA29B9A54456}"/>
              </a:ext>
            </a:extLst>
          </p:cNvPr>
          <p:cNvSpPr txBox="1"/>
          <p:nvPr/>
        </p:nvSpPr>
        <p:spPr>
          <a:xfrm>
            <a:off x="561975" y="3552825"/>
            <a:ext cx="5991225" cy="646331"/>
          </a:xfrm>
          <a:prstGeom prst="rect">
            <a:avLst/>
          </a:prstGeom>
          <a:noFill/>
        </p:spPr>
        <p:txBody>
          <a:bodyPr wrap="square" rtlCol="0">
            <a:spAutoFit/>
          </a:bodyPr>
          <a:lstStyle/>
          <a:p>
            <a:r>
              <a:rPr lang="en-US" dirty="0"/>
              <a:t>This should be straightforward if you’re updating a size field in the </a:t>
            </a:r>
            <a:r>
              <a:rPr lang="en-US" dirty="0" err="1"/>
              <a:t>queue_t</a:t>
            </a:r>
            <a:r>
              <a:rPr lang="en-US" dirty="0"/>
              <a:t> struct.</a:t>
            </a:r>
          </a:p>
        </p:txBody>
      </p:sp>
    </p:spTree>
    <p:extLst>
      <p:ext uri="{BB962C8B-B14F-4D97-AF65-F5344CB8AC3E}">
        <p14:creationId xmlns:p14="http://schemas.microsoft.com/office/powerpoint/2010/main" val="4107424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0485A-1B1C-4DE9-8A47-B1FEF03B5D5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reviewing </a:t>
            </a:r>
            <a:r>
              <a:rPr lang="en-US" sz="2800" dirty="0" err="1">
                <a:solidFill>
                  <a:srgbClr val="002060"/>
                </a:solidFill>
              </a:rPr>
              <a:t>queue.c</a:t>
            </a:r>
            <a:endParaRPr lang="en-US" sz="2800" dirty="0">
              <a:solidFill>
                <a:srgbClr val="002060"/>
              </a:solidFill>
            </a:endParaRPr>
          </a:p>
        </p:txBody>
      </p:sp>
      <p:pic>
        <p:nvPicPr>
          <p:cNvPr id="4" name="Picture 3" descr="A screenshot of a computer screen&#10;&#10;Description automatically generated">
            <a:extLst>
              <a:ext uri="{FF2B5EF4-FFF2-40B4-BE49-F238E27FC236}">
                <a16:creationId xmlns:a16="http://schemas.microsoft.com/office/drawing/2014/main" id="{318EB46E-7AC2-4D72-9351-0B262FF3B273}"/>
              </a:ext>
            </a:extLst>
          </p:cNvPr>
          <p:cNvPicPr>
            <a:picLocks noChangeAspect="1"/>
          </p:cNvPicPr>
          <p:nvPr/>
        </p:nvPicPr>
        <p:blipFill rotWithShape="1">
          <a:blip r:embed="rId2">
            <a:extLst>
              <a:ext uri="{28A0092B-C50C-407E-A947-70E740481C1C}">
                <a14:useLocalDpi xmlns:a14="http://schemas.microsoft.com/office/drawing/2010/main" val="0"/>
              </a:ext>
            </a:extLst>
          </a:blip>
          <a:srcRect t="15822" b="12425"/>
          <a:stretch/>
        </p:blipFill>
        <p:spPr>
          <a:xfrm>
            <a:off x="280519" y="523220"/>
            <a:ext cx="6716062" cy="3219450"/>
          </a:xfrm>
          <a:prstGeom prst="rect">
            <a:avLst/>
          </a:prstGeom>
        </p:spPr>
      </p:pic>
      <p:sp>
        <p:nvSpPr>
          <p:cNvPr id="5" name="TextBox 4">
            <a:extLst>
              <a:ext uri="{FF2B5EF4-FFF2-40B4-BE49-F238E27FC236}">
                <a16:creationId xmlns:a16="http://schemas.microsoft.com/office/drawing/2014/main" id="{E7FC45EB-4E50-4403-9A13-741EEBD697E5}"/>
              </a:ext>
            </a:extLst>
          </p:cNvPr>
          <p:cNvSpPr txBox="1"/>
          <p:nvPr/>
        </p:nvSpPr>
        <p:spPr>
          <a:xfrm>
            <a:off x="280519" y="3942724"/>
            <a:ext cx="5991225" cy="1477328"/>
          </a:xfrm>
          <a:prstGeom prst="rect">
            <a:avLst/>
          </a:prstGeom>
          <a:noFill/>
        </p:spPr>
        <p:txBody>
          <a:bodyPr wrap="square" rtlCol="0">
            <a:spAutoFit/>
          </a:bodyPr>
          <a:lstStyle/>
          <a:p>
            <a:r>
              <a:rPr lang="en-US" dirty="0"/>
              <a:t>This function needs to be completed in its entirety.</a:t>
            </a:r>
          </a:p>
          <a:p>
            <a:pPr marL="285750" indent="-285750">
              <a:buFontTx/>
              <a:buChar char="-"/>
            </a:pPr>
            <a:r>
              <a:rPr lang="en-US" dirty="0"/>
              <a:t>Handle null/empty edge cases</a:t>
            </a:r>
          </a:p>
          <a:p>
            <a:pPr marL="285750" indent="-285750">
              <a:buFontTx/>
              <a:buChar char="-"/>
            </a:pPr>
            <a:r>
              <a:rPr lang="en-US" dirty="0"/>
              <a:t>You can’t use the other insertion/removal functions, so you’ll have to figure out how to swap around the pointers so the linked list sequence is reversed.</a:t>
            </a:r>
          </a:p>
        </p:txBody>
      </p:sp>
    </p:spTree>
    <p:extLst>
      <p:ext uri="{BB962C8B-B14F-4D97-AF65-F5344CB8AC3E}">
        <p14:creationId xmlns:p14="http://schemas.microsoft.com/office/powerpoint/2010/main" val="982371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E1ECB-0A0B-49CA-9728-AB3607082E6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 questions?</a:t>
            </a:r>
          </a:p>
        </p:txBody>
      </p:sp>
    </p:spTree>
    <p:extLst>
      <p:ext uri="{BB962C8B-B14F-4D97-AF65-F5344CB8AC3E}">
        <p14:creationId xmlns:p14="http://schemas.microsoft.com/office/powerpoint/2010/main" val="186220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08169-7AA3-4D11-8D9F-286428A717D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a:t>
            </a:r>
            <a:endParaRPr lang="en-US" sz="2800" dirty="0">
              <a:solidFill>
                <a:srgbClr val="002060"/>
              </a:solidFill>
            </a:endParaRPr>
          </a:p>
        </p:txBody>
      </p:sp>
      <p:pic>
        <p:nvPicPr>
          <p:cNvPr id="4" name="Picture 3">
            <a:extLst>
              <a:ext uri="{FF2B5EF4-FFF2-40B4-BE49-F238E27FC236}">
                <a16:creationId xmlns:a16="http://schemas.microsoft.com/office/drawing/2014/main" id="{A0A6782C-FCFE-4751-8900-00D98974C8ED}"/>
              </a:ext>
            </a:extLst>
          </p:cNvPr>
          <p:cNvPicPr>
            <a:picLocks noChangeAspect="1"/>
          </p:cNvPicPr>
          <p:nvPr/>
        </p:nvPicPr>
        <p:blipFill>
          <a:blip r:embed="rId2"/>
          <a:stretch>
            <a:fillRect/>
          </a:stretch>
        </p:blipFill>
        <p:spPr>
          <a:xfrm>
            <a:off x="307165" y="956494"/>
            <a:ext cx="6567055" cy="3294632"/>
          </a:xfrm>
          <a:prstGeom prst="rect">
            <a:avLst/>
          </a:prstGeom>
        </p:spPr>
      </p:pic>
    </p:spTree>
    <p:extLst>
      <p:ext uri="{BB962C8B-B14F-4D97-AF65-F5344CB8AC3E}">
        <p14:creationId xmlns:p14="http://schemas.microsoft.com/office/powerpoint/2010/main" val="72805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08169-7AA3-4D11-8D9F-286428A717D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a:t>
            </a:r>
            <a:endParaRPr lang="en-US" sz="2800" dirty="0">
              <a:solidFill>
                <a:srgbClr val="002060"/>
              </a:solidFill>
            </a:endParaRPr>
          </a:p>
        </p:txBody>
      </p:sp>
      <p:pic>
        <p:nvPicPr>
          <p:cNvPr id="3" name="Picture 2">
            <a:extLst>
              <a:ext uri="{FF2B5EF4-FFF2-40B4-BE49-F238E27FC236}">
                <a16:creationId xmlns:a16="http://schemas.microsoft.com/office/drawing/2014/main" id="{A4D3E465-715E-4FEB-BB24-2A550187BE8C}"/>
              </a:ext>
            </a:extLst>
          </p:cNvPr>
          <p:cNvPicPr>
            <a:picLocks noChangeAspect="1"/>
          </p:cNvPicPr>
          <p:nvPr/>
        </p:nvPicPr>
        <p:blipFill>
          <a:blip r:embed="rId2"/>
          <a:stretch>
            <a:fillRect/>
          </a:stretch>
        </p:blipFill>
        <p:spPr>
          <a:xfrm>
            <a:off x="202063" y="677663"/>
            <a:ext cx="5669280" cy="2322830"/>
          </a:xfrm>
          <a:prstGeom prst="rect">
            <a:avLst/>
          </a:prstGeom>
        </p:spPr>
      </p:pic>
      <p:pic>
        <p:nvPicPr>
          <p:cNvPr id="5" name="Picture 4">
            <a:extLst>
              <a:ext uri="{FF2B5EF4-FFF2-40B4-BE49-F238E27FC236}">
                <a16:creationId xmlns:a16="http://schemas.microsoft.com/office/drawing/2014/main" id="{AF230509-7694-4711-BD97-9F76D4B4102F}"/>
              </a:ext>
            </a:extLst>
          </p:cNvPr>
          <p:cNvPicPr>
            <a:picLocks noChangeAspect="1"/>
          </p:cNvPicPr>
          <p:nvPr/>
        </p:nvPicPr>
        <p:blipFill>
          <a:blip r:embed="rId3"/>
          <a:stretch>
            <a:fillRect/>
          </a:stretch>
        </p:blipFill>
        <p:spPr>
          <a:xfrm>
            <a:off x="202063" y="3154936"/>
            <a:ext cx="5577840" cy="736511"/>
          </a:xfrm>
          <a:prstGeom prst="rect">
            <a:avLst/>
          </a:prstGeom>
        </p:spPr>
      </p:pic>
      <p:sp>
        <p:nvSpPr>
          <p:cNvPr id="6" name="TextBox 5">
            <a:extLst>
              <a:ext uri="{FF2B5EF4-FFF2-40B4-BE49-F238E27FC236}">
                <a16:creationId xmlns:a16="http://schemas.microsoft.com/office/drawing/2014/main" id="{0940B520-77D7-449F-8DF9-D6EFCDB7BEB4}"/>
              </a:ext>
            </a:extLst>
          </p:cNvPr>
          <p:cNvSpPr txBox="1"/>
          <p:nvPr/>
        </p:nvSpPr>
        <p:spPr>
          <a:xfrm>
            <a:off x="623137" y="4045890"/>
            <a:ext cx="4827131" cy="707886"/>
          </a:xfrm>
          <a:prstGeom prst="rect">
            <a:avLst/>
          </a:prstGeom>
          <a:noFill/>
        </p:spPr>
        <p:txBody>
          <a:bodyPr wrap="square" rtlCol="0">
            <a:spAutoFit/>
          </a:bodyPr>
          <a:lstStyle/>
          <a:p>
            <a:r>
              <a:rPr lang="en-US" sz="2000" dirty="0">
                <a:solidFill>
                  <a:srgbClr val="0F4C81"/>
                </a:solidFill>
              </a:rPr>
              <a:t>Deadline currently specified as 6/11 on Website/</a:t>
            </a:r>
            <a:r>
              <a:rPr lang="en-US" sz="2000" dirty="0" err="1">
                <a:solidFill>
                  <a:srgbClr val="0F4C81"/>
                </a:solidFill>
              </a:rPr>
              <a:t>Gradescope</a:t>
            </a:r>
            <a:endParaRPr lang="en-US" sz="2000" dirty="0">
              <a:solidFill>
                <a:srgbClr val="0F4C81"/>
              </a:solidFill>
            </a:endParaRPr>
          </a:p>
        </p:txBody>
      </p:sp>
    </p:spTree>
    <p:extLst>
      <p:ext uri="{BB962C8B-B14F-4D97-AF65-F5344CB8AC3E}">
        <p14:creationId xmlns:p14="http://schemas.microsoft.com/office/powerpoint/2010/main" val="32152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08169-7AA3-4D11-8D9F-286428A717D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a:t>
            </a:r>
            <a:endParaRPr lang="en-US" sz="2800" dirty="0">
              <a:solidFill>
                <a:srgbClr val="002060"/>
              </a:solidFill>
            </a:endParaRPr>
          </a:p>
        </p:txBody>
      </p:sp>
      <p:pic>
        <p:nvPicPr>
          <p:cNvPr id="4" name="Picture 3">
            <a:extLst>
              <a:ext uri="{FF2B5EF4-FFF2-40B4-BE49-F238E27FC236}">
                <a16:creationId xmlns:a16="http://schemas.microsoft.com/office/drawing/2014/main" id="{D11FA2D6-A700-42E9-9907-67F46B4FA1BE}"/>
              </a:ext>
            </a:extLst>
          </p:cNvPr>
          <p:cNvPicPr>
            <a:picLocks noChangeAspect="1"/>
          </p:cNvPicPr>
          <p:nvPr/>
        </p:nvPicPr>
        <p:blipFill>
          <a:blip r:embed="rId2"/>
          <a:stretch>
            <a:fillRect/>
          </a:stretch>
        </p:blipFill>
        <p:spPr>
          <a:xfrm>
            <a:off x="334934" y="930100"/>
            <a:ext cx="7464198" cy="5303520"/>
          </a:xfrm>
          <a:prstGeom prst="rect">
            <a:avLst/>
          </a:prstGeom>
        </p:spPr>
      </p:pic>
      <p:cxnSp>
        <p:nvCxnSpPr>
          <p:cNvPr id="8" name="Straight Arrow Connector 7">
            <a:extLst>
              <a:ext uri="{FF2B5EF4-FFF2-40B4-BE49-F238E27FC236}">
                <a16:creationId xmlns:a16="http://schemas.microsoft.com/office/drawing/2014/main" id="{7BB379A0-1D41-4D43-8ADF-18FA665118C6}"/>
              </a:ext>
            </a:extLst>
          </p:cNvPr>
          <p:cNvCxnSpPr/>
          <p:nvPr/>
        </p:nvCxnSpPr>
        <p:spPr>
          <a:xfrm flipH="1">
            <a:off x="4136063" y="1232452"/>
            <a:ext cx="435937" cy="4108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35D2D89-7E4E-4F05-B3ED-E86DD71A72DD}"/>
              </a:ext>
            </a:extLst>
          </p:cNvPr>
          <p:cNvSpPr/>
          <p:nvPr/>
        </p:nvSpPr>
        <p:spPr>
          <a:xfrm>
            <a:off x="3538103" y="758686"/>
            <a:ext cx="4930035" cy="646331"/>
          </a:xfrm>
          <a:prstGeom prst="rect">
            <a:avLst/>
          </a:prstGeom>
        </p:spPr>
        <p:txBody>
          <a:bodyPr wrap="square">
            <a:spAutoFit/>
          </a:bodyPr>
          <a:lstStyle/>
          <a:p>
            <a:r>
              <a:rPr lang="en-US" dirty="0">
                <a:solidFill>
                  <a:srgbClr val="0070C0"/>
                </a:solidFill>
              </a:rPr>
              <a:t>also available as e-book through library</a:t>
            </a:r>
          </a:p>
          <a:p>
            <a:r>
              <a:rPr lang="en-US" dirty="0">
                <a:solidFill>
                  <a:srgbClr val="0070C0"/>
                </a:solidFill>
              </a:rPr>
              <a:t>                     (in addition to other C e-books)</a:t>
            </a:r>
          </a:p>
        </p:txBody>
      </p:sp>
      <p:cxnSp>
        <p:nvCxnSpPr>
          <p:cNvPr id="11" name="Straight Connector 10">
            <a:extLst>
              <a:ext uri="{FF2B5EF4-FFF2-40B4-BE49-F238E27FC236}">
                <a16:creationId xmlns:a16="http://schemas.microsoft.com/office/drawing/2014/main" id="{ADE8AF4F-D981-435D-90B7-F935F64DA745}"/>
              </a:ext>
            </a:extLst>
          </p:cNvPr>
          <p:cNvCxnSpPr/>
          <p:nvPr/>
        </p:nvCxnSpPr>
        <p:spPr>
          <a:xfrm>
            <a:off x="808383" y="2849217"/>
            <a:ext cx="940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D6DE66-5A61-4DEE-BB01-6AE53096EC8D}"/>
              </a:ext>
            </a:extLst>
          </p:cNvPr>
          <p:cNvCxnSpPr/>
          <p:nvPr/>
        </p:nvCxnSpPr>
        <p:spPr>
          <a:xfrm>
            <a:off x="894523" y="3346170"/>
            <a:ext cx="192024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10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FC195-DA0B-455E-85D0-24644D2FDBB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4</a:t>
            </a:r>
            <a:endParaRPr lang="en-US" sz="2800" dirty="0">
              <a:solidFill>
                <a:srgbClr val="002060"/>
              </a:solidFill>
            </a:endParaRPr>
          </a:p>
        </p:txBody>
      </p:sp>
      <p:pic>
        <p:nvPicPr>
          <p:cNvPr id="3" name="Picture 2">
            <a:extLst>
              <a:ext uri="{FF2B5EF4-FFF2-40B4-BE49-F238E27FC236}">
                <a16:creationId xmlns:a16="http://schemas.microsoft.com/office/drawing/2014/main" id="{CA84357F-A034-4166-B1F1-2EB651244B81}"/>
              </a:ext>
            </a:extLst>
          </p:cNvPr>
          <p:cNvPicPr>
            <a:picLocks noChangeAspect="1"/>
          </p:cNvPicPr>
          <p:nvPr/>
        </p:nvPicPr>
        <p:blipFill>
          <a:blip r:embed="rId2"/>
          <a:stretch>
            <a:fillRect/>
          </a:stretch>
        </p:blipFill>
        <p:spPr>
          <a:xfrm>
            <a:off x="362582" y="567824"/>
            <a:ext cx="6456218" cy="1884641"/>
          </a:xfrm>
          <a:prstGeom prst="rect">
            <a:avLst/>
          </a:prstGeom>
        </p:spPr>
      </p:pic>
      <p:pic>
        <p:nvPicPr>
          <p:cNvPr id="4" name="Picture 3">
            <a:extLst>
              <a:ext uri="{FF2B5EF4-FFF2-40B4-BE49-F238E27FC236}">
                <a16:creationId xmlns:a16="http://schemas.microsoft.com/office/drawing/2014/main" id="{5E839453-E0A7-486A-BEAC-75A8B498D9E0}"/>
              </a:ext>
            </a:extLst>
          </p:cNvPr>
          <p:cNvPicPr>
            <a:picLocks noChangeAspect="1"/>
          </p:cNvPicPr>
          <p:nvPr/>
        </p:nvPicPr>
        <p:blipFill>
          <a:blip r:embed="rId3"/>
          <a:stretch>
            <a:fillRect/>
          </a:stretch>
        </p:blipFill>
        <p:spPr>
          <a:xfrm>
            <a:off x="362582" y="2473405"/>
            <a:ext cx="6456218" cy="1863701"/>
          </a:xfrm>
          <a:prstGeom prst="rect">
            <a:avLst/>
          </a:prstGeom>
        </p:spPr>
      </p:pic>
      <p:pic>
        <p:nvPicPr>
          <p:cNvPr id="6" name="Picture 5" descr="A picture containing monitor, sitting, black, screen&#10;&#10;Description automatically generated">
            <a:extLst>
              <a:ext uri="{FF2B5EF4-FFF2-40B4-BE49-F238E27FC236}">
                <a16:creationId xmlns:a16="http://schemas.microsoft.com/office/drawing/2014/main" id="{248ACE91-D2B9-4B9A-8CC4-A7F2AF43A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82" y="4337106"/>
            <a:ext cx="6766560" cy="1533752"/>
          </a:xfrm>
          <a:prstGeom prst="rect">
            <a:avLst/>
          </a:prstGeom>
        </p:spPr>
      </p:pic>
      <p:cxnSp>
        <p:nvCxnSpPr>
          <p:cNvPr id="7" name="Straight Arrow Connector 6">
            <a:extLst>
              <a:ext uri="{FF2B5EF4-FFF2-40B4-BE49-F238E27FC236}">
                <a16:creationId xmlns:a16="http://schemas.microsoft.com/office/drawing/2014/main" id="{AF65B80F-BC3F-475F-B913-AA4D1754E38D}"/>
              </a:ext>
            </a:extLst>
          </p:cNvPr>
          <p:cNvCxnSpPr>
            <a:cxnSpLocks/>
          </p:cNvCxnSpPr>
          <p:nvPr/>
        </p:nvCxnSpPr>
        <p:spPr>
          <a:xfrm flipH="1" flipV="1">
            <a:off x="4067033" y="5236502"/>
            <a:ext cx="727484" cy="80919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4C5EBA67-ECD1-4779-BAB0-5E9046CC28C7}"/>
              </a:ext>
            </a:extLst>
          </p:cNvPr>
          <p:cNvCxnSpPr>
            <a:cxnSpLocks/>
          </p:cNvCxnSpPr>
          <p:nvPr/>
        </p:nvCxnSpPr>
        <p:spPr>
          <a:xfrm flipV="1">
            <a:off x="2596778" y="5214062"/>
            <a:ext cx="628742" cy="65679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009AA2B6-C8C0-4256-8802-CA424161B499}"/>
              </a:ext>
            </a:extLst>
          </p:cNvPr>
          <p:cNvCxnSpPr>
            <a:cxnSpLocks/>
          </p:cNvCxnSpPr>
          <p:nvPr/>
        </p:nvCxnSpPr>
        <p:spPr>
          <a:xfrm flipH="1">
            <a:off x="4151787" y="4244133"/>
            <a:ext cx="557976" cy="542671"/>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D3177FAD-0BAD-4120-AE76-B8117EBCA12B}"/>
              </a:ext>
            </a:extLst>
          </p:cNvPr>
          <p:cNvCxnSpPr/>
          <p:nvPr/>
        </p:nvCxnSpPr>
        <p:spPr>
          <a:xfrm>
            <a:off x="4430775" y="3737113"/>
            <a:ext cx="1996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E3AA89-F219-41EE-85BD-B596BE984881}"/>
              </a:ext>
            </a:extLst>
          </p:cNvPr>
          <p:cNvCxnSpPr/>
          <p:nvPr/>
        </p:nvCxnSpPr>
        <p:spPr>
          <a:xfrm>
            <a:off x="2713234" y="3929270"/>
            <a:ext cx="19965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5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11591-6BFE-470C-84F6-5D7CA6376A8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5</a:t>
            </a:r>
            <a:endParaRPr lang="en-US" sz="2800" dirty="0">
              <a:solidFill>
                <a:srgbClr val="002060"/>
              </a:solidFill>
            </a:endParaRPr>
          </a:p>
        </p:txBody>
      </p:sp>
      <p:pic>
        <p:nvPicPr>
          <p:cNvPr id="3" name="Picture 2">
            <a:extLst>
              <a:ext uri="{FF2B5EF4-FFF2-40B4-BE49-F238E27FC236}">
                <a16:creationId xmlns:a16="http://schemas.microsoft.com/office/drawing/2014/main" id="{281CF52C-8CD3-436E-8E72-CEFC581956AA}"/>
              </a:ext>
            </a:extLst>
          </p:cNvPr>
          <p:cNvPicPr>
            <a:picLocks noChangeAspect="1"/>
          </p:cNvPicPr>
          <p:nvPr/>
        </p:nvPicPr>
        <p:blipFill>
          <a:blip r:embed="rId2"/>
          <a:stretch>
            <a:fillRect/>
          </a:stretch>
        </p:blipFill>
        <p:spPr>
          <a:xfrm>
            <a:off x="0" y="399544"/>
            <a:ext cx="4846320" cy="28430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D3185A2-772F-4D6B-9597-257321C2A087}"/>
              </a:ext>
            </a:extLst>
          </p:cNvPr>
          <p:cNvPicPr>
            <a:picLocks noChangeAspect="1"/>
          </p:cNvPicPr>
          <p:nvPr/>
        </p:nvPicPr>
        <p:blipFill rotWithShape="1">
          <a:blip r:embed="rId3">
            <a:extLst>
              <a:ext uri="{28A0092B-C50C-407E-A947-70E740481C1C}">
                <a14:useLocalDpi xmlns:a14="http://schemas.microsoft.com/office/drawing/2010/main" val="0"/>
              </a:ext>
            </a:extLst>
          </a:blip>
          <a:srcRect l="1505" t="26728" r="19795" b="20228"/>
          <a:stretch/>
        </p:blipFill>
        <p:spPr>
          <a:xfrm>
            <a:off x="119561" y="697096"/>
            <a:ext cx="5486400" cy="3006406"/>
          </a:xfrm>
          <a:prstGeom prst="rect">
            <a:avLst/>
          </a:prstGeom>
        </p:spPr>
      </p:pic>
      <p:pic>
        <p:nvPicPr>
          <p:cNvPr id="7" name="Picture 6">
            <a:extLst>
              <a:ext uri="{FF2B5EF4-FFF2-40B4-BE49-F238E27FC236}">
                <a16:creationId xmlns:a16="http://schemas.microsoft.com/office/drawing/2014/main" id="{79063BAA-C760-4D95-85F7-56C8B0735043}"/>
              </a:ext>
            </a:extLst>
          </p:cNvPr>
          <p:cNvPicPr>
            <a:picLocks noChangeAspect="1"/>
          </p:cNvPicPr>
          <p:nvPr/>
        </p:nvPicPr>
        <p:blipFill rotWithShape="1">
          <a:blip r:embed="rId4"/>
          <a:srcRect t="4480"/>
          <a:stretch/>
        </p:blipFill>
        <p:spPr>
          <a:xfrm>
            <a:off x="53008" y="3771362"/>
            <a:ext cx="6949440" cy="2956043"/>
          </a:xfrm>
          <a:prstGeom prst="rect">
            <a:avLst/>
          </a:prstGeom>
        </p:spPr>
      </p:pic>
      <p:sp>
        <p:nvSpPr>
          <p:cNvPr id="8" name="Rectangle 7">
            <a:extLst>
              <a:ext uri="{FF2B5EF4-FFF2-40B4-BE49-F238E27FC236}">
                <a16:creationId xmlns:a16="http://schemas.microsoft.com/office/drawing/2014/main" id="{BFFFEA85-A5C9-44F9-BD81-990BE659931D}"/>
              </a:ext>
            </a:extLst>
          </p:cNvPr>
          <p:cNvSpPr/>
          <p:nvPr/>
        </p:nvSpPr>
        <p:spPr>
          <a:xfrm>
            <a:off x="3750366" y="4263671"/>
            <a:ext cx="1444487" cy="569844"/>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FD3B6B4-0E69-49E1-835E-4A4A25DCBE27}"/>
              </a:ext>
            </a:extLst>
          </p:cNvPr>
          <p:cNvCxnSpPr>
            <a:cxnSpLocks/>
          </p:cNvCxnSpPr>
          <p:nvPr/>
        </p:nvCxnSpPr>
        <p:spPr>
          <a:xfrm flipV="1">
            <a:off x="4472609" y="1083390"/>
            <a:ext cx="1610140" cy="3112421"/>
          </a:xfrm>
          <a:prstGeom prst="straightConnector1">
            <a:avLst/>
          </a:pr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6D38554-6707-4587-A361-29A77F995D91}"/>
              </a:ext>
            </a:extLst>
          </p:cNvPr>
          <p:cNvSpPr txBox="1"/>
          <p:nvPr/>
        </p:nvSpPr>
        <p:spPr>
          <a:xfrm>
            <a:off x="6824870" y="3429000"/>
            <a:ext cx="2266122" cy="2585323"/>
          </a:xfrm>
          <a:prstGeom prst="rect">
            <a:avLst/>
          </a:prstGeom>
          <a:noFill/>
        </p:spPr>
        <p:txBody>
          <a:bodyPr wrap="square" rtlCol="0">
            <a:spAutoFit/>
          </a:bodyPr>
          <a:lstStyle/>
          <a:p>
            <a:r>
              <a:rPr lang="en-US" dirty="0"/>
              <a:t>Each node will include one pointer to an array of ASCII characters (“value”) and one pointer to another node (“next”).  See the blue arrows in the diagram.</a:t>
            </a:r>
          </a:p>
        </p:txBody>
      </p:sp>
      <p:sp>
        <p:nvSpPr>
          <p:cNvPr id="12" name="TextBox 11">
            <a:extLst>
              <a:ext uri="{FF2B5EF4-FFF2-40B4-BE49-F238E27FC236}">
                <a16:creationId xmlns:a16="http://schemas.microsoft.com/office/drawing/2014/main" id="{318B0FE9-CC35-4DD3-A33C-E7B3CE6E9FDE}"/>
              </a:ext>
            </a:extLst>
          </p:cNvPr>
          <p:cNvSpPr txBox="1"/>
          <p:nvPr/>
        </p:nvSpPr>
        <p:spPr>
          <a:xfrm>
            <a:off x="6394174" y="688871"/>
            <a:ext cx="2438401" cy="2585323"/>
          </a:xfrm>
          <a:prstGeom prst="rect">
            <a:avLst/>
          </a:prstGeom>
          <a:noFill/>
        </p:spPr>
        <p:txBody>
          <a:bodyPr wrap="square" rtlCol="0">
            <a:spAutoFit/>
          </a:bodyPr>
          <a:lstStyle/>
          <a:p>
            <a:r>
              <a:rPr lang="en-US" dirty="0"/>
              <a:t>We can refer to each of these two-field boxes as nodes.</a:t>
            </a:r>
          </a:p>
          <a:p>
            <a:endParaRPr lang="en-US" dirty="0"/>
          </a:p>
          <a:p>
            <a:r>
              <a:rPr lang="en-US" dirty="0"/>
              <a:t>Each node corresponds to one instance of the struct which we have labeled </a:t>
            </a:r>
            <a:r>
              <a:rPr lang="en-US" dirty="0" err="1"/>
              <a:t>list_ele_t</a:t>
            </a:r>
            <a:r>
              <a:rPr lang="en-US" dirty="0"/>
              <a:t> (using a typedef).</a:t>
            </a:r>
          </a:p>
        </p:txBody>
      </p:sp>
    </p:spTree>
    <p:extLst>
      <p:ext uri="{BB962C8B-B14F-4D97-AF65-F5344CB8AC3E}">
        <p14:creationId xmlns:p14="http://schemas.microsoft.com/office/powerpoint/2010/main" val="37273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11591-6BFE-470C-84F6-5D7CA6376A8F}"/>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5</a:t>
            </a:r>
            <a:endParaRPr lang="en-US" sz="2800" dirty="0">
              <a:solidFill>
                <a:srgbClr val="002060"/>
              </a:solidFill>
            </a:endParaRPr>
          </a:p>
        </p:txBody>
      </p:sp>
      <p:pic>
        <p:nvPicPr>
          <p:cNvPr id="3" name="Picture 2">
            <a:extLst>
              <a:ext uri="{FF2B5EF4-FFF2-40B4-BE49-F238E27FC236}">
                <a16:creationId xmlns:a16="http://schemas.microsoft.com/office/drawing/2014/main" id="{281CF52C-8CD3-436E-8E72-CEFC581956AA}"/>
              </a:ext>
            </a:extLst>
          </p:cNvPr>
          <p:cNvPicPr>
            <a:picLocks noChangeAspect="1"/>
          </p:cNvPicPr>
          <p:nvPr/>
        </p:nvPicPr>
        <p:blipFill>
          <a:blip r:embed="rId2"/>
          <a:stretch>
            <a:fillRect/>
          </a:stretch>
        </p:blipFill>
        <p:spPr>
          <a:xfrm>
            <a:off x="0" y="399544"/>
            <a:ext cx="4846320" cy="28430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D3185A2-772F-4D6B-9597-257321C2A087}"/>
              </a:ext>
            </a:extLst>
          </p:cNvPr>
          <p:cNvPicPr>
            <a:picLocks noChangeAspect="1"/>
          </p:cNvPicPr>
          <p:nvPr/>
        </p:nvPicPr>
        <p:blipFill rotWithShape="1">
          <a:blip r:embed="rId3">
            <a:extLst>
              <a:ext uri="{28A0092B-C50C-407E-A947-70E740481C1C}">
                <a14:useLocalDpi xmlns:a14="http://schemas.microsoft.com/office/drawing/2010/main" val="0"/>
              </a:ext>
            </a:extLst>
          </a:blip>
          <a:srcRect l="1505" t="26728" r="19795" b="20228"/>
          <a:stretch/>
        </p:blipFill>
        <p:spPr>
          <a:xfrm>
            <a:off x="119561" y="697096"/>
            <a:ext cx="5486400" cy="3006406"/>
          </a:xfrm>
          <a:prstGeom prst="rect">
            <a:avLst/>
          </a:prstGeom>
        </p:spPr>
      </p:pic>
      <p:pic>
        <p:nvPicPr>
          <p:cNvPr id="7" name="Picture 6">
            <a:extLst>
              <a:ext uri="{FF2B5EF4-FFF2-40B4-BE49-F238E27FC236}">
                <a16:creationId xmlns:a16="http://schemas.microsoft.com/office/drawing/2014/main" id="{79063BAA-C760-4D95-85F7-56C8B0735043}"/>
              </a:ext>
            </a:extLst>
          </p:cNvPr>
          <p:cNvPicPr>
            <a:picLocks noChangeAspect="1"/>
          </p:cNvPicPr>
          <p:nvPr/>
        </p:nvPicPr>
        <p:blipFill rotWithShape="1">
          <a:blip r:embed="rId4"/>
          <a:srcRect t="4480"/>
          <a:stretch/>
        </p:blipFill>
        <p:spPr>
          <a:xfrm>
            <a:off x="53008" y="3771362"/>
            <a:ext cx="6949440" cy="2956043"/>
          </a:xfrm>
          <a:prstGeom prst="rect">
            <a:avLst/>
          </a:prstGeom>
        </p:spPr>
      </p:pic>
      <p:sp>
        <p:nvSpPr>
          <p:cNvPr id="13" name="TextBox 12">
            <a:extLst>
              <a:ext uri="{FF2B5EF4-FFF2-40B4-BE49-F238E27FC236}">
                <a16:creationId xmlns:a16="http://schemas.microsoft.com/office/drawing/2014/main" id="{5487A3C1-25BB-4775-9861-8B2C1E83211F}"/>
              </a:ext>
            </a:extLst>
          </p:cNvPr>
          <p:cNvSpPr txBox="1"/>
          <p:nvPr/>
        </p:nvSpPr>
        <p:spPr>
          <a:xfrm>
            <a:off x="5963478" y="734600"/>
            <a:ext cx="2869097" cy="2585323"/>
          </a:xfrm>
          <a:prstGeom prst="rect">
            <a:avLst/>
          </a:prstGeom>
          <a:noFill/>
        </p:spPr>
        <p:txBody>
          <a:bodyPr wrap="square" rtlCol="0">
            <a:spAutoFit/>
          </a:bodyPr>
          <a:lstStyle/>
          <a:p>
            <a:r>
              <a:rPr lang="en-US" dirty="0" err="1"/>
              <a:t>queue_t</a:t>
            </a:r>
            <a:r>
              <a:rPr lang="en-US" dirty="0"/>
              <a:t> will refer to a struct that contains a pointer to a node but not necessarily to a char array (so it can be useful to serve as the head node of a queue)</a:t>
            </a:r>
          </a:p>
          <a:p>
            <a:endParaRPr lang="en-US" dirty="0"/>
          </a:p>
          <a:p>
            <a:r>
              <a:rPr lang="en-US" dirty="0"/>
              <a:t>You will also add fields to </a:t>
            </a:r>
            <a:r>
              <a:rPr lang="en-US" dirty="0" err="1"/>
              <a:t>queue_t</a:t>
            </a:r>
            <a:r>
              <a:rPr lang="en-US" dirty="0"/>
              <a:t> (see later slides…)</a:t>
            </a:r>
          </a:p>
        </p:txBody>
      </p:sp>
      <p:cxnSp>
        <p:nvCxnSpPr>
          <p:cNvPr id="14" name="Straight Arrow Connector 13">
            <a:extLst>
              <a:ext uri="{FF2B5EF4-FFF2-40B4-BE49-F238E27FC236}">
                <a16:creationId xmlns:a16="http://schemas.microsoft.com/office/drawing/2014/main" id="{147C214C-7777-4D3F-B178-B9936B6F93FC}"/>
              </a:ext>
            </a:extLst>
          </p:cNvPr>
          <p:cNvCxnSpPr>
            <a:cxnSpLocks/>
          </p:cNvCxnSpPr>
          <p:nvPr/>
        </p:nvCxnSpPr>
        <p:spPr>
          <a:xfrm flipH="1">
            <a:off x="2067339" y="1083389"/>
            <a:ext cx="3896140" cy="1434524"/>
          </a:xfrm>
          <a:prstGeom prst="straightConnector1">
            <a:avLst/>
          </a:prstGeom>
          <a:ln w="28575">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56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28116-36F2-49BE-BDEB-C022DC9A8E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#3- </a:t>
            </a:r>
            <a:r>
              <a:rPr lang="en-US" sz="2800" dirty="0"/>
              <a:t>Queue Lab – part 5</a:t>
            </a:r>
            <a:endParaRPr lang="en-US" sz="2800" dirty="0">
              <a:solidFill>
                <a:srgbClr val="002060"/>
              </a:solidFill>
            </a:endParaRPr>
          </a:p>
        </p:txBody>
      </p:sp>
      <p:pic>
        <p:nvPicPr>
          <p:cNvPr id="3" name="Picture 2">
            <a:extLst>
              <a:ext uri="{FF2B5EF4-FFF2-40B4-BE49-F238E27FC236}">
                <a16:creationId xmlns:a16="http://schemas.microsoft.com/office/drawing/2014/main" id="{A927372C-5D42-46AB-A9CA-509836BCEE1E}"/>
              </a:ext>
            </a:extLst>
          </p:cNvPr>
          <p:cNvPicPr>
            <a:picLocks noChangeAspect="1"/>
          </p:cNvPicPr>
          <p:nvPr/>
        </p:nvPicPr>
        <p:blipFill rotWithShape="1">
          <a:blip r:embed="rId2"/>
          <a:srcRect t="4480"/>
          <a:stretch/>
        </p:blipFill>
        <p:spPr>
          <a:xfrm>
            <a:off x="185531" y="458321"/>
            <a:ext cx="6949440" cy="2956043"/>
          </a:xfrm>
          <a:prstGeom prst="rect">
            <a:avLst/>
          </a:prstGeom>
        </p:spPr>
      </p:pic>
      <p:pic>
        <p:nvPicPr>
          <p:cNvPr id="5" name="Picture 4">
            <a:extLst>
              <a:ext uri="{FF2B5EF4-FFF2-40B4-BE49-F238E27FC236}">
                <a16:creationId xmlns:a16="http://schemas.microsoft.com/office/drawing/2014/main" id="{BCF9EA72-A97A-4000-9E18-A7A90D525F05}"/>
              </a:ext>
            </a:extLst>
          </p:cNvPr>
          <p:cNvPicPr>
            <a:picLocks noChangeAspect="1"/>
          </p:cNvPicPr>
          <p:nvPr/>
        </p:nvPicPr>
        <p:blipFill>
          <a:blip r:embed="rId3"/>
          <a:stretch>
            <a:fillRect/>
          </a:stretch>
        </p:blipFill>
        <p:spPr>
          <a:xfrm>
            <a:off x="399193" y="3664455"/>
            <a:ext cx="6735778" cy="416459"/>
          </a:xfrm>
          <a:prstGeom prst="rect">
            <a:avLst/>
          </a:prstGeom>
        </p:spPr>
      </p:pic>
      <p:pic>
        <p:nvPicPr>
          <p:cNvPr id="6" name="Picture 5">
            <a:extLst>
              <a:ext uri="{FF2B5EF4-FFF2-40B4-BE49-F238E27FC236}">
                <a16:creationId xmlns:a16="http://schemas.microsoft.com/office/drawing/2014/main" id="{716D33C8-DFA0-427F-8D14-738599C62D9F}"/>
              </a:ext>
            </a:extLst>
          </p:cNvPr>
          <p:cNvPicPr>
            <a:picLocks noChangeAspect="1"/>
          </p:cNvPicPr>
          <p:nvPr/>
        </p:nvPicPr>
        <p:blipFill>
          <a:blip r:embed="rId4"/>
          <a:stretch>
            <a:fillRect/>
          </a:stretch>
        </p:blipFill>
        <p:spPr>
          <a:xfrm>
            <a:off x="452201" y="4080914"/>
            <a:ext cx="6663350" cy="977774"/>
          </a:xfrm>
          <a:prstGeom prst="rect">
            <a:avLst/>
          </a:prstGeom>
        </p:spPr>
      </p:pic>
    </p:spTree>
    <p:extLst>
      <p:ext uri="{BB962C8B-B14F-4D97-AF65-F5344CB8AC3E}">
        <p14:creationId xmlns:p14="http://schemas.microsoft.com/office/powerpoint/2010/main" val="3298147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4070</TotalTime>
  <Words>1206</Words>
  <Application>Microsoft Office PowerPoint</Application>
  <PresentationFormat>On-screen Show (4:3)</PresentationFormat>
  <Paragraphs>91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158</cp:revision>
  <dcterms:created xsi:type="dcterms:W3CDTF">2020-05-11T15:02:49Z</dcterms:created>
  <dcterms:modified xsi:type="dcterms:W3CDTF">2020-06-02T04:14:34Z</dcterms:modified>
</cp:coreProperties>
</file>