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6"/>
  </p:notes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C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5" autoAdjust="0"/>
    <p:restoredTop sz="92250" autoAdjust="0"/>
  </p:normalViewPr>
  <p:slideViewPr>
    <p:cSldViewPr snapToGrid="0" showGuides="1">
      <p:cViewPr varScale="1">
        <p:scale>
          <a:sx n="66" d="100"/>
          <a:sy n="66" d="100"/>
        </p:scale>
        <p:origin x="1554" y="78"/>
      </p:cViewPr>
      <p:guideLst>
        <p:guide orient="horz" pos="2208"/>
        <p:guide pos="2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7/14/2020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a:t>
            </a:fld>
            <a:endParaRPr lang="en-US"/>
          </a:p>
        </p:txBody>
      </p:sp>
    </p:spTree>
    <p:extLst>
      <p:ext uri="{BB962C8B-B14F-4D97-AF65-F5344CB8AC3E}">
        <p14:creationId xmlns:p14="http://schemas.microsoft.com/office/powerpoint/2010/main" val="59134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4</a:t>
            </a:fld>
            <a:endParaRPr lang="en-US"/>
          </a:p>
        </p:txBody>
      </p:sp>
    </p:spTree>
    <p:extLst>
      <p:ext uri="{BB962C8B-B14F-4D97-AF65-F5344CB8AC3E}">
        <p14:creationId xmlns:p14="http://schemas.microsoft.com/office/powerpoint/2010/main" val="79336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5</a:t>
            </a:fld>
            <a:endParaRPr lang="en-US"/>
          </a:p>
        </p:txBody>
      </p:sp>
    </p:spTree>
    <p:extLst>
      <p:ext uri="{BB962C8B-B14F-4D97-AF65-F5344CB8AC3E}">
        <p14:creationId xmlns:p14="http://schemas.microsoft.com/office/powerpoint/2010/main" val="793363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6</a:t>
            </a:fld>
            <a:endParaRPr lang="en-US"/>
          </a:p>
        </p:txBody>
      </p:sp>
    </p:spTree>
    <p:extLst>
      <p:ext uri="{BB962C8B-B14F-4D97-AF65-F5344CB8AC3E}">
        <p14:creationId xmlns:p14="http://schemas.microsoft.com/office/powerpoint/2010/main" val="79336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19</a:t>
            </a:fld>
            <a:endParaRPr lang="en-US"/>
          </a:p>
        </p:txBody>
      </p:sp>
    </p:spTree>
    <p:extLst>
      <p:ext uri="{BB962C8B-B14F-4D97-AF65-F5344CB8AC3E}">
        <p14:creationId xmlns:p14="http://schemas.microsoft.com/office/powerpoint/2010/main" val="77118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10361-B20F-4EA5-8639-C36D0C4B430D}" type="datetime1">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983F-CEFC-448A-A96D-1119C8B735A2}" type="datetime1">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6CBE2-C557-4B76-AAE0-12A7D88DE4A5}" type="datetime1">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55AB0-8555-492B-889C-9C3CE0765D5F}" type="datetime1">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0972-75DC-4185-AE97-0366BB751D52}" type="datetime1">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A2E03-F89F-4C70-B928-D6F8CA29040F}" type="datetime1">
              <a:rPr lang="en-US" smtClean="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A84F1-E2C1-4251-8264-833ED38B95DC}" type="datetime1">
              <a:rPr lang="en-US" smtClean="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4EEB-E328-4B14-BBF0-8275371CB8DA}" type="datetime1">
              <a:rPr lang="en-US" smtClean="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9F16-0F7F-4EA5-9D96-3E55F41A707B}" type="datetime1">
              <a:rPr lang="en-US" smtClean="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52073-9859-40BA-B74F-9B60BF7A3CB6}" type="datetime1">
              <a:rPr lang="en-US" smtClean="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FFB24C-90D4-40EE-A426-D68137023CD0}" type="datetime1">
              <a:rPr lang="en-US" smtClean="0"/>
              <a:t>7/14/2020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85C3-D677-43B0-BA79-6E753B62A8D9}" type="datetime1">
              <a:rPr lang="en-US" smtClean="0"/>
              <a:t>7/14/2020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c13/CS44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sites.google.com/view/cs449su20/tutorial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7.emf"/><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7/14/20 and 7/16/20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3354765"/>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3"/>
              </a:rPr>
              <a:t>https://github.com/kc13/CS449</a:t>
            </a:r>
            <a:endParaRPr lang="en-US" sz="2400" dirty="0"/>
          </a:p>
          <a:p>
            <a:pPr lvl="1"/>
            <a:endParaRPr lang="en-US" sz="2400" dirty="0"/>
          </a:p>
          <a:p>
            <a:pPr lvl="1"/>
            <a:r>
              <a:rPr lang="en-US" sz="2400" u="sng" dirty="0"/>
              <a:t>Agenda for today</a:t>
            </a:r>
            <a:endParaRPr lang="en-US" sz="2400" dirty="0"/>
          </a:p>
          <a:p>
            <a:pPr marL="914400" lvl="1" indent="-457200">
              <a:buFont typeface="+mj-lt"/>
              <a:buAutoNum type="arabicPeriod"/>
            </a:pPr>
            <a:r>
              <a:rPr lang="en-US" sz="2400" dirty="0"/>
              <a:t>Review of some virtual memory concepts</a:t>
            </a:r>
          </a:p>
          <a:p>
            <a:pPr marL="1371600" lvl="2" indent="-457200">
              <a:buFont typeface="Arial" panose="020B0604020202020204" pitchFamily="34" charset="0"/>
              <a:buChar char="•"/>
            </a:pPr>
            <a:r>
              <a:rPr lang="en-US" sz="2000" dirty="0"/>
              <a:t>using material from textbook/lecture slides</a:t>
            </a:r>
          </a:p>
          <a:p>
            <a:pPr marL="914400" lvl="1" indent="-457200">
              <a:buFont typeface="+mj-lt"/>
              <a:buAutoNum type="arabicPeriod"/>
            </a:pPr>
            <a:r>
              <a:rPr lang="en-US" sz="2400" dirty="0"/>
              <a:t>Review of Virtual Memory Tutorial</a:t>
            </a:r>
          </a:p>
          <a:p>
            <a:pPr lvl="2"/>
            <a:r>
              <a:rPr lang="en-US" sz="2000" dirty="0"/>
              <a:t>--&gt; See </a:t>
            </a:r>
            <a:r>
              <a:rPr lang="en-US" sz="2000" dirty="0">
                <a:hlinkClick r:id="rId4"/>
              </a:rPr>
              <a:t>https://sites.google.com/view/cs449su20/tutorials</a:t>
            </a:r>
            <a:endParaRPr lang="en-US" sz="2000" dirty="0"/>
          </a:p>
          <a:p>
            <a:pPr marL="914400" lvl="1" indent="-457200">
              <a:buFont typeface="+mj-lt"/>
              <a:buAutoNum type="arabicPeriod"/>
            </a:pPr>
            <a:endParaRPr lang="en-US" sz="2400" dirty="0"/>
          </a:p>
        </p:txBody>
      </p:sp>
      <p:sp>
        <p:nvSpPr>
          <p:cNvPr id="2" name="Slide Number Placeholder 1">
            <a:extLst>
              <a:ext uri="{FF2B5EF4-FFF2-40B4-BE49-F238E27FC236}">
                <a16:creationId xmlns:a16="http://schemas.microsoft.com/office/drawing/2014/main" id="{3D2DBD8B-1D4A-487F-9833-564358516868}"/>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482EA4-F375-48A6-A5F5-3C4D37783ACF}"/>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4" name="TextBox 3">
            <a:extLst>
              <a:ext uri="{FF2B5EF4-FFF2-40B4-BE49-F238E27FC236}">
                <a16:creationId xmlns:a16="http://schemas.microsoft.com/office/drawing/2014/main" id="{01524B1C-4FD9-45E9-A2AD-025FABFD18E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 – translation</a:t>
            </a:r>
          </a:p>
        </p:txBody>
      </p:sp>
      <p:pic>
        <p:nvPicPr>
          <p:cNvPr id="5" name="Picture 4">
            <a:extLst>
              <a:ext uri="{FF2B5EF4-FFF2-40B4-BE49-F238E27FC236}">
                <a16:creationId xmlns:a16="http://schemas.microsoft.com/office/drawing/2014/main" id="{44B26CC1-1AD3-4252-939F-A240E399E96D}"/>
              </a:ext>
            </a:extLst>
          </p:cNvPr>
          <p:cNvPicPr>
            <a:picLocks noChangeAspect="1"/>
          </p:cNvPicPr>
          <p:nvPr/>
        </p:nvPicPr>
        <p:blipFill>
          <a:blip r:embed="rId2"/>
          <a:stretch>
            <a:fillRect/>
          </a:stretch>
        </p:blipFill>
        <p:spPr>
          <a:xfrm>
            <a:off x="399565" y="523220"/>
            <a:ext cx="6400800" cy="4793667"/>
          </a:xfrm>
          <a:prstGeom prst="rect">
            <a:avLst/>
          </a:prstGeom>
        </p:spPr>
      </p:pic>
      <p:sp>
        <p:nvSpPr>
          <p:cNvPr id="8" name="TextBox 7">
            <a:extLst>
              <a:ext uri="{FF2B5EF4-FFF2-40B4-BE49-F238E27FC236}">
                <a16:creationId xmlns:a16="http://schemas.microsoft.com/office/drawing/2014/main" id="{E8365AA7-66A6-40A5-AAB5-3E0291E39A5B}"/>
              </a:ext>
            </a:extLst>
          </p:cNvPr>
          <p:cNvSpPr txBox="1"/>
          <p:nvPr/>
        </p:nvSpPr>
        <p:spPr>
          <a:xfrm>
            <a:off x="219456" y="5559552"/>
            <a:ext cx="7778496" cy="923330"/>
          </a:xfrm>
          <a:prstGeom prst="rect">
            <a:avLst/>
          </a:prstGeom>
          <a:noFill/>
        </p:spPr>
        <p:txBody>
          <a:bodyPr wrap="square" rtlCol="0">
            <a:spAutoFit/>
          </a:bodyPr>
          <a:lstStyle/>
          <a:p>
            <a:r>
              <a:rPr lang="en-US" dirty="0"/>
              <a:t>Similar the process of pulling in data from main memory to a specific location in a cache, there is a systematic process for mapping a virtual page address to a physical page address.</a:t>
            </a:r>
          </a:p>
        </p:txBody>
      </p:sp>
    </p:spTree>
    <p:extLst>
      <p:ext uri="{BB962C8B-B14F-4D97-AF65-F5344CB8AC3E}">
        <p14:creationId xmlns:p14="http://schemas.microsoft.com/office/powerpoint/2010/main" val="85583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1B2075-C0C4-4277-96EF-497FAECB9775}"/>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4" name="TextBox 3">
            <a:extLst>
              <a:ext uri="{FF2B5EF4-FFF2-40B4-BE49-F238E27FC236}">
                <a16:creationId xmlns:a16="http://schemas.microsoft.com/office/drawing/2014/main" id="{B16B165E-1E5E-4C67-9386-4E2B4AD5563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 – translation</a:t>
            </a:r>
          </a:p>
        </p:txBody>
      </p:sp>
      <p:pic>
        <p:nvPicPr>
          <p:cNvPr id="6" name="Picture 5">
            <a:extLst>
              <a:ext uri="{FF2B5EF4-FFF2-40B4-BE49-F238E27FC236}">
                <a16:creationId xmlns:a16="http://schemas.microsoft.com/office/drawing/2014/main" id="{F7B7937C-5C82-45E3-BE35-FA4D2151B20E}"/>
              </a:ext>
            </a:extLst>
          </p:cNvPr>
          <p:cNvPicPr>
            <a:picLocks noChangeAspect="1"/>
          </p:cNvPicPr>
          <p:nvPr/>
        </p:nvPicPr>
        <p:blipFill>
          <a:blip r:embed="rId2"/>
          <a:stretch>
            <a:fillRect/>
          </a:stretch>
        </p:blipFill>
        <p:spPr>
          <a:xfrm>
            <a:off x="171450" y="635262"/>
            <a:ext cx="7315200" cy="2379494"/>
          </a:xfrm>
          <a:prstGeom prst="rect">
            <a:avLst/>
          </a:prstGeom>
        </p:spPr>
      </p:pic>
      <p:sp>
        <p:nvSpPr>
          <p:cNvPr id="8" name="TextBox 7">
            <a:extLst>
              <a:ext uri="{FF2B5EF4-FFF2-40B4-BE49-F238E27FC236}">
                <a16:creationId xmlns:a16="http://schemas.microsoft.com/office/drawing/2014/main" id="{B2C36F94-ADF9-46C3-808D-CEDEA7458CB6}"/>
              </a:ext>
            </a:extLst>
          </p:cNvPr>
          <p:cNvSpPr txBox="1"/>
          <p:nvPr/>
        </p:nvSpPr>
        <p:spPr>
          <a:xfrm>
            <a:off x="355570" y="3403150"/>
            <a:ext cx="8337326" cy="646331"/>
          </a:xfrm>
          <a:prstGeom prst="rect">
            <a:avLst/>
          </a:prstGeom>
          <a:noFill/>
        </p:spPr>
        <p:txBody>
          <a:bodyPr wrap="square" rtlCol="0">
            <a:spAutoFit/>
          </a:bodyPr>
          <a:lstStyle/>
          <a:p>
            <a:r>
              <a:rPr lang="en-US" dirty="0"/>
              <a:t>The bit widths of the virtual and physical addresses might differ.</a:t>
            </a:r>
          </a:p>
          <a:p>
            <a:r>
              <a:rPr lang="en-US" dirty="0"/>
              <a:t>This implies that the sizes of the virtual and physical address spaces might also differ.</a:t>
            </a:r>
          </a:p>
        </p:txBody>
      </p:sp>
    </p:spTree>
    <p:extLst>
      <p:ext uri="{BB962C8B-B14F-4D97-AF65-F5344CB8AC3E}">
        <p14:creationId xmlns:p14="http://schemas.microsoft.com/office/powerpoint/2010/main" val="325334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4D1A0D-779E-47F8-B820-7114482C5E96}"/>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TextBox 3">
            <a:extLst>
              <a:ext uri="{FF2B5EF4-FFF2-40B4-BE49-F238E27FC236}">
                <a16:creationId xmlns:a16="http://schemas.microsoft.com/office/drawing/2014/main" id="{916FCC99-C94E-4D25-AF42-45B305F3975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 – translation</a:t>
            </a:r>
          </a:p>
        </p:txBody>
      </p:sp>
      <p:pic>
        <p:nvPicPr>
          <p:cNvPr id="6" name="Picture 5">
            <a:extLst>
              <a:ext uri="{FF2B5EF4-FFF2-40B4-BE49-F238E27FC236}">
                <a16:creationId xmlns:a16="http://schemas.microsoft.com/office/drawing/2014/main" id="{CA21AFB4-03FD-41E6-9D52-E45A64C8FF0C}"/>
              </a:ext>
            </a:extLst>
          </p:cNvPr>
          <p:cNvPicPr>
            <a:picLocks noChangeAspect="1"/>
          </p:cNvPicPr>
          <p:nvPr/>
        </p:nvPicPr>
        <p:blipFill>
          <a:blip r:embed="rId2"/>
          <a:stretch>
            <a:fillRect/>
          </a:stretch>
        </p:blipFill>
        <p:spPr>
          <a:xfrm>
            <a:off x="220457" y="523220"/>
            <a:ext cx="7132320" cy="4907625"/>
          </a:xfrm>
          <a:prstGeom prst="rect">
            <a:avLst/>
          </a:prstGeom>
        </p:spPr>
      </p:pic>
      <p:pic>
        <p:nvPicPr>
          <p:cNvPr id="8" name="Picture 7">
            <a:extLst>
              <a:ext uri="{FF2B5EF4-FFF2-40B4-BE49-F238E27FC236}">
                <a16:creationId xmlns:a16="http://schemas.microsoft.com/office/drawing/2014/main" id="{24F16D00-A0F1-4829-AB75-3FE2FF34AD9E}"/>
              </a:ext>
            </a:extLst>
          </p:cNvPr>
          <p:cNvPicPr>
            <a:picLocks noChangeAspect="1"/>
          </p:cNvPicPr>
          <p:nvPr/>
        </p:nvPicPr>
        <p:blipFill>
          <a:blip r:embed="rId3"/>
          <a:stretch>
            <a:fillRect/>
          </a:stretch>
        </p:blipFill>
        <p:spPr>
          <a:xfrm>
            <a:off x="5693664" y="24384"/>
            <a:ext cx="3383280" cy="770847"/>
          </a:xfrm>
          <a:prstGeom prst="rect">
            <a:avLst/>
          </a:prstGeom>
          <a:ln w="6350">
            <a:solidFill>
              <a:schemeClr val="tx1"/>
            </a:solidFill>
          </a:ln>
        </p:spPr>
      </p:pic>
      <p:sp>
        <p:nvSpPr>
          <p:cNvPr id="9" name="TextBox 8">
            <a:extLst>
              <a:ext uri="{FF2B5EF4-FFF2-40B4-BE49-F238E27FC236}">
                <a16:creationId xmlns:a16="http://schemas.microsoft.com/office/drawing/2014/main" id="{58EC9AED-1F40-4138-8F06-62D1C5890F98}"/>
              </a:ext>
            </a:extLst>
          </p:cNvPr>
          <p:cNvSpPr txBox="1"/>
          <p:nvPr/>
        </p:nvSpPr>
        <p:spPr>
          <a:xfrm>
            <a:off x="220457" y="5230368"/>
            <a:ext cx="7753111" cy="1323439"/>
          </a:xfrm>
          <a:prstGeom prst="rect">
            <a:avLst/>
          </a:prstGeom>
          <a:noFill/>
        </p:spPr>
        <p:txBody>
          <a:bodyPr wrap="square" rtlCol="0">
            <a:spAutoFit/>
          </a:bodyPr>
          <a:lstStyle/>
          <a:p>
            <a:r>
              <a:rPr lang="en-US" sz="1600" dirty="0"/>
              <a:t>The </a:t>
            </a:r>
            <a:r>
              <a:rPr lang="en-US" sz="1600" u="sng" dirty="0"/>
              <a:t>virtual address</a:t>
            </a:r>
            <a:r>
              <a:rPr lang="en-US" sz="1600" dirty="0"/>
              <a:t> is divided into two fields: The VPO (virtual page offset), which takes up the lower </a:t>
            </a:r>
            <a:r>
              <a:rPr lang="en-US" sz="1600" i="1" dirty="0"/>
              <a:t>p</a:t>
            </a:r>
            <a:r>
              <a:rPr lang="en-US" sz="1600" dirty="0"/>
              <a:t> bits of the virtual address, and the VPN (virtual page number), which uses the remaining upper bits.  The </a:t>
            </a:r>
            <a:r>
              <a:rPr lang="en-US" sz="1600" u="sng" dirty="0"/>
              <a:t>VPN</a:t>
            </a:r>
            <a:r>
              <a:rPr lang="en-US" sz="1600" dirty="0"/>
              <a:t> is used to choose the appropriate page table entry (PTE).    As discussed on the earlier slide, if a PTE is valid, then the address field will map onto a page in physical memory.  Here, we are calling this the </a:t>
            </a:r>
            <a:r>
              <a:rPr lang="en-US" sz="1600" u="sng" dirty="0"/>
              <a:t>PPN</a:t>
            </a:r>
            <a:r>
              <a:rPr lang="en-US" sz="1600" dirty="0"/>
              <a:t>: physical page number.</a:t>
            </a:r>
          </a:p>
        </p:txBody>
      </p:sp>
    </p:spTree>
    <p:extLst>
      <p:ext uri="{BB962C8B-B14F-4D97-AF65-F5344CB8AC3E}">
        <p14:creationId xmlns:p14="http://schemas.microsoft.com/office/powerpoint/2010/main" val="341331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A632ED-DC47-4593-BDF4-503231C39CDE}"/>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4" name="TextBox 3">
            <a:extLst>
              <a:ext uri="{FF2B5EF4-FFF2-40B4-BE49-F238E27FC236}">
                <a16:creationId xmlns:a16="http://schemas.microsoft.com/office/drawing/2014/main" id="{8402E7B5-9828-431B-90B8-49E6CE38398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 – translation</a:t>
            </a:r>
          </a:p>
        </p:txBody>
      </p:sp>
      <p:pic>
        <p:nvPicPr>
          <p:cNvPr id="6" name="Picture 5">
            <a:extLst>
              <a:ext uri="{FF2B5EF4-FFF2-40B4-BE49-F238E27FC236}">
                <a16:creationId xmlns:a16="http://schemas.microsoft.com/office/drawing/2014/main" id="{25A4335F-28F1-4071-BAF5-4F4A4A7A9F80}"/>
              </a:ext>
            </a:extLst>
          </p:cNvPr>
          <p:cNvPicPr>
            <a:picLocks noChangeAspect="1"/>
          </p:cNvPicPr>
          <p:nvPr/>
        </p:nvPicPr>
        <p:blipFill>
          <a:blip r:embed="rId2"/>
          <a:stretch>
            <a:fillRect/>
          </a:stretch>
        </p:blipFill>
        <p:spPr>
          <a:xfrm>
            <a:off x="220457" y="523220"/>
            <a:ext cx="7132320" cy="4907625"/>
          </a:xfrm>
          <a:prstGeom prst="rect">
            <a:avLst/>
          </a:prstGeom>
        </p:spPr>
      </p:pic>
      <p:pic>
        <p:nvPicPr>
          <p:cNvPr id="8" name="Picture 7">
            <a:extLst>
              <a:ext uri="{FF2B5EF4-FFF2-40B4-BE49-F238E27FC236}">
                <a16:creationId xmlns:a16="http://schemas.microsoft.com/office/drawing/2014/main" id="{E153202A-1247-4776-B65C-97ED8147008A}"/>
              </a:ext>
            </a:extLst>
          </p:cNvPr>
          <p:cNvPicPr>
            <a:picLocks noChangeAspect="1"/>
          </p:cNvPicPr>
          <p:nvPr/>
        </p:nvPicPr>
        <p:blipFill>
          <a:blip r:embed="rId3"/>
          <a:stretch>
            <a:fillRect/>
          </a:stretch>
        </p:blipFill>
        <p:spPr>
          <a:xfrm>
            <a:off x="5110951" y="0"/>
            <a:ext cx="4023360" cy="705613"/>
          </a:xfrm>
          <a:prstGeom prst="rect">
            <a:avLst/>
          </a:prstGeom>
          <a:ln>
            <a:solidFill>
              <a:schemeClr val="tx1"/>
            </a:solidFill>
          </a:ln>
        </p:spPr>
      </p:pic>
      <p:sp>
        <p:nvSpPr>
          <p:cNvPr id="10" name="TextBox 9">
            <a:extLst>
              <a:ext uri="{FF2B5EF4-FFF2-40B4-BE49-F238E27FC236}">
                <a16:creationId xmlns:a16="http://schemas.microsoft.com/office/drawing/2014/main" id="{583A5C01-2444-4240-8D7E-AF775D0F71AB}"/>
              </a:ext>
            </a:extLst>
          </p:cNvPr>
          <p:cNvSpPr txBox="1"/>
          <p:nvPr/>
        </p:nvSpPr>
        <p:spPr>
          <a:xfrm>
            <a:off x="220457" y="5230368"/>
            <a:ext cx="7753111" cy="1077218"/>
          </a:xfrm>
          <a:prstGeom prst="rect">
            <a:avLst/>
          </a:prstGeom>
          <a:noFill/>
        </p:spPr>
        <p:txBody>
          <a:bodyPr wrap="square" rtlCol="0">
            <a:spAutoFit/>
          </a:bodyPr>
          <a:lstStyle/>
          <a:p>
            <a:r>
              <a:rPr lang="en-US" sz="1600" dirty="0"/>
              <a:t>The virtual address will refer to a specific byte within the page.  So, to get the physical address of that byte, we can take the physical page number (PPN) from the page table, and then we can concatenate to that a </a:t>
            </a:r>
            <a:r>
              <a:rPr lang="en-US" sz="1600" u="sng" dirty="0"/>
              <a:t>physical page offset</a:t>
            </a:r>
            <a:r>
              <a:rPr lang="en-US" sz="1600" dirty="0"/>
              <a:t> (PPO), which is shown to be given by the virtual page offset (VPO).</a:t>
            </a:r>
          </a:p>
        </p:txBody>
      </p:sp>
    </p:spTree>
    <p:extLst>
      <p:ext uri="{BB962C8B-B14F-4D97-AF65-F5344CB8AC3E}">
        <p14:creationId xmlns:p14="http://schemas.microsoft.com/office/powerpoint/2010/main" val="113309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A632ED-DC47-4593-BDF4-503231C39CDE}"/>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4" name="TextBox 3">
            <a:extLst>
              <a:ext uri="{FF2B5EF4-FFF2-40B4-BE49-F238E27FC236}">
                <a16:creationId xmlns:a16="http://schemas.microsoft.com/office/drawing/2014/main" id="{8402E7B5-9828-431B-90B8-49E6CE38398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 – translation</a:t>
            </a:r>
          </a:p>
        </p:txBody>
      </p:sp>
      <p:pic>
        <p:nvPicPr>
          <p:cNvPr id="6" name="Picture 5">
            <a:extLst>
              <a:ext uri="{FF2B5EF4-FFF2-40B4-BE49-F238E27FC236}">
                <a16:creationId xmlns:a16="http://schemas.microsoft.com/office/drawing/2014/main" id="{25A4335F-28F1-4071-BAF5-4F4A4A7A9F80}"/>
              </a:ext>
            </a:extLst>
          </p:cNvPr>
          <p:cNvPicPr>
            <a:picLocks noChangeAspect="1"/>
          </p:cNvPicPr>
          <p:nvPr/>
        </p:nvPicPr>
        <p:blipFill>
          <a:blip r:embed="rId2"/>
          <a:stretch>
            <a:fillRect/>
          </a:stretch>
        </p:blipFill>
        <p:spPr>
          <a:xfrm>
            <a:off x="220457" y="523220"/>
            <a:ext cx="7132320" cy="4907625"/>
          </a:xfrm>
          <a:prstGeom prst="rect">
            <a:avLst/>
          </a:prstGeom>
        </p:spPr>
      </p:pic>
      <p:pic>
        <p:nvPicPr>
          <p:cNvPr id="8" name="Picture 7">
            <a:extLst>
              <a:ext uri="{FF2B5EF4-FFF2-40B4-BE49-F238E27FC236}">
                <a16:creationId xmlns:a16="http://schemas.microsoft.com/office/drawing/2014/main" id="{E153202A-1247-4776-B65C-97ED8147008A}"/>
              </a:ext>
            </a:extLst>
          </p:cNvPr>
          <p:cNvPicPr>
            <a:picLocks noChangeAspect="1"/>
          </p:cNvPicPr>
          <p:nvPr/>
        </p:nvPicPr>
        <p:blipFill>
          <a:blip r:embed="rId3"/>
          <a:stretch>
            <a:fillRect/>
          </a:stretch>
        </p:blipFill>
        <p:spPr>
          <a:xfrm>
            <a:off x="5110951" y="0"/>
            <a:ext cx="4023360" cy="705613"/>
          </a:xfrm>
          <a:prstGeom prst="rect">
            <a:avLst/>
          </a:prstGeom>
          <a:ln>
            <a:solidFill>
              <a:schemeClr val="tx1"/>
            </a:solidFill>
          </a:ln>
        </p:spPr>
      </p:pic>
    </p:spTree>
    <p:extLst>
      <p:ext uri="{BB962C8B-B14F-4D97-AF65-F5344CB8AC3E}">
        <p14:creationId xmlns:p14="http://schemas.microsoft.com/office/powerpoint/2010/main" val="354603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A632ED-DC47-4593-BDF4-503231C39CDE}"/>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4" name="TextBox 3">
            <a:extLst>
              <a:ext uri="{FF2B5EF4-FFF2-40B4-BE49-F238E27FC236}">
                <a16:creationId xmlns:a16="http://schemas.microsoft.com/office/drawing/2014/main" id="{8402E7B5-9828-431B-90B8-49E6CE38398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 -- TLBs</a:t>
            </a:r>
          </a:p>
        </p:txBody>
      </p:sp>
      <p:pic>
        <p:nvPicPr>
          <p:cNvPr id="5" name="Picture 4">
            <a:extLst>
              <a:ext uri="{FF2B5EF4-FFF2-40B4-BE49-F238E27FC236}">
                <a16:creationId xmlns:a16="http://schemas.microsoft.com/office/drawing/2014/main" id="{17F57E8C-3252-487B-9DF6-48F13471E241}"/>
              </a:ext>
            </a:extLst>
          </p:cNvPr>
          <p:cNvPicPr>
            <a:picLocks noChangeAspect="1"/>
          </p:cNvPicPr>
          <p:nvPr/>
        </p:nvPicPr>
        <p:blipFill>
          <a:blip r:embed="rId2"/>
          <a:stretch>
            <a:fillRect/>
          </a:stretch>
        </p:blipFill>
        <p:spPr>
          <a:xfrm>
            <a:off x="354330" y="741355"/>
            <a:ext cx="7132320" cy="4773821"/>
          </a:xfrm>
          <a:prstGeom prst="rect">
            <a:avLst/>
          </a:prstGeom>
        </p:spPr>
      </p:pic>
      <p:sp>
        <p:nvSpPr>
          <p:cNvPr id="7" name="TextBox 6">
            <a:extLst>
              <a:ext uri="{FF2B5EF4-FFF2-40B4-BE49-F238E27FC236}">
                <a16:creationId xmlns:a16="http://schemas.microsoft.com/office/drawing/2014/main" id="{67577DCE-EE69-407D-902D-6D9D0C7329DD}"/>
              </a:ext>
            </a:extLst>
          </p:cNvPr>
          <p:cNvSpPr txBox="1"/>
          <p:nvPr/>
        </p:nvSpPr>
        <p:spPr>
          <a:xfrm>
            <a:off x="182880" y="5657088"/>
            <a:ext cx="7951186" cy="923330"/>
          </a:xfrm>
          <a:prstGeom prst="rect">
            <a:avLst/>
          </a:prstGeom>
          <a:noFill/>
        </p:spPr>
        <p:txBody>
          <a:bodyPr wrap="square" rtlCol="0">
            <a:spAutoFit/>
          </a:bodyPr>
          <a:lstStyle/>
          <a:p>
            <a:r>
              <a:rPr lang="en-US" dirty="0"/>
              <a:t>PTEs must share main memory with other data.  This can cause delays in accessing.  TLBs serve as caches for PTE information.    They typically are designed with a high degree of associativity, which means there may be many lines in each set.</a:t>
            </a:r>
          </a:p>
        </p:txBody>
      </p:sp>
    </p:spTree>
    <p:extLst>
      <p:ext uri="{BB962C8B-B14F-4D97-AF65-F5344CB8AC3E}">
        <p14:creationId xmlns:p14="http://schemas.microsoft.com/office/powerpoint/2010/main" val="2830220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B9FE31-C726-4C55-8011-9834B794441B}"/>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4" name="Picture 3">
            <a:extLst>
              <a:ext uri="{FF2B5EF4-FFF2-40B4-BE49-F238E27FC236}">
                <a16:creationId xmlns:a16="http://schemas.microsoft.com/office/drawing/2014/main" id="{812A896F-73A2-4F89-AE2A-8E6D99FBB128}"/>
              </a:ext>
            </a:extLst>
          </p:cNvPr>
          <p:cNvPicPr>
            <a:picLocks noChangeAspect="1"/>
          </p:cNvPicPr>
          <p:nvPr/>
        </p:nvPicPr>
        <p:blipFill>
          <a:blip r:embed="rId2"/>
          <a:stretch>
            <a:fillRect/>
          </a:stretch>
        </p:blipFill>
        <p:spPr>
          <a:xfrm>
            <a:off x="361950" y="1167813"/>
            <a:ext cx="6096000" cy="4132250"/>
          </a:xfrm>
          <a:prstGeom prst="rect">
            <a:avLst/>
          </a:prstGeom>
        </p:spPr>
      </p:pic>
      <p:sp>
        <p:nvSpPr>
          <p:cNvPr id="6" name="TextBox 5">
            <a:extLst>
              <a:ext uri="{FF2B5EF4-FFF2-40B4-BE49-F238E27FC236}">
                <a16:creationId xmlns:a16="http://schemas.microsoft.com/office/drawing/2014/main" id="{64D76A5B-F8AB-4BE0-811D-583A0514A72B}"/>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TLBs divide up the bits of the virtual page number (VPN) even further.</a:t>
            </a:r>
          </a:p>
        </p:txBody>
      </p:sp>
      <p:sp>
        <p:nvSpPr>
          <p:cNvPr id="10" name="TextBox 9">
            <a:extLst>
              <a:ext uri="{FF2B5EF4-FFF2-40B4-BE49-F238E27FC236}">
                <a16:creationId xmlns:a16="http://schemas.microsoft.com/office/drawing/2014/main" id="{64E6111F-887A-425A-A5BD-B3159EDD0754}"/>
              </a:ext>
            </a:extLst>
          </p:cNvPr>
          <p:cNvSpPr txBox="1"/>
          <p:nvPr/>
        </p:nvSpPr>
        <p:spPr>
          <a:xfrm>
            <a:off x="361950" y="5615583"/>
            <a:ext cx="7951186" cy="923330"/>
          </a:xfrm>
          <a:prstGeom prst="rect">
            <a:avLst/>
          </a:prstGeom>
          <a:noFill/>
        </p:spPr>
        <p:txBody>
          <a:bodyPr wrap="square" rtlCol="0">
            <a:spAutoFit/>
          </a:bodyPr>
          <a:lstStyle/>
          <a:p>
            <a:r>
              <a:rPr lang="en-US" dirty="0"/>
              <a:t>To find the correct location in the </a:t>
            </a:r>
            <a:r>
              <a:rPr lang="en-US" u="sng" dirty="0"/>
              <a:t>TLB</a:t>
            </a:r>
            <a:r>
              <a:rPr lang="en-US" dirty="0"/>
              <a:t>, we take the VPN field of the virtual address, and divide it up into a TLB tag an a TLB index, which operate like the tag and set index fields with which we are already familiar from studying other caches.</a:t>
            </a:r>
          </a:p>
        </p:txBody>
      </p:sp>
    </p:spTree>
    <p:extLst>
      <p:ext uri="{BB962C8B-B14F-4D97-AF65-F5344CB8AC3E}">
        <p14:creationId xmlns:p14="http://schemas.microsoft.com/office/powerpoint/2010/main" val="334158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B9FE31-C726-4C55-8011-9834B794441B}"/>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4" name="Picture 3">
            <a:extLst>
              <a:ext uri="{FF2B5EF4-FFF2-40B4-BE49-F238E27FC236}">
                <a16:creationId xmlns:a16="http://schemas.microsoft.com/office/drawing/2014/main" id="{812A896F-73A2-4F89-AE2A-8E6D99FBB128}"/>
              </a:ext>
            </a:extLst>
          </p:cNvPr>
          <p:cNvPicPr>
            <a:picLocks noChangeAspect="1"/>
          </p:cNvPicPr>
          <p:nvPr/>
        </p:nvPicPr>
        <p:blipFill>
          <a:blip r:embed="rId2"/>
          <a:stretch>
            <a:fillRect/>
          </a:stretch>
        </p:blipFill>
        <p:spPr>
          <a:xfrm>
            <a:off x="361950" y="1167813"/>
            <a:ext cx="6096000" cy="4132250"/>
          </a:xfrm>
          <a:prstGeom prst="rect">
            <a:avLst/>
          </a:prstGeom>
        </p:spPr>
      </p:pic>
      <p:sp>
        <p:nvSpPr>
          <p:cNvPr id="6" name="TextBox 5">
            <a:extLst>
              <a:ext uri="{FF2B5EF4-FFF2-40B4-BE49-F238E27FC236}">
                <a16:creationId xmlns:a16="http://schemas.microsoft.com/office/drawing/2014/main" id="{64D76A5B-F8AB-4BE0-811D-583A0514A72B}"/>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TLBs divide up the bits of the virtual page number (VPN) even further.</a:t>
            </a:r>
          </a:p>
        </p:txBody>
      </p:sp>
      <p:sp>
        <p:nvSpPr>
          <p:cNvPr id="10" name="TextBox 9">
            <a:extLst>
              <a:ext uri="{FF2B5EF4-FFF2-40B4-BE49-F238E27FC236}">
                <a16:creationId xmlns:a16="http://schemas.microsoft.com/office/drawing/2014/main" id="{64E6111F-887A-425A-A5BD-B3159EDD0754}"/>
              </a:ext>
            </a:extLst>
          </p:cNvPr>
          <p:cNvSpPr txBox="1"/>
          <p:nvPr/>
        </p:nvSpPr>
        <p:spPr>
          <a:xfrm>
            <a:off x="361950" y="5615583"/>
            <a:ext cx="7951186" cy="646331"/>
          </a:xfrm>
          <a:prstGeom prst="rect">
            <a:avLst/>
          </a:prstGeom>
          <a:noFill/>
        </p:spPr>
        <p:txBody>
          <a:bodyPr wrap="square" rtlCol="0">
            <a:spAutoFit/>
          </a:bodyPr>
          <a:lstStyle/>
          <a:p>
            <a:r>
              <a:rPr lang="en-US" dirty="0"/>
              <a:t>If the TLB access is a hit, we can use the corresponding PTE entry, along with our VPO field, to figure out how to access the desired byte in physical memory.</a:t>
            </a:r>
          </a:p>
        </p:txBody>
      </p:sp>
    </p:spTree>
    <p:extLst>
      <p:ext uri="{BB962C8B-B14F-4D97-AF65-F5344CB8AC3E}">
        <p14:creationId xmlns:p14="http://schemas.microsoft.com/office/powerpoint/2010/main" val="2598145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B9FE31-C726-4C55-8011-9834B794441B}"/>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6" name="TextBox 5">
            <a:extLst>
              <a:ext uri="{FF2B5EF4-FFF2-40B4-BE49-F238E27FC236}">
                <a16:creationId xmlns:a16="http://schemas.microsoft.com/office/drawing/2014/main" id="{64D76A5B-F8AB-4BE0-811D-583A0514A72B}"/>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Summary of the steps involved in using TLB/Page Tables</a:t>
            </a:r>
          </a:p>
        </p:txBody>
      </p:sp>
      <p:pic>
        <p:nvPicPr>
          <p:cNvPr id="8" name="Picture 7">
            <a:extLst>
              <a:ext uri="{FF2B5EF4-FFF2-40B4-BE49-F238E27FC236}">
                <a16:creationId xmlns:a16="http://schemas.microsoft.com/office/drawing/2014/main" id="{4DD8AC3C-6015-41A8-BBED-4B935F736432}"/>
              </a:ext>
            </a:extLst>
          </p:cNvPr>
          <p:cNvPicPr>
            <a:picLocks noChangeAspect="1"/>
          </p:cNvPicPr>
          <p:nvPr/>
        </p:nvPicPr>
        <p:blipFill>
          <a:blip r:embed="rId2"/>
          <a:stretch>
            <a:fillRect/>
          </a:stretch>
        </p:blipFill>
        <p:spPr>
          <a:xfrm>
            <a:off x="274874" y="807487"/>
            <a:ext cx="7863840" cy="5126661"/>
          </a:xfrm>
          <a:prstGeom prst="rect">
            <a:avLst/>
          </a:prstGeom>
        </p:spPr>
      </p:pic>
    </p:spTree>
    <p:extLst>
      <p:ext uri="{BB962C8B-B14F-4D97-AF65-F5344CB8AC3E}">
        <p14:creationId xmlns:p14="http://schemas.microsoft.com/office/powerpoint/2010/main" val="368221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883778-027D-483F-ABA7-D02F8A6A5448}"/>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4" name="TextBox 3">
            <a:extLst>
              <a:ext uri="{FF2B5EF4-FFF2-40B4-BE49-F238E27FC236}">
                <a16:creationId xmlns:a16="http://schemas.microsoft.com/office/drawing/2014/main" id="{46F9C031-6D10-4A08-BD10-F4BB8FE1E64F}"/>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Moving on to the questions in the VM tutorial…</a:t>
            </a:r>
          </a:p>
        </p:txBody>
      </p:sp>
      <p:sp>
        <p:nvSpPr>
          <p:cNvPr id="5" name="TextBox 4">
            <a:extLst>
              <a:ext uri="{FF2B5EF4-FFF2-40B4-BE49-F238E27FC236}">
                <a16:creationId xmlns:a16="http://schemas.microsoft.com/office/drawing/2014/main" id="{BD91835D-2302-49F1-BC97-F3EC45749FD8}"/>
              </a:ext>
            </a:extLst>
          </p:cNvPr>
          <p:cNvSpPr txBox="1"/>
          <p:nvPr/>
        </p:nvSpPr>
        <p:spPr>
          <a:xfrm>
            <a:off x="134112" y="523220"/>
            <a:ext cx="4840224" cy="369332"/>
          </a:xfrm>
          <a:prstGeom prst="rect">
            <a:avLst/>
          </a:prstGeom>
          <a:noFill/>
        </p:spPr>
        <p:txBody>
          <a:bodyPr wrap="square" rtlCol="0">
            <a:spAutoFit/>
          </a:bodyPr>
          <a:lstStyle/>
          <a:p>
            <a:r>
              <a:rPr lang="en-US" dirty="0"/>
              <a:t>You are presented with the following scenario:</a:t>
            </a:r>
          </a:p>
        </p:txBody>
      </p:sp>
      <p:pic>
        <p:nvPicPr>
          <p:cNvPr id="7" name="Picture 6">
            <a:extLst>
              <a:ext uri="{FF2B5EF4-FFF2-40B4-BE49-F238E27FC236}">
                <a16:creationId xmlns:a16="http://schemas.microsoft.com/office/drawing/2014/main" id="{3559D63A-FCEF-4BA2-A490-38AD0165AC35}"/>
              </a:ext>
            </a:extLst>
          </p:cNvPr>
          <p:cNvPicPr>
            <a:picLocks noChangeAspect="1"/>
          </p:cNvPicPr>
          <p:nvPr/>
        </p:nvPicPr>
        <p:blipFill>
          <a:blip r:embed="rId3"/>
          <a:stretch>
            <a:fillRect/>
          </a:stretch>
        </p:blipFill>
        <p:spPr>
          <a:xfrm>
            <a:off x="134112" y="892552"/>
            <a:ext cx="8007927" cy="2701319"/>
          </a:xfrm>
          <a:prstGeom prst="rect">
            <a:avLst/>
          </a:prstGeom>
        </p:spPr>
      </p:pic>
      <p:sp>
        <p:nvSpPr>
          <p:cNvPr id="3" name="TextBox 2">
            <a:extLst>
              <a:ext uri="{FF2B5EF4-FFF2-40B4-BE49-F238E27FC236}">
                <a16:creationId xmlns:a16="http://schemas.microsoft.com/office/drawing/2014/main" id="{63504F16-BE67-404B-8505-5D857287F552}"/>
              </a:ext>
            </a:extLst>
          </p:cNvPr>
          <p:cNvSpPr txBox="1"/>
          <p:nvPr/>
        </p:nvSpPr>
        <p:spPr>
          <a:xfrm>
            <a:off x="463296" y="3593871"/>
            <a:ext cx="7258304" cy="1200329"/>
          </a:xfrm>
          <a:prstGeom prst="rect">
            <a:avLst/>
          </a:prstGeom>
          <a:noFill/>
        </p:spPr>
        <p:txBody>
          <a:bodyPr wrap="square" rtlCol="0">
            <a:spAutoFit/>
          </a:bodyPr>
          <a:lstStyle/>
          <a:p>
            <a:r>
              <a:rPr lang="en-US" dirty="0"/>
              <a:t>Note that, even though the field widths are provided for us, we could figure them out ourselves based on the information provided.  For example, the virtual/physical page offsets are expected to require 6-bit fields, because a page consists of 64 = 2</a:t>
            </a:r>
            <a:r>
              <a:rPr lang="en-US" baseline="30000" dirty="0"/>
              <a:t>6</a:t>
            </a:r>
            <a:r>
              <a:rPr lang="en-US" dirty="0"/>
              <a:t> bytes.</a:t>
            </a:r>
          </a:p>
        </p:txBody>
      </p:sp>
    </p:spTree>
    <p:extLst>
      <p:ext uri="{BB962C8B-B14F-4D97-AF65-F5344CB8AC3E}">
        <p14:creationId xmlns:p14="http://schemas.microsoft.com/office/powerpoint/2010/main" val="357623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memory alternative: physical addressing</a:t>
            </a:r>
          </a:p>
        </p:txBody>
      </p:sp>
      <p:pic>
        <p:nvPicPr>
          <p:cNvPr id="7" name="Picture 6">
            <a:extLst>
              <a:ext uri="{FF2B5EF4-FFF2-40B4-BE49-F238E27FC236}">
                <a16:creationId xmlns:a16="http://schemas.microsoft.com/office/drawing/2014/main" id="{7282AAD7-CD67-4266-9428-7A5DC4FD2218}"/>
              </a:ext>
            </a:extLst>
          </p:cNvPr>
          <p:cNvPicPr>
            <a:picLocks noChangeAspect="1"/>
          </p:cNvPicPr>
          <p:nvPr/>
        </p:nvPicPr>
        <p:blipFill>
          <a:blip r:embed="rId2"/>
          <a:stretch>
            <a:fillRect/>
          </a:stretch>
        </p:blipFill>
        <p:spPr>
          <a:xfrm>
            <a:off x="389658" y="722701"/>
            <a:ext cx="6858000" cy="4165503"/>
          </a:xfrm>
          <a:prstGeom prst="rect">
            <a:avLst/>
          </a:prstGeom>
        </p:spPr>
      </p:pic>
      <p:sp>
        <p:nvSpPr>
          <p:cNvPr id="9" name="TextBox 8">
            <a:extLst>
              <a:ext uri="{FF2B5EF4-FFF2-40B4-BE49-F238E27FC236}">
                <a16:creationId xmlns:a16="http://schemas.microsoft.com/office/drawing/2014/main" id="{AE070044-255E-497B-AEC2-AF37170DC600}"/>
              </a:ext>
            </a:extLst>
          </p:cNvPr>
          <p:cNvSpPr txBox="1"/>
          <p:nvPr/>
        </p:nvSpPr>
        <p:spPr>
          <a:xfrm>
            <a:off x="389658" y="5279133"/>
            <a:ext cx="8607056" cy="1077218"/>
          </a:xfrm>
          <a:prstGeom prst="rect">
            <a:avLst/>
          </a:prstGeom>
        </p:spPr>
        <p:txBody>
          <a:bodyPr wrap="square" rtlCol="0">
            <a:spAutoFit/>
          </a:bodyPr>
          <a:lstStyle/>
          <a:p>
            <a:r>
              <a:rPr lang="en-US" sz="2000" dirty="0"/>
              <a:t>When the CPU performs a load, the specified address matches the real, physical address of the desired data in RAM.</a:t>
            </a:r>
          </a:p>
          <a:p>
            <a:pPr marL="914400" lvl="1" indent="-457200">
              <a:buFont typeface="+mj-lt"/>
              <a:buAutoNum type="arabicPeriod"/>
            </a:pPr>
            <a:endParaRPr lang="en-US" sz="2400" dirty="0"/>
          </a:p>
        </p:txBody>
      </p:sp>
    </p:spTree>
    <p:extLst>
      <p:ext uri="{BB962C8B-B14F-4D97-AF65-F5344CB8AC3E}">
        <p14:creationId xmlns:p14="http://schemas.microsoft.com/office/powerpoint/2010/main" val="104118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7B7C75-F07F-4302-BFC3-7914D7ED0105}"/>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4" name="TextBox 3">
            <a:extLst>
              <a:ext uri="{FF2B5EF4-FFF2-40B4-BE49-F238E27FC236}">
                <a16:creationId xmlns:a16="http://schemas.microsoft.com/office/drawing/2014/main" id="{97B7F774-1A6C-4A57-85A2-60CD62475F0C}"/>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Moving on to the questions in the VM tutorial…</a:t>
            </a:r>
          </a:p>
        </p:txBody>
      </p:sp>
      <p:sp>
        <p:nvSpPr>
          <p:cNvPr id="6" name="TextBox 5">
            <a:extLst>
              <a:ext uri="{FF2B5EF4-FFF2-40B4-BE49-F238E27FC236}">
                <a16:creationId xmlns:a16="http://schemas.microsoft.com/office/drawing/2014/main" id="{BD1BF26C-5EA8-4BBE-8F33-67615360D5B7}"/>
              </a:ext>
            </a:extLst>
          </p:cNvPr>
          <p:cNvSpPr txBox="1"/>
          <p:nvPr/>
        </p:nvSpPr>
        <p:spPr>
          <a:xfrm>
            <a:off x="134112" y="523220"/>
            <a:ext cx="8546592" cy="646331"/>
          </a:xfrm>
          <a:prstGeom prst="rect">
            <a:avLst/>
          </a:prstGeom>
          <a:noFill/>
        </p:spPr>
        <p:txBody>
          <a:bodyPr wrap="square" rtlCol="0">
            <a:spAutoFit/>
          </a:bodyPr>
          <a:lstStyle/>
          <a:p>
            <a:r>
              <a:rPr lang="en-US" dirty="0"/>
              <a:t>We are also shown the current state of the TLB/cache/page table (though just a partial view of the page table…)</a:t>
            </a:r>
          </a:p>
        </p:txBody>
      </p:sp>
      <p:pic>
        <p:nvPicPr>
          <p:cNvPr id="7" name="Picture 6">
            <a:extLst>
              <a:ext uri="{FF2B5EF4-FFF2-40B4-BE49-F238E27FC236}">
                <a16:creationId xmlns:a16="http://schemas.microsoft.com/office/drawing/2014/main" id="{146FA358-33DB-4BB6-83A0-E856A38BEE37}"/>
              </a:ext>
            </a:extLst>
          </p:cNvPr>
          <p:cNvPicPr>
            <a:picLocks noChangeAspect="1"/>
          </p:cNvPicPr>
          <p:nvPr/>
        </p:nvPicPr>
        <p:blipFill rotWithShape="1">
          <a:blip r:embed="rId2"/>
          <a:srcRect b="37044"/>
          <a:stretch/>
        </p:blipFill>
        <p:spPr>
          <a:xfrm>
            <a:off x="2686051" y="1046440"/>
            <a:ext cx="5504507" cy="3351389"/>
          </a:xfrm>
          <a:prstGeom prst="rect">
            <a:avLst/>
          </a:prstGeom>
        </p:spPr>
      </p:pic>
    </p:spTree>
    <p:extLst>
      <p:ext uri="{BB962C8B-B14F-4D97-AF65-F5344CB8AC3E}">
        <p14:creationId xmlns:p14="http://schemas.microsoft.com/office/powerpoint/2010/main" val="3268313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FCEB53-1833-42A4-B875-081F962AC5F1}"/>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5" name="TextBox 4">
            <a:extLst>
              <a:ext uri="{FF2B5EF4-FFF2-40B4-BE49-F238E27FC236}">
                <a16:creationId xmlns:a16="http://schemas.microsoft.com/office/drawing/2014/main" id="{5C89B95D-4B00-4045-9063-BA4336614158}"/>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7" name="Picture 6">
            <a:extLst>
              <a:ext uri="{FF2B5EF4-FFF2-40B4-BE49-F238E27FC236}">
                <a16:creationId xmlns:a16="http://schemas.microsoft.com/office/drawing/2014/main" id="{67C5C910-2279-4B2C-8CC8-679F25525223}"/>
              </a:ext>
            </a:extLst>
          </p:cNvPr>
          <p:cNvPicPr>
            <a:picLocks noChangeAspect="1"/>
          </p:cNvPicPr>
          <p:nvPr/>
        </p:nvPicPr>
        <p:blipFill>
          <a:blip r:embed="rId2"/>
          <a:stretch>
            <a:fillRect/>
          </a:stretch>
        </p:blipFill>
        <p:spPr>
          <a:xfrm>
            <a:off x="129622" y="599420"/>
            <a:ext cx="2643612" cy="606582"/>
          </a:xfrm>
          <a:prstGeom prst="rect">
            <a:avLst/>
          </a:prstGeom>
        </p:spPr>
      </p:pic>
      <p:pic>
        <p:nvPicPr>
          <p:cNvPr id="8" name="Picture 7">
            <a:extLst>
              <a:ext uri="{FF2B5EF4-FFF2-40B4-BE49-F238E27FC236}">
                <a16:creationId xmlns:a16="http://schemas.microsoft.com/office/drawing/2014/main" id="{693C856F-51D6-41FC-A1F5-D5EE4107E476}"/>
              </a:ext>
            </a:extLst>
          </p:cNvPr>
          <p:cNvPicPr>
            <a:picLocks noChangeAspect="1"/>
          </p:cNvPicPr>
          <p:nvPr/>
        </p:nvPicPr>
        <p:blipFill>
          <a:blip r:embed="rId3"/>
          <a:stretch>
            <a:fillRect/>
          </a:stretch>
        </p:blipFill>
        <p:spPr>
          <a:xfrm>
            <a:off x="120856" y="1362792"/>
            <a:ext cx="5178582" cy="1783533"/>
          </a:xfrm>
          <a:prstGeom prst="rect">
            <a:avLst/>
          </a:prstGeom>
        </p:spPr>
      </p:pic>
      <p:pic>
        <p:nvPicPr>
          <p:cNvPr id="10" name="Picture 9">
            <a:extLst>
              <a:ext uri="{FF2B5EF4-FFF2-40B4-BE49-F238E27FC236}">
                <a16:creationId xmlns:a16="http://schemas.microsoft.com/office/drawing/2014/main" id="{AB21C17F-C7EB-4E73-978D-475A1921AEF6}"/>
              </a:ext>
            </a:extLst>
          </p:cNvPr>
          <p:cNvPicPr>
            <a:picLocks noChangeAspect="1"/>
          </p:cNvPicPr>
          <p:nvPr/>
        </p:nvPicPr>
        <p:blipFill rotWithShape="1">
          <a:blip r:embed="rId4"/>
          <a:srcRect b="37044"/>
          <a:stretch/>
        </p:blipFill>
        <p:spPr>
          <a:xfrm>
            <a:off x="129622" y="3506611"/>
            <a:ext cx="5504507" cy="3351389"/>
          </a:xfrm>
          <a:prstGeom prst="rect">
            <a:avLst/>
          </a:prstGeom>
        </p:spPr>
      </p:pic>
      <p:sp>
        <p:nvSpPr>
          <p:cNvPr id="11" name="TextBox 10">
            <a:extLst>
              <a:ext uri="{FF2B5EF4-FFF2-40B4-BE49-F238E27FC236}">
                <a16:creationId xmlns:a16="http://schemas.microsoft.com/office/drawing/2014/main" id="{7AF198B8-7407-4BC4-9D29-20ECA3F95145}"/>
              </a:ext>
            </a:extLst>
          </p:cNvPr>
          <p:cNvSpPr txBox="1"/>
          <p:nvPr/>
        </p:nvSpPr>
        <p:spPr>
          <a:xfrm>
            <a:off x="5834743" y="902711"/>
            <a:ext cx="2680607" cy="4247317"/>
          </a:xfrm>
          <a:prstGeom prst="rect">
            <a:avLst/>
          </a:prstGeom>
          <a:noFill/>
        </p:spPr>
        <p:txBody>
          <a:bodyPr wrap="square" rtlCol="0">
            <a:spAutoFit/>
          </a:bodyPr>
          <a:lstStyle/>
          <a:p>
            <a:r>
              <a:rPr lang="en-US" dirty="0"/>
              <a:t>For the first question, you are asked to consider a read of address 0x0ACA.   We can break this virtual address down into the VPN, TLB tag, and TLB set index.</a:t>
            </a:r>
          </a:p>
          <a:p>
            <a:endParaRPr lang="en-US" dirty="0"/>
          </a:p>
          <a:p>
            <a:r>
              <a:rPr lang="en-US" dirty="0"/>
              <a:t>We see that the tag 0A is present in set 3 of the TLB, and the valid bit is 1, so we have a TLB hit, no page fault, and we return the physical page number of 0x34.</a:t>
            </a:r>
          </a:p>
        </p:txBody>
      </p:sp>
    </p:spTree>
    <p:extLst>
      <p:ext uri="{BB962C8B-B14F-4D97-AF65-F5344CB8AC3E}">
        <p14:creationId xmlns:p14="http://schemas.microsoft.com/office/powerpoint/2010/main" val="171479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F484DE-2B16-44FB-903F-12E4F0EF56A6}"/>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4" name="TextBox 3">
            <a:extLst>
              <a:ext uri="{FF2B5EF4-FFF2-40B4-BE49-F238E27FC236}">
                <a16:creationId xmlns:a16="http://schemas.microsoft.com/office/drawing/2014/main" id="{744BED6C-39D1-42BD-A7A1-A1F9F4CC2904}"/>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5" name="Picture 4">
            <a:extLst>
              <a:ext uri="{FF2B5EF4-FFF2-40B4-BE49-F238E27FC236}">
                <a16:creationId xmlns:a16="http://schemas.microsoft.com/office/drawing/2014/main" id="{DEFF6415-A760-46F9-BABB-02F6A9A7DF27}"/>
              </a:ext>
            </a:extLst>
          </p:cNvPr>
          <p:cNvPicPr>
            <a:picLocks noChangeAspect="1"/>
          </p:cNvPicPr>
          <p:nvPr/>
        </p:nvPicPr>
        <p:blipFill>
          <a:blip r:embed="rId2"/>
          <a:stretch>
            <a:fillRect/>
          </a:stretch>
        </p:blipFill>
        <p:spPr>
          <a:xfrm>
            <a:off x="144136" y="2959346"/>
            <a:ext cx="4323383" cy="1371600"/>
          </a:xfrm>
          <a:prstGeom prst="rect">
            <a:avLst/>
          </a:prstGeom>
        </p:spPr>
      </p:pic>
      <p:pic>
        <p:nvPicPr>
          <p:cNvPr id="7" name="Picture 6">
            <a:extLst>
              <a:ext uri="{FF2B5EF4-FFF2-40B4-BE49-F238E27FC236}">
                <a16:creationId xmlns:a16="http://schemas.microsoft.com/office/drawing/2014/main" id="{5E1F3CAB-1256-48A7-966D-605A04C3A3E3}"/>
              </a:ext>
            </a:extLst>
          </p:cNvPr>
          <p:cNvPicPr>
            <a:picLocks noChangeAspect="1"/>
          </p:cNvPicPr>
          <p:nvPr/>
        </p:nvPicPr>
        <p:blipFill>
          <a:blip r:embed="rId3"/>
          <a:stretch>
            <a:fillRect/>
          </a:stretch>
        </p:blipFill>
        <p:spPr>
          <a:xfrm>
            <a:off x="2" y="1352663"/>
            <a:ext cx="4248013" cy="1463040"/>
          </a:xfrm>
          <a:prstGeom prst="rect">
            <a:avLst/>
          </a:prstGeom>
        </p:spPr>
      </p:pic>
      <p:pic>
        <p:nvPicPr>
          <p:cNvPr id="9" name="Picture 8">
            <a:extLst>
              <a:ext uri="{FF2B5EF4-FFF2-40B4-BE49-F238E27FC236}">
                <a16:creationId xmlns:a16="http://schemas.microsoft.com/office/drawing/2014/main" id="{8821C1A5-215B-4662-9903-CC4EBAE155EB}"/>
              </a:ext>
            </a:extLst>
          </p:cNvPr>
          <p:cNvPicPr>
            <a:picLocks noChangeAspect="1"/>
          </p:cNvPicPr>
          <p:nvPr/>
        </p:nvPicPr>
        <p:blipFill>
          <a:blip r:embed="rId4"/>
          <a:stretch>
            <a:fillRect/>
          </a:stretch>
        </p:blipFill>
        <p:spPr>
          <a:xfrm>
            <a:off x="144136" y="461493"/>
            <a:ext cx="2643612" cy="606582"/>
          </a:xfrm>
          <a:prstGeom prst="rect">
            <a:avLst/>
          </a:prstGeom>
        </p:spPr>
      </p:pic>
      <p:sp>
        <p:nvSpPr>
          <p:cNvPr id="11" name="TextBox 10">
            <a:extLst>
              <a:ext uri="{FF2B5EF4-FFF2-40B4-BE49-F238E27FC236}">
                <a16:creationId xmlns:a16="http://schemas.microsoft.com/office/drawing/2014/main" id="{4400E98C-FFC5-4BA2-A200-7E9440BB3DA6}"/>
              </a:ext>
            </a:extLst>
          </p:cNvPr>
          <p:cNvSpPr txBox="1"/>
          <p:nvPr/>
        </p:nvSpPr>
        <p:spPr>
          <a:xfrm>
            <a:off x="4467519" y="883854"/>
            <a:ext cx="4213185" cy="3693319"/>
          </a:xfrm>
          <a:prstGeom prst="rect">
            <a:avLst/>
          </a:prstGeom>
          <a:noFill/>
        </p:spPr>
        <p:txBody>
          <a:bodyPr wrap="square" rtlCol="0">
            <a:spAutoFit/>
          </a:bodyPr>
          <a:lstStyle/>
          <a:p>
            <a:r>
              <a:rPr lang="en-US" dirty="0"/>
              <a:t>Continuing with question 1, we are then asked what the physical address should be.</a:t>
            </a:r>
          </a:p>
          <a:p>
            <a:endParaRPr lang="en-US" dirty="0"/>
          </a:p>
          <a:p>
            <a:r>
              <a:rPr lang="en-US" dirty="0"/>
              <a:t>To find this, we just concatenate the PPN (0x34) with the VPO (same as VPO).</a:t>
            </a:r>
          </a:p>
          <a:p>
            <a:endParaRPr lang="en-US" dirty="0"/>
          </a:p>
          <a:p>
            <a:r>
              <a:rPr lang="en-US" dirty="0"/>
              <a:t>This physical address can then be divided up into the cache tag / cache set index / cache offset.  </a:t>
            </a:r>
          </a:p>
          <a:p>
            <a:endParaRPr lang="en-US" dirty="0"/>
          </a:p>
          <a:p>
            <a:r>
              <a:rPr lang="en-US" dirty="0"/>
              <a:t>Looking at set 2 of the cache, we do not see a matching tag, and so there is a cache miss and no data returned. </a:t>
            </a:r>
          </a:p>
        </p:txBody>
      </p:sp>
      <p:pic>
        <p:nvPicPr>
          <p:cNvPr id="12" name="Picture 11">
            <a:extLst>
              <a:ext uri="{FF2B5EF4-FFF2-40B4-BE49-F238E27FC236}">
                <a16:creationId xmlns:a16="http://schemas.microsoft.com/office/drawing/2014/main" id="{4242DE75-2E52-47E4-B24C-5797875A1E80}"/>
              </a:ext>
            </a:extLst>
          </p:cNvPr>
          <p:cNvPicPr>
            <a:picLocks noChangeAspect="1"/>
          </p:cNvPicPr>
          <p:nvPr/>
        </p:nvPicPr>
        <p:blipFill>
          <a:blip r:embed="rId5"/>
          <a:stretch>
            <a:fillRect/>
          </a:stretch>
        </p:blipFill>
        <p:spPr>
          <a:xfrm>
            <a:off x="24292" y="4474589"/>
            <a:ext cx="6663350" cy="2272420"/>
          </a:xfrm>
          <a:prstGeom prst="rect">
            <a:avLst/>
          </a:prstGeom>
        </p:spPr>
      </p:pic>
      <p:sp>
        <p:nvSpPr>
          <p:cNvPr id="14" name="TextBox 13">
            <a:extLst>
              <a:ext uri="{FF2B5EF4-FFF2-40B4-BE49-F238E27FC236}">
                <a16:creationId xmlns:a16="http://schemas.microsoft.com/office/drawing/2014/main" id="{6172A10D-1A6A-47B6-A586-D750F1F42C9D}"/>
              </a:ext>
            </a:extLst>
          </p:cNvPr>
          <p:cNvSpPr txBox="1"/>
          <p:nvPr/>
        </p:nvSpPr>
        <p:spPr>
          <a:xfrm>
            <a:off x="6687642" y="4577173"/>
            <a:ext cx="2212566" cy="1200329"/>
          </a:xfrm>
          <a:prstGeom prst="rect">
            <a:avLst/>
          </a:prstGeom>
          <a:noFill/>
        </p:spPr>
        <p:txBody>
          <a:bodyPr wrap="square" rtlCol="0">
            <a:spAutoFit/>
          </a:bodyPr>
          <a:lstStyle/>
          <a:p>
            <a:r>
              <a:rPr lang="en-US" dirty="0"/>
              <a:t>The cache should be updated so that the block with tag 0x34 appears in set 2.</a:t>
            </a:r>
          </a:p>
        </p:txBody>
      </p:sp>
    </p:spTree>
    <p:extLst>
      <p:ext uri="{BB962C8B-B14F-4D97-AF65-F5344CB8AC3E}">
        <p14:creationId xmlns:p14="http://schemas.microsoft.com/office/powerpoint/2010/main" val="2916993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5E4477-C220-4F39-B8DC-73BDC0BC7C09}"/>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4" name="TextBox 3">
            <a:extLst>
              <a:ext uri="{FF2B5EF4-FFF2-40B4-BE49-F238E27FC236}">
                <a16:creationId xmlns:a16="http://schemas.microsoft.com/office/drawing/2014/main" id="{3CF5E199-AFA4-408E-A2A1-94C7C74CCD5A}"/>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8" name="Picture 7">
            <a:extLst>
              <a:ext uri="{FF2B5EF4-FFF2-40B4-BE49-F238E27FC236}">
                <a16:creationId xmlns:a16="http://schemas.microsoft.com/office/drawing/2014/main" id="{84048433-F3E6-4AE8-9A46-08649D78F19E}"/>
              </a:ext>
            </a:extLst>
          </p:cNvPr>
          <p:cNvPicPr>
            <a:picLocks noChangeAspect="1"/>
          </p:cNvPicPr>
          <p:nvPr/>
        </p:nvPicPr>
        <p:blipFill>
          <a:blip r:embed="rId2"/>
          <a:stretch>
            <a:fillRect/>
          </a:stretch>
        </p:blipFill>
        <p:spPr>
          <a:xfrm>
            <a:off x="154627" y="761461"/>
            <a:ext cx="5902859" cy="2199992"/>
          </a:xfrm>
          <a:prstGeom prst="rect">
            <a:avLst/>
          </a:prstGeom>
        </p:spPr>
      </p:pic>
      <p:sp>
        <p:nvSpPr>
          <p:cNvPr id="12" name="TextBox 11">
            <a:extLst>
              <a:ext uri="{FF2B5EF4-FFF2-40B4-BE49-F238E27FC236}">
                <a16:creationId xmlns:a16="http://schemas.microsoft.com/office/drawing/2014/main" id="{4782F479-6432-44C2-87C5-08D8DB27A014}"/>
              </a:ext>
            </a:extLst>
          </p:cNvPr>
          <p:cNvSpPr txBox="1"/>
          <p:nvPr/>
        </p:nvSpPr>
        <p:spPr>
          <a:xfrm>
            <a:off x="5834743" y="902711"/>
            <a:ext cx="2680607" cy="4801314"/>
          </a:xfrm>
          <a:prstGeom prst="rect">
            <a:avLst/>
          </a:prstGeom>
          <a:noFill/>
        </p:spPr>
        <p:txBody>
          <a:bodyPr wrap="square" rtlCol="0">
            <a:spAutoFit/>
          </a:bodyPr>
          <a:lstStyle/>
          <a:p>
            <a:r>
              <a:rPr lang="en-US" dirty="0"/>
              <a:t>For the second question, we are asked to perform similar steps for virtual address 0x015D. </a:t>
            </a:r>
          </a:p>
          <a:p>
            <a:endParaRPr lang="en-US" dirty="0"/>
          </a:p>
          <a:p>
            <a:r>
              <a:rPr lang="en-US" dirty="0"/>
              <a:t>Again, can be broken into the VPN/TLB tag/TLB set index.  </a:t>
            </a:r>
          </a:p>
          <a:p>
            <a:endParaRPr lang="en-US" dirty="0"/>
          </a:p>
          <a:p>
            <a:r>
              <a:rPr lang="en-US" dirty="0"/>
              <a:t>We see that there is no entry in TLB set 1 with the tag 01.  So there is a TLB miss, and one of the current entries in set 1 will need to be evicted and replaced.</a:t>
            </a:r>
          </a:p>
          <a:p>
            <a:endParaRPr lang="en-US" dirty="0"/>
          </a:p>
        </p:txBody>
      </p:sp>
      <p:pic>
        <p:nvPicPr>
          <p:cNvPr id="14" name="Picture 13">
            <a:extLst>
              <a:ext uri="{FF2B5EF4-FFF2-40B4-BE49-F238E27FC236}">
                <a16:creationId xmlns:a16="http://schemas.microsoft.com/office/drawing/2014/main" id="{8FFFDBD9-A6DB-4C79-8BB4-2EEE1748DB31}"/>
              </a:ext>
            </a:extLst>
          </p:cNvPr>
          <p:cNvPicPr>
            <a:picLocks noChangeAspect="1"/>
          </p:cNvPicPr>
          <p:nvPr/>
        </p:nvPicPr>
        <p:blipFill rotWithShape="1">
          <a:blip r:embed="rId3"/>
          <a:srcRect t="24375" b="37044"/>
          <a:stretch/>
        </p:blipFill>
        <p:spPr>
          <a:xfrm>
            <a:off x="0" y="2869662"/>
            <a:ext cx="5504507" cy="2053771"/>
          </a:xfrm>
          <a:prstGeom prst="rect">
            <a:avLst/>
          </a:prstGeom>
        </p:spPr>
      </p:pic>
      <p:sp>
        <p:nvSpPr>
          <p:cNvPr id="16" name="TextBox 15">
            <a:extLst>
              <a:ext uri="{FF2B5EF4-FFF2-40B4-BE49-F238E27FC236}">
                <a16:creationId xmlns:a16="http://schemas.microsoft.com/office/drawing/2014/main" id="{2AB755B0-3019-4749-99B1-69DAFDF30455}"/>
              </a:ext>
            </a:extLst>
          </p:cNvPr>
          <p:cNvSpPr txBox="1"/>
          <p:nvPr/>
        </p:nvSpPr>
        <p:spPr>
          <a:xfrm>
            <a:off x="154627" y="4938563"/>
            <a:ext cx="4040002" cy="923330"/>
          </a:xfrm>
          <a:prstGeom prst="rect">
            <a:avLst/>
          </a:prstGeom>
          <a:noFill/>
        </p:spPr>
        <p:txBody>
          <a:bodyPr wrap="square" rtlCol="0">
            <a:spAutoFit/>
          </a:bodyPr>
          <a:lstStyle/>
          <a:p>
            <a:r>
              <a:rPr lang="en-US" dirty="0"/>
              <a:t>We do find a valid entry in the page table for VPN 0x05, and so we return the PPN of 0x16.</a:t>
            </a:r>
          </a:p>
        </p:txBody>
      </p:sp>
    </p:spTree>
    <p:extLst>
      <p:ext uri="{BB962C8B-B14F-4D97-AF65-F5344CB8AC3E}">
        <p14:creationId xmlns:p14="http://schemas.microsoft.com/office/powerpoint/2010/main" val="392351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3710D1-AD60-46DA-9E92-466C8B3752A8}"/>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4" name="TextBox 3">
            <a:extLst>
              <a:ext uri="{FF2B5EF4-FFF2-40B4-BE49-F238E27FC236}">
                <a16:creationId xmlns:a16="http://schemas.microsoft.com/office/drawing/2014/main" id="{D15FB428-7BAF-44C6-ABB8-816B9051B6A8}"/>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5" name="Picture 4">
            <a:extLst>
              <a:ext uri="{FF2B5EF4-FFF2-40B4-BE49-F238E27FC236}">
                <a16:creationId xmlns:a16="http://schemas.microsoft.com/office/drawing/2014/main" id="{E9F251AF-A795-4AC9-8F25-FF6C28FEA515}"/>
              </a:ext>
            </a:extLst>
          </p:cNvPr>
          <p:cNvPicPr>
            <a:picLocks noChangeAspect="1"/>
          </p:cNvPicPr>
          <p:nvPr/>
        </p:nvPicPr>
        <p:blipFill>
          <a:blip r:embed="rId2"/>
          <a:stretch>
            <a:fillRect/>
          </a:stretch>
        </p:blipFill>
        <p:spPr>
          <a:xfrm>
            <a:off x="163780" y="641902"/>
            <a:ext cx="5394960" cy="3667627"/>
          </a:xfrm>
          <a:prstGeom prst="rect">
            <a:avLst/>
          </a:prstGeom>
        </p:spPr>
      </p:pic>
      <p:pic>
        <p:nvPicPr>
          <p:cNvPr id="7" name="Picture 6">
            <a:extLst>
              <a:ext uri="{FF2B5EF4-FFF2-40B4-BE49-F238E27FC236}">
                <a16:creationId xmlns:a16="http://schemas.microsoft.com/office/drawing/2014/main" id="{C7AC7E14-42CB-46BC-9BD1-CF19A62617F6}"/>
              </a:ext>
            </a:extLst>
          </p:cNvPr>
          <p:cNvPicPr>
            <a:picLocks noChangeAspect="1"/>
          </p:cNvPicPr>
          <p:nvPr/>
        </p:nvPicPr>
        <p:blipFill>
          <a:blip r:embed="rId3"/>
          <a:stretch>
            <a:fillRect/>
          </a:stretch>
        </p:blipFill>
        <p:spPr>
          <a:xfrm>
            <a:off x="24292" y="4474589"/>
            <a:ext cx="6663350" cy="2272420"/>
          </a:xfrm>
          <a:prstGeom prst="rect">
            <a:avLst/>
          </a:prstGeom>
        </p:spPr>
      </p:pic>
      <p:sp>
        <p:nvSpPr>
          <p:cNvPr id="8" name="TextBox 7">
            <a:extLst>
              <a:ext uri="{FF2B5EF4-FFF2-40B4-BE49-F238E27FC236}">
                <a16:creationId xmlns:a16="http://schemas.microsoft.com/office/drawing/2014/main" id="{FC156EC6-2690-4B0E-ACA9-92AB9E4FC45F}"/>
              </a:ext>
            </a:extLst>
          </p:cNvPr>
          <p:cNvSpPr txBox="1"/>
          <p:nvPr/>
        </p:nvSpPr>
        <p:spPr>
          <a:xfrm>
            <a:off x="425454" y="5312229"/>
            <a:ext cx="3319235" cy="369332"/>
          </a:xfrm>
          <a:prstGeom prst="rect">
            <a:avLst/>
          </a:prstGeom>
          <a:noFill/>
        </p:spPr>
        <p:txBody>
          <a:bodyPr wrap="square" rtlCol="0">
            <a:spAutoFit/>
          </a:bodyPr>
          <a:lstStyle/>
          <a:p>
            <a:r>
              <a:rPr lang="en-US" dirty="0">
                <a:solidFill>
                  <a:srgbClr val="FF0000"/>
                </a:solidFill>
              </a:rPr>
              <a:t>Replaced with block w/ tag 0x34</a:t>
            </a:r>
          </a:p>
        </p:txBody>
      </p:sp>
      <p:sp>
        <p:nvSpPr>
          <p:cNvPr id="10" name="TextBox 9">
            <a:extLst>
              <a:ext uri="{FF2B5EF4-FFF2-40B4-BE49-F238E27FC236}">
                <a16:creationId xmlns:a16="http://schemas.microsoft.com/office/drawing/2014/main" id="{86B47074-64D3-4FF4-8E62-EC5D39AA9A03}"/>
              </a:ext>
            </a:extLst>
          </p:cNvPr>
          <p:cNvSpPr txBox="1"/>
          <p:nvPr/>
        </p:nvSpPr>
        <p:spPr>
          <a:xfrm>
            <a:off x="5558740" y="523220"/>
            <a:ext cx="2680607" cy="3416320"/>
          </a:xfrm>
          <a:prstGeom prst="rect">
            <a:avLst/>
          </a:prstGeom>
          <a:noFill/>
        </p:spPr>
        <p:txBody>
          <a:bodyPr wrap="square" rtlCol="0">
            <a:spAutoFit/>
          </a:bodyPr>
          <a:lstStyle/>
          <a:p>
            <a:r>
              <a:rPr lang="en-US" dirty="0"/>
              <a:t>Next, we can get the physical address by concatenating the PPN with the VPO.   </a:t>
            </a:r>
          </a:p>
          <a:p>
            <a:endParaRPr lang="en-US" dirty="0"/>
          </a:p>
          <a:p>
            <a:r>
              <a:rPr lang="en-US" dirty="0"/>
              <a:t>Splitting this into the cache fields, we see that in set 0x07 of the cache, the tag is indeed 0x16, and so we return the data at the offset of 0x01 (0xc2). </a:t>
            </a:r>
          </a:p>
        </p:txBody>
      </p:sp>
    </p:spTree>
    <p:extLst>
      <p:ext uri="{BB962C8B-B14F-4D97-AF65-F5344CB8AC3E}">
        <p14:creationId xmlns:p14="http://schemas.microsoft.com/office/powerpoint/2010/main" val="228712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56BC5D-4AD8-4AB8-BE7E-889E58CE8C67}"/>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3" name="Picture 2">
            <a:extLst>
              <a:ext uri="{FF2B5EF4-FFF2-40B4-BE49-F238E27FC236}">
                <a16:creationId xmlns:a16="http://schemas.microsoft.com/office/drawing/2014/main" id="{3FF0F7C2-3CEC-45A3-B403-2379A6240C79}"/>
              </a:ext>
            </a:extLst>
          </p:cNvPr>
          <p:cNvPicPr>
            <a:picLocks noChangeAspect="1"/>
          </p:cNvPicPr>
          <p:nvPr/>
        </p:nvPicPr>
        <p:blipFill>
          <a:blip r:embed="rId2"/>
          <a:stretch>
            <a:fillRect/>
          </a:stretch>
        </p:blipFill>
        <p:spPr>
          <a:xfrm>
            <a:off x="0" y="681201"/>
            <a:ext cx="5649362" cy="2254313"/>
          </a:xfrm>
          <a:prstGeom prst="rect">
            <a:avLst/>
          </a:prstGeom>
        </p:spPr>
      </p:pic>
      <p:sp>
        <p:nvSpPr>
          <p:cNvPr id="5" name="TextBox 4">
            <a:extLst>
              <a:ext uri="{FF2B5EF4-FFF2-40B4-BE49-F238E27FC236}">
                <a16:creationId xmlns:a16="http://schemas.microsoft.com/office/drawing/2014/main" id="{597CD436-72D5-4256-AD95-387401588A5E}"/>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7" name="Picture 6">
            <a:extLst>
              <a:ext uri="{FF2B5EF4-FFF2-40B4-BE49-F238E27FC236}">
                <a16:creationId xmlns:a16="http://schemas.microsoft.com/office/drawing/2014/main" id="{A8568C25-C2B4-43B2-A64D-1C892B760E0E}"/>
              </a:ext>
            </a:extLst>
          </p:cNvPr>
          <p:cNvPicPr>
            <a:picLocks noChangeAspect="1"/>
          </p:cNvPicPr>
          <p:nvPr/>
        </p:nvPicPr>
        <p:blipFill rotWithShape="1">
          <a:blip r:embed="rId3"/>
          <a:srcRect t="24375" b="37044"/>
          <a:stretch/>
        </p:blipFill>
        <p:spPr>
          <a:xfrm>
            <a:off x="0" y="2869662"/>
            <a:ext cx="5504507" cy="2053771"/>
          </a:xfrm>
          <a:prstGeom prst="rect">
            <a:avLst/>
          </a:prstGeom>
        </p:spPr>
      </p:pic>
      <p:sp>
        <p:nvSpPr>
          <p:cNvPr id="8" name="TextBox 7">
            <a:extLst>
              <a:ext uri="{FF2B5EF4-FFF2-40B4-BE49-F238E27FC236}">
                <a16:creationId xmlns:a16="http://schemas.microsoft.com/office/drawing/2014/main" id="{2DE4E236-AB00-40EB-8952-B9C79F16D4C0}"/>
              </a:ext>
            </a:extLst>
          </p:cNvPr>
          <p:cNvSpPr txBox="1"/>
          <p:nvPr/>
        </p:nvSpPr>
        <p:spPr>
          <a:xfrm>
            <a:off x="159657" y="4412343"/>
            <a:ext cx="3091543" cy="830997"/>
          </a:xfrm>
          <a:prstGeom prst="rect">
            <a:avLst/>
          </a:prstGeom>
          <a:noFill/>
        </p:spPr>
        <p:txBody>
          <a:bodyPr wrap="square" rtlCol="0">
            <a:spAutoFit/>
          </a:bodyPr>
          <a:lstStyle/>
          <a:p>
            <a:r>
              <a:rPr lang="en-US" sz="1600" dirty="0">
                <a:solidFill>
                  <a:srgbClr val="FF0000"/>
                </a:solidFill>
              </a:rPr>
              <a:t>(one of the set 1 entries will have been replaced by the entry with tag 01)</a:t>
            </a:r>
          </a:p>
        </p:txBody>
      </p:sp>
      <p:sp>
        <p:nvSpPr>
          <p:cNvPr id="10" name="TextBox 9">
            <a:extLst>
              <a:ext uri="{FF2B5EF4-FFF2-40B4-BE49-F238E27FC236}">
                <a16:creationId xmlns:a16="http://schemas.microsoft.com/office/drawing/2014/main" id="{1899CBBF-CC44-4C37-8827-3B99BAE5DE3F}"/>
              </a:ext>
            </a:extLst>
          </p:cNvPr>
          <p:cNvSpPr txBox="1"/>
          <p:nvPr/>
        </p:nvSpPr>
        <p:spPr>
          <a:xfrm>
            <a:off x="5834743" y="996023"/>
            <a:ext cx="2680607" cy="3970318"/>
          </a:xfrm>
          <a:prstGeom prst="rect">
            <a:avLst/>
          </a:prstGeom>
          <a:noFill/>
        </p:spPr>
        <p:txBody>
          <a:bodyPr wrap="square" rtlCol="0">
            <a:spAutoFit/>
          </a:bodyPr>
          <a:lstStyle/>
          <a:p>
            <a:r>
              <a:rPr lang="en-US" dirty="0"/>
              <a:t>We next perform the same steps using virtual address 0x0273.</a:t>
            </a:r>
          </a:p>
          <a:p>
            <a:endParaRPr lang="en-US" dirty="0"/>
          </a:p>
          <a:p>
            <a:r>
              <a:rPr lang="en-US" dirty="0"/>
              <a:t>In set 1, the entry with the tag 0x02 is invalid.  So, that set in the TLB we need to be updated again (with another current entry evicted).  </a:t>
            </a:r>
          </a:p>
          <a:p>
            <a:endParaRPr lang="en-US" dirty="0"/>
          </a:p>
          <a:p>
            <a:r>
              <a:rPr lang="en-US" dirty="0"/>
              <a:t>We so find a valid PPN for VPN 0x09 in the page table (0x17).</a:t>
            </a:r>
          </a:p>
        </p:txBody>
      </p:sp>
    </p:spTree>
    <p:extLst>
      <p:ext uri="{BB962C8B-B14F-4D97-AF65-F5344CB8AC3E}">
        <p14:creationId xmlns:p14="http://schemas.microsoft.com/office/powerpoint/2010/main" val="285464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63A62B-89DC-41BF-8139-751682375156}"/>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4" name="TextBox 3">
            <a:extLst>
              <a:ext uri="{FF2B5EF4-FFF2-40B4-BE49-F238E27FC236}">
                <a16:creationId xmlns:a16="http://schemas.microsoft.com/office/drawing/2014/main" id="{67B0FAD3-5045-4C65-B1A1-41D8910A8651}"/>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6" name="Picture 5">
            <a:extLst>
              <a:ext uri="{FF2B5EF4-FFF2-40B4-BE49-F238E27FC236}">
                <a16:creationId xmlns:a16="http://schemas.microsoft.com/office/drawing/2014/main" id="{87370600-EBFF-4ED8-9FA5-C4CC617B4AA9}"/>
              </a:ext>
            </a:extLst>
          </p:cNvPr>
          <p:cNvPicPr>
            <a:picLocks noChangeAspect="1"/>
          </p:cNvPicPr>
          <p:nvPr/>
        </p:nvPicPr>
        <p:blipFill>
          <a:blip r:embed="rId2"/>
          <a:stretch>
            <a:fillRect/>
          </a:stretch>
        </p:blipFill>
        <p:spPr>
          <a:xfrm>
            <a:off x="0" y="590470"/>
            <a:ext cx="5303520" cy="3571442"/>
          </a:xfrm>
          <a:prstGeom prst="rect">
            <a:avLst/>
          </a:prstGeom>
        </p:spPr>
      </p:pic>
      <p:sp>
        <p:nvSpPr>
          <p:cNvPr id="8" name="TextBox 7">
            <a:extLst>
              <a:ext uri="{FF2B5EF4-FFF2-40B4-BE49-F238E27FC236}">
                <a16:creationId xmlns:a16="http://schemas.microsoft.com/office/drawing/2014/main" id="{61C1DD64-3C53-49F7-8877-AAB814B8C4C4}"/>
              </a:ext>
            </a:extLst>
          </p:cNvPr>
          <p:cNvSpPr txBox="1"/>
          <p:nvPr/>
        </p:nvSpPr>
        <p:spPr>
          <a:xfrm>
            <a:off x="6000097" y="290981"/>
            <a:ext cx="2940703" cy="3970318"/>
          </a:xfrm>
          <a:prstGeom prst="rect">
            <a:avLst/>
          </a:prstGeom>
          <a:noFill/>
        </p:spPr>
        <p:txBody>
          <a:bodyPr wrap="square" rtlCol="0">
            <a:spAutoFit/>
          </a:bodyPr>
          <a:lstStyle/>
          <a:p>
            <a:r>
              <a:rPr lang="en-US" dirty="0"/>
              <a:t>Next, we can get the physical address by concatenating the PPN with the VPO.   </a:t>
            </a:r>
          </a:p>
          <a:p>
            <a:endParaRPr lang="en-US" dirty="0"/>
          </a:p>
          <a:p>
            <a:r>
              <a:rPr lang="en-US" dirty="0"/>
              <a:t>Splitting this into the cache fields, we see that the tag for set C is not 0x17 (and invalid in any case), and so we have no data to return from the cache.  The entry in C should be updated with the block with tag 0x17 from a lower level of the memory hierarchy.</a:t>
            </a:r>
          </a:p>
        </p:txBody>
      </p:sp>
      <p:pic>
        <p:nvPicPr>
          <p:cNvPr id="10" name="Picture 9">
            <a:extLst>
              <a:ext uri="{FF2B5EF4-FFF2-40B4-BE49-F238E27FC236}">
                <a16:creationId xmlns:a16="http://schemas.microsoft.com/office/drawing/2014/main" id="{DB60EF9B-65BB-4F96-B6ED-6F8BF8F09421}"/>
              </a:ext>
            </a:extLst>
          </p:cNvPr>
          <p:cNvPicPr>
            <a:picLocks noChangeAspect="1"/>
          </p:cNvPicPr>
          <p:nvPr/>
        </p:nvPicPr>
        <p:blipFill>
          <a:blip r:embed="rId3"/>
          <a:stretch>
            <a:fillRect/>
          </a:stretch>
        </p:blipFill>
        <p:spPr>
          <a:xfrm>
            <a:off x="0" y="4360685"/>
            <a:ext cx="6663350" cy="2272420"/>
          </a:xfrm>
          <a:prstGeom prst="rect">
            <a:avLst/>
          </a:prstGeom>
        </p:spPr>
      </p:pic>
      <p:sp>
        <p:nvSpPr>
          <p:cNvPr id="12" name="TextBox 11">
            <a:extLst>
              <a:ext uri="{FF2B5EF4-FFF2-40B4-BE49-F238E27FC236}">
                <a16:creationId xmlns:a16="http://schemas.microsoft.com/office/drawing/2014/main" id="{726C47A2-7164-40C8-8586-D54AE7EC56D0}"/>
              </a:ext>
            </a:extLst>
          </p:cNvPr>
          <p:cNvSpPr txBox="1"/>
          <p:nvPr/>
        </p:nvSpPr>
        <p:spPr>
          <a:xfrm>
            <a:off x="323854" y="5181603"/>
            <a:ext cx="3319235" cy="369332"/>
          </a:xfrm>
          <a:prstGeom prst="rect">
            <a:avLst/>
          </a:prstGeom>
          <a:noFill/>
        </p:spPr>
        <p:txBody>
          <a:bodyPr wrap="square" rtlCol="0">
            <a:spAutoFit/>
          </a:bodyPr>
          <a:lstStyle/>
          <a:p>
            <a:r>
              <a:rPr lang="en-US" dirty="0">
                <a:solidFill>
                  <a:srgbClr val="FF0000"/>
                </a:solidFill>
              </a:rPr>
              <a:t>Replaced with block w/ tag 0x34</a:t>
            </a:r>
          </a:p>
        </p:txBody>
      </p:sp>
    </p:spTree>
    <p:extLst>
      <p:ext uri="{BB962C8B-B14F-4D97-AF65-F5344CB8AC3E}">
        <p14:creationId xmlns:p14="http://schemas.microsoft.com/office/powerpoint/2010/main" val="3301632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BB1D09-A1C2-428F-96EC-30A07EE4F0DE}"/>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4" name="TextBox 3">
            <a:extLst>
              <a:ext uri="{FF2B5EF4-FFF2-40B4-BE49-F238E27FC236}">
                <a16:creationId xmlns:a16="http://schemas.microsoft.com/office/drawing/2014/main" id="{B6D52347-835C-4270-AA8C-A1EF0CFD9976}"/>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7" name="Picture 6">
            <a:extLst>
              <a:ext uri="{FF2B5EF4-FFF2-40B4-BE49-F238E27FC236}">
                <a16:creationId xmlns:a16="http://schemas.microsoft.com/office/drawing/2014/main" id="{DCE5E04E-4EE4-4F4C-9CED-E3344CDA24AF}"/>
              </a:ext>
            </a:extLst>
          </p:cNvPr>
          <p:cNvPicPr>
            <a:picLocks noChangeAspect="1"/>
          </p:cNvPicPr>
          <p:nvPr/>
        </p:nvPicPr>
        <p:blipFill>
          <a:blip r:embed="rId2"/>
          <a:stretch>
            <a:fillRect/>
          </a:stretch>
        </p:blipFill>
        <p:spPr>
          <a:xfrm>
            <a:off x="226911" y="822177"/>
            <a:ext cx="5613149" cy="2136618"/>
          </a:xfrm>
          <a:prstGeom prst="rect">
            <a:avLst/>
          </a:prstGeom>
        </p:spPr>
      </p:pic>
      <p:sp>
        <p:nvSpPr>
          <p:cNvPr id="9" name="TextBox 8">
            <a:extLst>
              <a:ext uri="{FF2B5EF4-FFF2-40B4-BE49-F238E27FC236}">
                <a16:creationId xmlns:a16="http://schemas.microsoft.com/office/drawing/2014/main" id="{AA5F48AE-2F9B-4126-A828-995C633C4674}"/>
              </a:ext>
            </a:extLst>
          </p:cNvPr>
          <p:cNvSpPr txBox="1"/>
          <p:nvPr/>
        </p:nvSpPr>
        <p:spPr>
          <a:xfrm>
            <a:off x="5834743" y="996023"/>
            <a:ext cx="2680607" cy="2585323"/>
          </a:xfrm>
          <a:prstGeom prst="rect">
            <a:avLst/>
          </a:prstGeom>
          <a:noFill/>
        </p:spPr>
        <p:txBody>
          <a:bodyPr wrap="square" rtlCol="0">
            <a:spAutoFit/>
          </a:bodyPr>
          <a:lstStyle/>
          <a:p>
            <a:r>
              <a:rPr lang="en-US" dirty="0"/>
              <a:t>We next perform the same steps using virtual address 0x036B.</a:t>
            </a:r>
          </a:p>
          <a:p>
            <a:endParaRPr lang="en-US" dirty="0"/>
          </a:p>
          <a:p>
            <a:r>
              <a:rPr lang="en-US" dirty="0"/>
              <a:t>For TLB set 1, we do see a valid entry with tag 0x03, and so we return the PPN of 0x2D.  There is no page fault.</a:t>
            </a:r>
          </a:p>
        </p:txBody>
      </p:sp>
      <p:pic>
        <p:nvPicPr>
          <p:cNvPr id="11" name="Picture 10">
            <a:extLst>
              <a:ext uri="{FF2B5EF4-FFF2-40B4-BE49-F238E27FC236}">
                <a16:creationId xmlns:a16="http://schemas.microsoft.com/office/drawing/2014/main" id="{B06CFA7C-AA74-4294-8FDB-AC14B914AF1A}"/>
              </a:ext>
            </a:extLst>
          </p:cNvPr>
          <p:cNvPicPr>
            <a:picLocks noChangeAspect="1"/>
          </p:cNvPicPr>
          <p:nvPr/>
        </p:nvPicPr>
        <p:blipFill rotWithShape="1">
          <a:blip r:embed="rId3"/>
          <a:srcRect t="24375" b="37044"/>
          <a:stretch/>
        </p:blipFill>
        <p:spPr>
          <a:xfrm>
            <a:off x="0" y="2869662"/>
            <a:ext cx="5504507" cy="2053771"/>
          </a:xfrm>
          <a:prstGeom prst="rect">
            <a:avLst/>
          </a:prstGeom>
        </p:spPr>
      </p:pic>
      <p:sp>
        <p:nvSpPr>
          <p:cNvPr id="13" name="TextBox 12">
            <a:extLst>
              <a:ext uri="{FF2B5EF4-FFF2-40B4-BE49-F238E27FC236}">
                <a16:creationId xmlns:a16="http://schemas.microsoft.com/office/drawing/2014/main" id="{DC87BE14-C49D-484E-B447-464486D464FA}"/>
              </a:ext>
            </a:extLst>
          </p:cNvPr>
          <p:cNvSpPr txBox="1"/>
          <p:nvPr/>
        </p:nvSpPr>
        <p:spPr>
          <a:xfrm>
            <a:off x="159657" y="4412343"/>
            <a:ext cx="3091543" cy="1323439"/>
          </a:xfrm>
          <a:prstGeom prst="rect">
            <a:avLst/>
          </a:prstGeom>
          <a:noFill/>
        </p:spPr>
        <p:txBody>
          <a:bodyPr wrap="square" rtlCol="0">
            <a:spAutoFit/>
          </a:bodyPr>
          <a:lstStyle/>
          <a:p>
            <a:r>
              <a:rPr lang="en-US" sz="1600" dirty="0">
                <a:solidFill>
                  <a:srgbClr val="FF0000"/>
                </a:solidFill>
              </a:rPr>
              <a:t>(one of the set 1 entries will have been replaced by the entry with tag 01, and another will have been replaced by the entry with the tag 0x02)</a:t>
            </a:r>
          </a:p>
        </p:txBody>
      </p:sp>
    </p:spTree>
    <p:extLst>
      <p:ext uri="{BB962C8B-B14F-4D97-AF65-F5344CB8AC3E}">
        <p14:creationId xmlns:p14="http://schemas.microsoft.com/office/powerpoint/2010/main" val="214228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24C7CE-FC4D-4E58-88BF-71AD527FCA70}"/>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4" name="TextBox 3">
            <a:extLst>
              <a:ext uri="{FF2B5EF4-FFF2-40B4-BE49-F238E27FC236}">
                <a16:creationId xmlns:a16="http://schemas.microsoft.com/office/drawing/2014/main" id="{9410205C-8767-4839-AB05-F3FA3CF05A4C}"/>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5" name="Picture 4">
            <a:extLst>
              <a:ext uri="{FF2B5EF4-FFF2-40B4-BE49-F238E27FC236}">
                <a16:creationId xmlns:a16="http://schemas.microsoft.com/office/drawing/2014/main" id="{01BB5977-B389-40A5-B4B5-F7CE74FD08A5}"/>
              </a:ext>
            </a:extLst>
          </p:cNvPr>
          <p:cNvPicPr>
            <a:picLocks noChangeAspect="1"/>
          </p:cNvPicPr>
          <p:nvPr/>
        </p:nvPicPr>
        <p:blipFill>
          <a:blip r:embed="rId2"/>
          <a:stretch>
            <a:fillRect/>
          </a:stretch>
        </p:blipFill>
        <p:spPr>
          <a:xfrm>
            <a:off x="0" y="643771"/>
            <a:ext cx="5669280" cy="3708654"/>
          </a:xfrm>
          <a:prstGeom prst="rect">
            <a:avLst/>
          </a:prstGeom>
        </p:spPr>
      </p:pic>
      <p:sp>
        <p:nvSpPr>
          <p:cNvPr id="7" name="TextBox 6">
            <a:extLst>
              <a:ext uri="{FF2B5EF4-FFF2-40B4-BE49-F238E27FC236}">
                <a16:creationId xmlns:a16="http://schemas.microsoft.com/office/drawing/2014/main" id="{B2805071-7630-465C-AFD3-5E571D87D0AF}"/>
              </a:ext>
            </a:extLst>
          </p:cNvPr>
          <p:cNvSpPr txBox="1"/>
          <p:nvPr/>
        </p:nvSpPr>
        <p:spPr>
          <a:xfrm>
            <a:off x="5834743" y="812243"/>
            <a:ext cx="2680607" cy="3693319"/>
          </a:xfrm>
          <a:prstGeom prst="rect">
            <a:avLst/>
          </a:prstGeom>
          <a:noFill/>
        </p:spPr>
        <p:txBody>
          <a:bodyPr wrap="square" rtlCol="0">
            <a:spAutoFit/>
          </a:bodyPr>
          <a:lstStyle/>
          <a:p>
            <a:r>
              <a:rPr lang="en-US" dirty="0"/>
              <a:t>The PPN is concatenated with the VPO/PPO to get the full physical address, and this is broken down into the cache access info.</a:t>
            </a:r>
          </a:p>
          <a:p>
            <a:endParaRPr lang="en-US" dirty="0"/>
          </a:p>
          <a:p>
            <a:r>
              <a:rPr lang="en-US" dirty="0"/>
              <a:t>In cache set 0x0A, we see a valid entry with tag 2D, and so we return the data and the offset of 0x03, which is 0x3B.</a:t>
            </a:r>
          </a:p>
          <a:p>
            <a:endParaRPr lang="en-US" dirty="0"/>
          </a:p>
          <a:p>
            <a:endParaRPr lang="en-US" dirty="0"/>
          </a:p>
        </p:txBody>
      </p:sp>
      <p:pic>
        <p:nvPicPr>
          <p:cNvPr id="9" name="Picture 8">
            <a:extLst>
              <a:ext uri="{FF2B5EF4-FFF2-40B4-BE49-F238E27FC236}">
                <a16:creationId xmlns:a16="http://schemas.microsoft.com/office/drawing/2014/main" id="{BA306443-2137-4CCA-827F-09702025073D}"/>
              </a:ext>
            </a:extLst>
          </p:cNvPr>
          <p:cNvPicPr>
            <a:picLocks noChangeAspect="1"/>
          </p:cNvPicPr>
          <p:nvPr/>
        </p:nvPicPr>
        <p:blipFill>
          <a:blip r:embed="rId3"/>
          <a:stretch>
            <a:fillRect/>
          </a:stretch>
        </p:blipFill>
        <p:spPr>
          <a:xfrm>
            <a:off x="0" y="4360685"/>
            <a:ext cx="6663350" cy="2272420"/>
          </a:xfrm>
          <a:prstGeom prst="rect">
            <a:avLst/>
          </a:prstGeom>
        </p:spPr>
      </p:pic>
      <p:sp>
        <p:nvSpPr>
          <p:cNvPr id="11" name="TextBox 10">
            <a:extLst>
              <a:ext uri="{FF2B5EF4-FFF2-40B4-BE49-F238E27FC236}">
                <a16:creationId xmlns:a16="http://schemas.microsoft.com/office/drawing/2014/main" id="{4AAC012D-5817-4935-9DAF-0E5214335E3F}"/>
              </a:ext>
            </a:extLst>
          </p:cNvPr>
          <p:cNvSpPr txBox="1"/>
          <p:nvPr/>
        </p:nvSpPr>
        <p:spPr>
          <a:xfrm>
            <a:off x="323854" y="5181603"/>
            <a:ext cx="3319235" cy="369332"/>
          </a:xfrm>
          <a:prstGeom prst="rect">
            <a:avLst/>
          </a:prstGeom>
          <a:noFill/>
        </p:spPr>
        <p:txBody>
          <a:bodyPr wrap="square" rtlCol="0">
            <a:spAutoFit/>
          </a:bodyPr>
          <a:lstStyle/>
          <a:p>
            <a:r>
              <a:rPr lang="en-US" dirty="0">
                <a:solidFill>
                  <a:srgbClr val="FF0000"/>
                </a:solidFill>
              </a:rPr>
              <a:t>Replaced with block w/ tag 0x34</a:t>
            </a:r>
          </a:p>
        </p:txBody>
      </p:sp>
      <p:sp>
        <p:nvSpPr>
          <p:cNvPr id="13" name="TextBox 12">
            <a:extLst>
              <a:ext uri="{FF2B5EF4-FFF2-40B4-BE49-F238E27FC236}">
                <a16:creationId xmlns:a16="http://schemas.microsoft.com/office/drawing/2014/main" id="{DE41854F-8F04-4ED3-BBA1-F8B8CC2F324D}"/>
              </a:ext>
            </a:extLst>
          </p:cNvPr>
          <p:cNvSpPr txBox="1"/>
          <p:nvPr/>
        </p:nvSpPr>
        <p:spPr>
          <a:xfrm>
            <a:off x="3726030" y="5579963"/>
            <a:ext cx="3319235" cy="369332"/>
          </a:xfrm>
          <a:prstGeom prst="rect">
            <a:avLst/>
          </a:prstGeom>
          <a:noFill/>
        </p:spPr>
        <p:txBody>
          <a:bodyPr wrap="square" rtlCol="0">
            <a:spAutoFit/>
          </a:bodyPr>
          <a:lstStyle/>
          <a:p>
            <a:r>
              <a:rPr lang="en-US" dirty="0">
                <a:solidFill>
                  <a:srgbClr val="FF0000"/>
                </a:solidFill>
              </a:rPr>
              <a:t>Replaced with block w/ tag 0x17</a:t>
            </a:r>
          </a:p>
        </p:txBody>
      </p:sp>
    </p:spTree>
    <p:extLst>
      <p:ext uri="{BB962C8B-B14F-4D97-AF65-F5344CB8AC3E}">
        <p14:creationId xmlns:p14="http://schemas.microsoft.com/office/powerpoint/2010/main" val="189648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D6D54F-9E04-4534-8734-996613C60568}"/>
              </a:ext>
            </a:extLst>
          </p:cNvPr>
          <p:cNvSpPr>
            <a:spLocks noGrp="1"/>
          </p:cNvSpPr>
          <p:nvPr>
            <p:ph type="sldNum" sz="quarter" idx="12"/>
          </p:nvPr>
        </p:nvSpPr>
        <p:spPr/>
        <p:txBody>
          <a:bodyPr/>
          <a:lstStyle/>
          <a:p>
            <a:fld id="{3A98EE3D-8CD1-4C3F-BD1C-C98C9596463C}" type="slidenum">
              <a:rPr lang="en-US" smtClean="0"/>
              <a:t>29</a:t>
            </a:fld>
            <a:endParaRPr lang="en-US" dirty="0"/>
          </a:p>
        </p:txBody>
      </p:sp>
      <p:pic>
        <p:nvPicPr>
          <p:cNvPr id="3" name="Picture 2">
            <a:extLst>
              <a:ext uri="{FF2B5EF4-FFF2-40B4-BE49-F238E27FC236}">
                <a16:creationId xmlns:a16="http://schemas.microsoft.com/office/drawing/2014/main" id="{AE7F875A-C4D1-436E-863D-BDBF62BC0ECA}"/>
              </a:ext>
            </a:extLst>
          </p:cNvPr>
          <p:cNvPicPr>
            <a:picLocks noChangeAspect="1"/>
          </p:cNvPicPr>
          <p:nvPr/>
        </p:nvPicPr>
        <p:blipFill rotWithShape="1">
          <a:blip r:embed="rId2"/>
          <a:srcRect b="57867"/>
          <a:stretch/>
        </p:blipFill>
        <p:spPr>
          <a:xfrm>
            <a:off x="280092" y="622795"/>
            <a:ext cx="7206558" cy="1697466"/>
          </a:xfrm>
          <a:prstGeom prst="rect">
            <a:avLst/>
          </a:prstGeom>
        </p:spPr>
      </p:pic>
      <p:sp>
        <p:nvSpPr>
          <p:cNvPr id="5" name="TextBox 4">
            <a:extLst>
              <a:ext uri="{FF2B5EF4-FFF2-40B4-BE49-F238E27FC236}">
                <a16:creationId xmlns:a16="http://schemas.microsoft.com/office/drawing/2014/main" id="{9E88A64E-1284-4E03-9BA2-E87E4F5BEF78}"/>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sp>
        <p:nvSpPr>
          <p:cNvPr id="7" name="TextBox 6">
            <a:extLst>
              <a:ext uri="{FF2B5EF4-FFF2-40B4-BE49-F238E27FC236}">
                <a16:creationId xmlns:a16="http://schemas.microsoft.com/office/drawing/2014/main" id="{9E81233E-DA21-4C2F-A73E-44CBB6366143}"/>
              </a:ext>
            </a:extLst>
          </p:cNvPr>
          <p:cNvSpPr txBox="1"/>
          <p:nvPr/>
        </p:nvSpPr>
        <p:spPr>
          <a:xfrm>
            <a:off x="439749" y="2419836"/>
            <a:ext cx="5627007" cy="3416320"/>
          </a:xfrm>
          <a:prstGeom prst="rect">
            <a:avLst/>
          </a:prstGeom>
          <a:noFill/>
        </p:spPr>
        <p:txBody>
          <a:bodyPr wrap="square" rtlCol="0">
            <a:spAutoFit/>
          </a:bodyPr>
          <a:lstStyle/>
          <a:p>
            <a:r>
              <a:rPr lang="en-US" dirty="0"/>
              <a:t>For the table on page 5, we need to fill in the blanks with the missing field width info.</a:t>
            </a:r>
          </a:p>
          <a:p>
            <a:endParaRPr lang="en-US" dirty="0"/>
          </a:p>
          <a:p>
            <a:r>
              <a:rPr lang="en-US" dirty="0"/>
              <a:t>For the first row: If we have 32 bits in the virtual address, and a page size of 16 KiB, we need 14 bits to handle both the VPO and the PPO, leaving 18 bits available to represent the VPN and PPN.  </a:t>
            </a:r>
          </a:p>
          <a:p>
            <a:endParaRPr lang="en-US" dirty="0"/>
          </a:p>
          <a:p>
            <a:r>
              <a:rPr lang="en-US" dirty="0"/>
              <a:t>The # of bits for each PTE is the PPN width + 5 (see the assumptions regarding the different flags that must be stored).</a:t>
            </a:r>
          </a:p>
          <a:p>
            <a:endParaRPr lang="en-US" dirty="0"/>
          </a:p>
        </p:txBody>
      </p:sp>
    </p:spTree>
    <p:extLst>
      <p:ext uri="{BB962C8B-B14F-4D97-AF65-F5344CB8AC3E}">
        <p14:creationId xmlns:p14="http://schemas.microsoft.com/office/powerpoint/2010/main" val="402137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a:t>
            </a:r>
          </a:p>
        </p:txBody>
      </p:sp>
      <p:pic>
        <p:nvPicPr>
          <p:cNvPr id="5" name="Picture 4">
            <a:extLst>
              <a:ext uri="{FF2B5EF4-FFF2-40B4-BE49-F238E27FC236}">
                <a16:creationId xmlns:a16="http://schemas.microsoft.com/office/drawing/2014/main" id="{A72EB9E6-A58A-487B-93CB-47B17A322D57}"/>
              </a:ext>
            </a:extLst>
          </p:cNvPr>
          <p:cNvPicPr>
            <a:picLocks noChangeAspect="1"/>
          </p:cNvPicPr>
          <p:nvPr/>
        </p:nvPicPr>
        <p:blipFill>
          <a:blip r:embed="rId2"/>
          <a:stretch>
            <a:fillRect/>
          </a:stretch>
        </p:blipFill>
        <p:spPr>
          <a:xfrm>
            <a:off x="1009934" y="523220"/>
            <a:ext cx="6309360" cy="4921957"/>
          </a:xfrm>
          <a:prstGeom prst="rect">
            <a:avLst/>
          </a:prstGeom>
        </p:spPr>
      </p:pic>
      <p:sp>
        <p:nvSpPr>
          <p:cNvPr id="6" name="TextBox 5">
            <a:extLst>
              <a:ext uri="{FF2B5EF4-FFF2-40B4-BE49-F238E27FC236}">
                <a16:creationId xmlns:a16="http://schemas.microsoft.com/office/drawing/2014/main" id="{D4712C3E-29AA-4FC4-9FDD-F8C07E952A32}"/>
              </a:ext>
            </a:extLst>
          </p:cNvPr>
          <p:cNvSpPr txBox="1"/>
          <p:nvPr/>
        </p:nvSpPr>
        <p:spPr>
          <a:xfrm>
            <a:off x="306572" y="5429788"/>
            <a:ext cx="8607056" cy="1200329"/>
          </a:xfrm>
          <a:prstGeom prst="rect">
            <a:avLst/>
          </a:prstGeom>
        </p:spPr>
        <p:txBody>
          <a:bodyPr wrap="square" rtlCol="0">
            <a:spAutoFit/>
          </a:bodyPr>
          <a:lstStyle/>
          <a:p>
            <a:r>
              <a:rPr lang="en-US" dirty="0"/>
              <a:t>When CPU performs a load, the specified addresses is a “virtual address” that has been assigned to the process under consideration, as part of its overall “address space”.  This virtual address must be translated into a real, physical address.  This scheme aids in the sharing of physical memory between different processes.</a:t>
            </a:r>
          </a:p>
        </p:txBody>
      </p:sp>
    </p:spTree>
    <p:extLst>
      <p:ext uri="{BB962C8B-B14F-4D97-AF65-F5344CB8AC3E}">
        <p14:creationId xmlns:p14="http://schemas.microsoft.com/office/powerpoint/2010/main" val="150054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3AC7FC-CE3D-4DB2-A7E0-DA7B2BFCE08E}"/>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4" name="TextBox 3">
            <a:extLst>
              <a:ext uri="{FF2B5EF4-FFF2-40B4-BE49-F238E27FC236}">
                <a16:creationId xmlns:a16="http://schemas.microsoft.com/office/drawing/2014/main" id="{352D4FDB-B4A0-4808-BFC3-B787BC118947}"/>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6" name="Picture 5">
            <a:extLst>
              <a:ext uri="{FF2B5EF4-FFF2-40B4-BE49-F238E27FC236}">
                <a16:creationId xmlns:a16="http://schemas.microsoft.com/office/drawing/2014/main" id="{66C6BEF1-F8DA-4492-B9B2-D2674E2C1A47}"/>
              </a:ext>
            </a:extLst>
          </p:cNvPr>
          <p:cNvPicPr>
            <a:picLocks noChangeAspect="1"/>
          </p:cNvPicPr>
          <p:nvPr/>
        </p:nvPicPr>
        <p:blipFill rotWithShape="1">
          <a:blip r:embed="rId2"/>
          <a:srcRect b="47730"/>
          <a:stretch/>
        </p:blipFill>
        <p:spPr>
          <a:xfrm>
            <a:off x="280092" y="622794"/>
            <a:ext cx="7206558" cy="2105891"/>
          </a:xfrm>
          <a:prstGeom prst="rect">
            <a:avLst/>
          </a:prstGeom>
        </p:spPr>
      </p:pic>
      <p:sp>
        <p:nvSpPr>
          <p:cNvPr id="8" name="TextBox 7">
            <a:extLst>
              <a:ext uri="{FF2B5EF4-FFF2-40B4-BE49-F238E27FC236}">
                <a16:creationId xmlns:a16="http://schemas.microsoft.com/office/drawing/2014/main" id="{D1075139-A4AA-42C5-A333-2E4F5B11D618}"/>
              </a:ext>
            </a:extLst>
          </p:cNvPr>
          <p:cNvSpPr txBox="1"/>
          <p:nvPr/>
        </p:nvSpPr>
        <p:spPr>
          <a:xfrm>
            <a:off x="454264" y="3122593"/>
            <a:ext cx="5627007" cy="1477328"/>
          </a:xfrm>
          <a:prstGeom prst="rect">
            <a:avLst/>
          </a:prstGeom>
          <a:noFill/>
        </p:spPr>
        <p:txBody>
          <a:bodyPr wrap="square" rtlCol="0">
            <a:spAutoFit/>
          </a:bodyPr>
          <a:lstStyle/>
          <a:p>
            <a:r>
              <a:rPr lang="en-US" dirty="0"/>
              <a:t>In row 2, we know the VA is 32, and the VPN is 19, and so we must have 13 bits left over for the VPO.   A VPO field of 13 bits implies a page size of 2</a:t>
            </a:r>
            <a:r>
              <a:rPr lang="en-US" baseline="30000" dirty="0"/>
              <a:t>13</a:t>
            </a:r>
            <a:r>
              <a:rPr lang="en-US" dirty="0"/>
              <a:t> = 8 KiB.</a:t>
            </a:r>
          </a:p>
          <a:p>
            <a:endParaRPr lang="en-US" dirty="0"/>
          </a:p>
          <a:p>
            <a:r>
              <a:rPr lang="en-US" dirty="0"/>
              <a:t>Again, bits in PTE = PPN bit width + 5.</a:t>
            </a:r>
          </a:p>
        </p:txBody>
      </p:sp>
    </p:spTree>
    <p:extLst>
      <p:ext uri="{BB962C8B-B14F-4D97-AF65-F5344CB8AC3E}">
        <p14:creationId xmlns:p14="http://schemas.microsoft.com/office/powerpoint/2010/main" val="494241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6436E2-6020-45B1-8846-FF2BC375522F}"/>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4" name="TextBox 3">
            <a:extLst>
              <a:ext uri="{FF2B5EF4-FFF2-40B4-BE49-F238E27FC236}">
                <a16:creationId xmlns:a16="http://schemas.microsoft.com/office/drawing/2014/main" id="{6DF80E03-DB9A-4DDF-A2D3-3E385F13C145}"/>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6" name="Picture 5">
            <a:extLst>
              <a:ext uri="{FF2B5EF4-FFF2-40B4-BE49-F238E27FC236}">
                <a16:creationId xmlns:a16="http://schemas.microsoft.com/office/drawing/2014/main" id="{1ED88A0A-ABAC-4E90-959C-FD6A46ED68E4}"/>
              </a:ext>
            </a:extLst>
          </p:cNvPr>
          <p:cNvPicPr>
            <a:picLocks noChangeAspect="1"/>
          </p:cNvPicPr>
          <p:nvPr/>
        </p:nvPicPr>
        <p:blipFill rotWithShape="1">
          <a:blip r:embed="rId2"/>
          <a:srcRect t="11528" b="39084"/>
          <a:stretch/>
        </p:blipFill>
        <p:spPr>
          <a:xfrm>
            <a:off x="280092" y="796967"/>
            <a:ext cx="7206558" cy="1989778"/>
          </a:xfrm>
          <a:prstGeom prst="rect">
            <a:avLst/>
          </a:prstGeom>
        </p:spPr>
      </p:pic>
      <p:sp>
        <p:nvSpPr>
          <p:cNvPr id="8" name="TextBox 7">
            <a:extLst>
              <a:ext uri="{FF2B5EF4-FFF2-40B4-BE49-F238E27FC236}">
                <a16:creationId xmlns:a16="http://schemas.microsoft.com/office/drawing/2014/main" id="{F750EBFB-C6F6-4507-89B6-268147426F5B}"/>
              </a:ext>
            </a:extLst>
          </p:cNvPr>
          <p:cNvSpPr txBox="1"/>
          <p:nvPr/>
        </p:nvSpPr>
        <p:spPr>
          <a:xfrm>
            <a:off x="454264" y="3332592"/>
            <a:ext cx="5627007" cy="1477328"/>
          </a:xfrm>
          <a:prstGeom prst="rect">
            <a:avLst/>
          </a:prstGeom>
          <a:noFill/>
        </p:spPr>
        <p:txBody>
          <a:bodyPr wrap="square" rtlCol="0">
            <a:spAutoFit/>
          </a:bodyPr>
          <a:lstStyle/>
          <a:p>
            <a:r>
              <a:rPr lang="en-US" dirty="0"/>
              <a:t>In row 3, we know the PA width is 32, and the VPN width is 21, and the bits in the PTE are 22.   22-5 = 17 bits in the PPN field.  This implies 32-17 = 15 bits for the PPO, which implies a page size of 2</a:t>
            </a:r>
            <a:r>
              <a:rPr lang="en-US" baseline="30000" dirty="0"/>
              <a:t>15</a:t>
            </a:r>
            <a:r>
              <a:rPr lang="en-US" dirty="0"/>
              <a:t>=32 KiB.   The VA width = VPN + VPO = 21 + 15 = 36.</a:t>
            </a:r>
          </a:p>
        </p:txBody>
      </p:sp>
    </p:spTree>
    <p:extLst>
      <p:ext uri="{BB962C8B-B14F-4D97-AF65-F5344CB8AC3E}">
        <p14:creationId xmlns:p14="http://schemas.microsoft.com/office/powerpoint/2010/main" val="2591362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3C9673-B50A-4B08-8504-AA15108567CC}"/>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4" name="TextBox 3">
            <a:extLst>
              <a:ext uri="{FF2B5EF4-FFF2-40B4-BE49-F238E27FC236}">
                <a16:creationId xmlns:a16="http://schemas.microsoft.com/office/drawing/2014/main" id="{92A77B98-E7DD-4054-9C01-3662D0272F20}"/>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6" name="Picture 5">
            <a:extLst>
              <a:ext uri="{FF2B5EF4-FFF2-40B4-BE49-F238E27FC236}">
                <a16:creationId xmlns:a16="http://schemas.microsoft.com/office/drawing/2014/main" id="{4DADDECC-2C4E-4877-BFFA-2070D605654A}"/>
              </a:ext>
            </a:extLst>
          </p:cNvPr>
          <p:cNvPicPr>
            <a:picLocks noChangeAspect="1"/>
          </p:cNvPicPr>
          <p:nvPr/>
        </p:nvPicPr>
        <p:blipFill rotWithShape="1">
          <a:blip r:embed="rId2"/>
          <a:srcRect t="11527" b="29358"/>
          <a:stretch/>
        </p:blipFill>
        <p:spPr>
          <a:xfrm>
            <a:off x="280092" y="796967"/>
            <a:ext cx="7206558" cy="2381662"/>
          </a:xfrm>
          <a:prstGeom prst="rect">
            <a:avLst/>
          </a:prstGeom>
        </p:spPr>
      </p:pic>
      <p:sp>
        <p:nvSpPr>
          <p:cNvPr id="8" name="TextBox 7">
            <a:extLst>
              <a:ext uri="{FF2B5EF4-FFF2-40B4-BE49-F238E27FC236}">
                <a16:creationId xmlns:a16="http://schemas.microsoft.com/office/drawing/2014/main" id="{15E53BD2-914B-4AAE-9A19-872E0C46F0D2}"/>
              </a:ext>
            </a:extLst>
          </p:cNvPr>
          <p:cNvSpPr txBox="1"/>
          <p:nvPr/>
        </p:nvSpPr>
        <p:spPr>
          <a:xfrm>
            <a:off x="454264" y="3797049"/>
            <a:ext cx="5627007" cy="1200329"/>
          </a:xfrm>
          <a:prstGeom prst="rect">
            <a:avLst/>
          </a:prstGeom>
          <a:noFill/>
        </p:spPr>
        <p:txBody>
          <a:bodyPr wrap="square" rtlCol="0">
            <a:spAutoFit/>
          </a:bodyPr>
          <a:lstStyle/>
          <a:p>
            <a:r>
              <a:rPr lang="en-US" dirty="0"/>
              <a:t>In row 4, we know the VPN width is 25, we know 15 bits are in the VPO/PPO field (from log2 on the page size), and we know the PPN width must be 26-5 = 21.  VPN width + 15 = 40 = VA width, and PPN width + 15 = 36 = PA width.</a:t>
            </a:r>
          </a:p>
        </p:txBody>
      </p:sp>
    </p:spTree>
    <p:extLst>
      <p:ext uri="{BB962C8B-B14F-4D97-AF65-F5344CB8AC3E}">
        <p14:creationId xmlns:p14="http://schemas.microsoft.com/office/powerpoint/2010/main" val="1444133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D60320-D9CC-4E52-ACFE-EB8689062454}"/>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4" name="TextBox 3">
            <a:extLst>
              <a:ext uri="{FF2B5EF4-FFF2-40B4-BE49-F238E27FC236}">
                <a16:creationId xmlns:a16="http://schemas.microsoft.com/office/drawing/2014/main" id="{A3C0379C-0572-4F46-92A9-8F0D22BE1DB2}"/>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Tutorial questions with answers</a:t>
            </a:r>
          </a:p>
        </p:txBody>
      </p:sp>
      <p:pic>
        <p:nvPicPr>
          <p:cNvPr id="5" name="Picture 4">
            <a:extLst>
              <a:ext uri="{FF2B5EF4-FFF2-40B4-BE49-F238E27FC236}">
                <a16:creationId xmlns:a16="http://schemas.microsoft.com/office/drawing/2014/main" id="{5857A3E8-E2DB-491A-9FF2-CFB2F22C09DB}"/>
              </a:ext>
            </a:extLst>
          </p:cNvPr>
          <p:cNvPicPr>
            <a:picLocks noChangeAspect="1"/>
          </p:cNvPicPr>
          <p:nvPr/>
        </p:nvPicPr>
        <p:blipFill>
          <a:blip r:embed="rId2"/>
          <a:stretch>
            <a:fillRect/>
          </a:stretch>
        </p:blipFill>
        <p:spPr>
          <a:xfrm>
            <a:off x="282812" y="668339"/>
            <a:ext cx="7097917" cy="3431263"/>
          </a:xfrm>
          <a:prstGeom prst="rect">
            <a:avLst/>
          </a:prstGeom>
        </p:spPr>
      </p:pic>
      <p:sp>
        <p:nvSpPr>
          <p:cNvPr id="7" name="TextBox 6">
            <a:extLst>
              <a:ext uri="{FF2B5EF4-FFF2-40B4-BE49-F238E27FC236}">
                <a16:creationId xmlns:a16="http://schemas.microsoft.com/office/drawing/2014/main" id="{9C997350-475C-414C-A51B-F36398198D67}"/>
              </a:ext>
            </a:extLst>
          </p:cNvPr>
          <p:cNvSpPr txBox="1"/>
          <p:nvPr/>
        </p:nvSpPr>
        <p:spPr>
          <a:xfrm>
            <a:off x="497807" y="4099602"/>
            <a:ext cx="5627007" cy="1200329"/>
          </a:xfrm>
          <a:prstGeom prst="rect">
            <a:avLst/>
          </a:prstGeom>
          <a:noFill/>
        </p:spPr>
        <p:txBody>
          <a:bodyPr wrap="square" rtlCol="0">
            <a:spAutoFit/>
          </a:bodyPr>
          <a:lstStyle/>
          <a:p>
            <a:r>
              <a:rPr lang="en-US" dirty="0"/>
              <a:t>In row 5, we know the VPN width is 48, and the VA width is 64, so the PPO/VPO width is 16, and so the page size is 64 KiB.  With a PTE of 29, the PPN width is 24, and so the total PA width is 40.</a:t>
            </a:r>
          </a:p>
        </p:txBody>
      </p:sp>
    </p:spTree>
    <p:extLst>
      <p:ext uri="{BB962C8B-B14F-4D97-AF65-F5344CB8AC3E}">
        <p14:creationId xmlns:p14="http://schemas.microsoft.com/office/powerpoint/2010/main" val="3343911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FD611F-339F-4472-80F6-F3080186151F}"/>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4" name="TextBox 3">
            <a:extLst>
              <a:ext uri="{FF2B5EF4-FFF2-40B4-BE49-F238E27FC236}">
                <a16:creationId xmlns:a16="http://schemas.microsoft.com/office/drawing/2014/main" id="{F8D42B94-8FE4-4005-BD91-0DD497AC6DD8}"/>
              </a:ext>
            </a:extLst>
          </p:cNvPr>
          <p:cNvSpPr txBox="1"/>
          <p:nvPr/>
        </p:nvSpPr>
        <p:spPr>
          <a:xfrm>
            <a:off x="0" y="0"/>
            <a:ext cx="8680704" cy="523220"/>
          </a:xfrm>
          <a:prstGeom prst="rect">
            <a:avLst/>
          </a:prstGeom>
        </p:spPr>
        <p:txBody>
          <a:bodyPr wrap="square" rtlCol="0">
            <a:spAutoFit/>
          </a:bodyPr>
          <a:lstStyle/>
          <a:p>
            <a:r>
              <a:rPr lang="en-US" sz="2800" dirty="0">
                <a:solidFill>
                  <a:srgbClr val="002060"/>
                </a:solidFill>
              </a:rPr>
              <a:t>Questions?</a:t>
            </a:r>
          </a:p>
        </p:txBody>
      </p:sp>
    </p:spTree>
    <p:extLst>
      <p:ext uri="{BB962C8B-B14F-4D97-AF65-F5344CB8AC3E}">
        <p14:creationId xmlns:p14="http://schemas.microsoft.com/office/powerpoint/2010/main" val="357695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a:t>
            </a:r>
          </a:p>
        </p:txBody>
      </p:sp>
      <p:pic>
        <p:nvPicPr>
          <p:cNvPr id="7" name="Picture 6">
            <a:extLst>
              <a:ext uri="{FF2B5EF4-FFF2-40B4-BE49-F238E27FC236}">
                <a16:creationId xmlns:a16="http://schemas.microsoft.com/office/drawing/2014/main" id="{6E026E9E-6DEB-4539-B015-B5359E3055CC}"/>
              </a:ext>
            </a:extLst>
          </p:cNvPr>
          <p:cNvPicPr>
            <a:picLocks noChangeAspect="1"/>
          </p:cNvPicPr>
          <p:nvPr/>
        </p:nvPicPr>
        <p:blipFill>
          <a:blip r:embed="rId3"/>
          <a:stretch>
            <a:fillRect/>
          </a:stretch>
        </p:blipFill>
        <p:spPr>
          <a:xfrm>
            <a:off x="306572" y="523220"/>
            <a:ext cx="6309360" cy="5044549"/>
          </a:xfrm>
          <a:prstGeom prst="rect">
            <a:avLst/>
          </a:prstGeom>
        </p:spPr>
      </p:pic>
      <p:sp>
        <p:nvSpPr>
          <p:cNvPr id="9" name="TextBox 8">
            <a:extLst>
              <a:ext uri="{FF2B5EF4-FFF2-40B4-BE49-F238E27FC236}">
                <a16:creationId xmlns:a16="http://schemas.microsoft.com/office/drawing/2014/main" id="{272BF2A8-6E69-4126-B391-42E5E1EA1796}"/>
              </a:ext>
            </a:extLst>
          </p:cNvPr>
          <p:cNvSpPr txBox="1"/>
          <p:nvPr/>
        </p:nvSpPr>
        <p:spPr>
          <a:xfrm>
            <a:off x="268472" y="5587142"/>
            <a:ext cx="8607056" cy="646331"/>
          </a:xfrm>
          <a:prstGeom prst="rect">
            <a:avLst/>
          </a:prstGeom>
        </p:spPr>
        <p:txBody>
          <a:bodyPr wrap="square" rtlCol="0">
            <a:spAutoFit/>
          </a:bodyPr>
          <a:lstStyle/>
          <a:p>
            <a:r>
              <a:rPr lang="en-US" dirty="0"/>
              <a:t>Although addresses refers to individual bytes within byte arrays, the bytes are allocated in chunks of P = 2</a:t>
            </a:r>
            <a:r>
              <a:rPr lang="en-US" baseline="30000" dirty="0"/>
              <a:t>p</a:t>
            </a:r>
            <a:r>
              <a:rPr lang="en-US" dirty="0"/>
              <a:t> bytes called pages (</a:t>
            </a:r>
            <a:r>
              <a:rPr lang="en-US" i="1" dirty="0"/>
              <a:t>p</a:t>
            </a:r>
            <a:r>
              <a:rPr lang="en-US" dirty="0"/>
              <a:t> will be the bit width of an address field).   </a:t>
            </a:r>
          </a:p>
        </p:txBody>
      </p:sp>
    </p:spTree>
    <p:extLst>
      <p:ext uri="{BB962C8B-B14F-4D97-AF65-F5344CB8AC3E}">
        <p14:creationId xmlns:p14="http://schemas.microsoft.com/office/powerpoint/2010/main" val="82326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a:t>
            </a:r>
          </a:p>
        </p:txBody>
      </p:sp>
      <p:pic>
        <p:nvPicPr>
          <p:cNvPr id="7" name="Picture 6">
            <a:extLst>
              <a:ext uri="{FF2B5EF4-FFF2-40B4-BE49-F238E27FC236}">
                <a16:creationId xmlns:a16="http://schemas.microsoft.com/office/drawing/2014/main" id="{6E026E9E-6DEB-4539-B015-B5359E3055CC}"/>
              </a:ext>
            </a:extLst>
          </p:cNvPr>
          <p:cNvPicPr>
            <a:picLocks noChangeAspect="1"/>
          </p:cNvPicPr>
          <p:nvPr/>
        </p:nvPicPr>
        <p:blipFill>
          <a:blip r:embed="rId3"/>
          <a:stretch>
            <a:fillRect/>
          </a:stretch>
        </p:blipFill>
        <p:spPr>
          <a:xfrm>
            <a:off x="306572" y="523220"/>
            <a:ext cx="6309360" cy="5044549"/>
          </a:xfrm>
          <a:prstGeom prst="rect">
            <a:avLst/>
          </a:prstGeom>
        </p:spPr>
      </p:pic>
      <p:sp>
        <p:nvSpPr>
          <p:cNvPr id="9" name="TextBox 8">
            <a:extLst>
              <a:ext uri="{FF2B5EF4-FFF2-40B4-BE49-F238E27FC236}">
                <a16:creationId xmlns:a16="http://schemas.microsoft.com/office/drawing/2014/main" id="{272BF2A8-6E69-4126-B391-42E5E1EA1796}"/>
              </a:ext>
            </a:extLst>
          </p:cNvPr>
          <p:cNvSpPr txBox="1"/>
          <p:nvPr/>
        </p:nvSpPr>
        <p:spPr>
          <a:xfrm>
            <a:off x="268472" y="5587142"/>
            <a:ext cx="8607056" cy="923330"/>
          </a:xfrm>
          <a:prstGeom prst="rect">
            <a:avLst/>
          </a:prstGeom>
        </p:spPr>
        <p:txBody>
          <a:bodyPr wrap="square" rtlCol="0">
            <a:spAutoFit/>
          </a:bodyPr>
          <a:lstStyle/>
          <a:p>
            <a:r>
              <a:rPr lang="en-US" dirty="0"/>
              <a:t>In the figure, we see three categories of pages that might reside in the virtual memory space of one process.   The most straightforward situation is a page that is ‘cached’: this is a chunk of the virtual memory space that currently maps onto a page in physical memory.</a:t>
            </a:r>
          </a:p>
        </p:txBody>
      </p:sp>
    </p:spTree>
    <p:extLst>
      <p:ext uri="{BB962C8B-B14F-4D97-AF65-F5344CB8AC3E}">
        <p14:creationId xmlns:p14="http://schemas.microsoft.com/office/powerpoint/2010/main" val="150406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a:t>
            </a:r>
          </a:p>
        </p:txBody>
      </p:sp>
      <p:pic>
        <p:nvPicPr>
          <p:cNvPr id="7" name="Picture 6">
            <a:extLst>
              <a:ext uri="{FF2B5EF4-FFF2-40B4-BE49-F238E27FC236}">
                <a16:creationId xmlns:a16="http://schemas.microsoft.com/office/drawing/2014/main" id="{6E026E9E-6DEB-4539-B015-B5359E3055CC}"/>
              </a:ext>
            </a:extLst>
          </p:cNvPr>
          <p:cNvPicPr>
            <a:picLocks noChangeAspect="1"/>
          </p:cNvPicPr>
          <p:nvPr/>
        </p:nvPicPr>
        <p:blipFill>
          <a:blip r:embed="rId3"/>
          <a:stretch>
            <a:fillRect/>
          </a:stretch>
        </p:blipFill>
        <p:spPr>
          <a:xfrm>
            <a:off x="306572" y="523220"/>
            <a:ext cx="6309360" cy="5044549"/>
          </a:xfrm>
          <a:prstGeom prst="rect">
            <a:avLst/>
          </a:prstGeom>
        </p:spPr>
      </p:pic>
      <p:sp>
        <p:nvSpPr>
          <p:cNvPr id="9" name="TextBox 8">
            <a:extLst>
              <a:ext uri="{FF2B5EF4-FFF2-40B4-BE49-F238E27FC236}">
                <a16:creationId xmlns:a16="http://schemas.microsoft.com/office/drawing/2014/main" id="{272BF2A8-6E69-4126-B391-42E5E1EA1796}"/>
              </a:ext>
            </a:extLst>
          </p:cNvPr>
          <p:cNvSpPr txBox="1"/>
          <p:nvPr/>
        </p:nvSpPr>
        <p:spPr>
          <a:xfrm>
            <a:off x="268472" y="5587142"/>
            <a:ext cx="8607056" cy="1200329"/>
          </a:xfrm>
          <a:prstGeom prst="rect">
            <a:avLst/>
          </a:prstGeom>
        </p:spPr>
        <p:txBody>
          <a:bodyPr wrap="square" rtlCol="0">
            <a:spAutoFit/>
          </a:bodyPr>
          <a:lstStyle/>
          <a:p>
            <a:r>
              <a:rPr lang="en-US" dirty="0"/>
              <a:t>Not all pages can be mapped onto a current page in physical memory.  For example, </a:t>
            </a:r>
            <a:r>
              <a:rPr lang="en-US" dirty="0" err="1"/>
              <a:t>uncached</a:t>
            </a:r>
            <a:r>
              <a:rPr lang="en-US" dirty="0"/>
              <a:t> pages are regions of virtual memory that have been allocated to the process, but they do not map onto a current region of physical memory.  The associated pages need to be retrieved from the disk.</a:t>
            </a:r>
          </a:p>
        </p:txBody>
      </p:sp>
    </p:spTree>
    <p:extLst>
      <p:ext uri="{BB962C8B-B14F-4D97-AF65-F5344CB8AC3E}">
        <p14:creationId xmlns:p14="http://schemas.microsoft.com/office/powerpoint/2010/main" val="90978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E877EA-F522-436E-B470-45583790757B}"/>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4" name="Picture 3">
            <a:extLst>
              <a:ext uri="{FF2B5EF4-FFF2-40B4-BE49-F238E27FC236}">
                <a16:creationId xmlns:a16="http://schemas.microsoft.com/office/drawing/2014/main" id="{A2F03B1C-0F26-4E35-8582-11C2FDB6E9D2}"/>
              </a:ext>
            </a:extLst>
          </p:cNvPr>
          <p:cNvPicPr>
            <a:picLocks noChangeAspect="1"/>
          </p:cNvPicPr>
          <p:nvPr/>
        </p:nvPicPr>
        <p:blipFill>
          <a:blip r:embed="rId2"/>
          <a:stretch>
            <a:fillRect/>
          </a:stretch>
        </p:blipFill>
        <p:spPr>
          <a:xfrm>
            <a:off x="306572" y="523220"/>
            <a:ext cx="6309360" cy="5044549"/>
          </a:xfrm>
          <a:prstGeom prst="rect">
            <a:avLst/>
          </a:prstGeom>
        </p:spPr>
      </p:pic>
      <p:sp>
        <p:nvSpPr>
          <p:cNvPr id="6" name="TextBox 5">
            <a:extLst>
              <a:ext uri="{FF2B5EF4-FFF2-40B4-BE49-F238E27FC236}">
                <a16:creationId xmlns:a16="http://schemas.microsoft.com/office/drawing/2014/main" id="{F23DE93E-66B2-4901-81E8-EE6AE90662DC}"/>
              </a:ext>
            </a:extLst>
          </p:cNvPr>
          <p:cNvSpPr txBox="1"/>
          <p:nvPr/>
        </p:nvSpPr>
        <p:spPr>
          <a:xfrm>
            <a:off x="268472" y="5710020"/>
            <a:ext cx="8607056" cy="646331"/>
          </a:xfrm>
          <a:prstGeom prst="rect">
            <a:avLst/>
          </a:prstGeom>
        </p:spPr>
        <p:txBody>
          <a:bodyPr wrap="square" rtlCol="0">
            <a:spAutoFit/>
          </a:bodyPr>
          <a:lstStyle/>
          <a:p>
            <a:r>
              <a:rPr lang="en-US" dirty="0"/>
              <a:t>Some virtual pages belong to the overall address space but do not yet have any data associated with them for the process under consideration.</a:t>
            </a:r>
          </a:p>
        </p:txBody>
      </p:sp>
      <p:sp>
        <p:nvSpPr>
          <p:cNvPr id="8" name="TextBox 7">
            <a:extLst>
              <a:ext uri="{FF2B5EF4-FFF2-40B4-BE49-F238E27FC236}">
                <a16:creationId xmlns:a16="http://schemas.microsoft.com/office/drawing/2014/main" id="{2EB4174A-6C13-436C-B13C-A84E33E9F45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a:t>
            </a:r>
          </a:p>
        </p:txBody>
      </p:sp>
    </p:spTree>
    <p:extLst>
      <p:ext uri="{BB962C8B-B14F-4D97-AF65-F5344CB8AC3E}">
        <p14:creationId xmlns:p14="http://schemas.microsoft.com/office/powerpoint/2010/main" val="74596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482EA4-F375-48A6-A5F5-3C4D37783ACF}"/>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4" name="TextBox 3">
            <a:extLst>
              <a:ext uri="{FF2B5EF4-FFF2-40B4-BE49-F238E27FC236}">
                <a16:creationId xmlns:a16="http://schemas.microsoft.com/office/drawing/2014/main" id="{01524B1C-4FD9-45E9-A2AD-025FABFD18E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 – Page tables</a:t>
            </a:r>
          </a:p>
        </p:txBody>
      </p:sp>
      <p:pic>
        <p:nvPicPr>
          <p:cNvPr id="6" name="Picture 5">
            <a:extLst>
              <a:ext uri="{FF2B5EF4-FFF2-40B4-BE49-F238E27FC236}">
                <a16:creationId xmlns:a16="http://schemas.microsoft.com/office/drawing/2014/main" id="{9996F2D0-B494-4E26-AF7A-24F52FF4FB14}"/>
              </a:ext>
            </a:extLst>
          </p:cNvPr>
          <p:cNvPicPr>
            <a:picLocks noChangeAspect="1"/>
          </p:cNvPicPr>
          <p:nvPr/>
        </p:nvPicPr>
        <p:blipFill>
          <a:blip r:embed="rId2"/>
          <a:stretch>
            <a:fillRect/>
          </a:stretch>
        </p:blipFill>
        <p:spPr>
          <a:xfrm>
            <a:off x="267114" y="645920"/>
            <a:ext cx="7040880" cy="4279169"/>
          </a:xfrm>
          <a:prstGeom prst="rect">
            <a:avLst/>
          </a:prstGeom>
        </p:spPr>
      </p:pic>
      <p:sp>
        <p:nvSpPr>
          <p:cNvPr id="7" name="TextBox 6">
            <a:extLst>
              <a:ext uri="{FF2B5EF4-FFF2-40B4-BE49-F238E27FC236}">
                <a16:creationId xmlns:a16="http://schemas.microsoft.com/office/drawing/2014/main" id="{E92B30B6-EF58-4ABD-A1B3-CFFD909141FE}"/>
              </a:ext>
            </a:extLst>
          </p:cNvPr>
          <p:cNvSpPr txBox="1"/>
          <p:nvPr/>
        </p:nvSpPr>
        <p:spPr>
          <a:xfrm>
            <a:off x="402336" y="5132832"/>
            <a:ext cx="7731730" cy="1477328"/>
          </a:xfrm>
          <a:prstGeom prst="rect">
            <a:avLst/>
          </a:prstGeom>
          <a:noFill/>
        </p:spPr>
        <p:txBody>
          <a:bodyPr wrap="square" rtlCol="0">
            <a:spAutoFit/>
          </a:bodyPr>
          <a:lstStyle/>
          <a:p>
            <a:r>
              <a:rPr lang="en-US" dirty="0"/>
              <a:t>For each virtual page, there is a page table entry (PTE).  Each PTE includes a valid bit and an address.  For each PTE, when the valid bit is set, then this implies that the virtual page is currently associated with an address in physical memory, and the address field points to that location.  A reference to this PTE is considered a “page hit.”</a:t>
            </a:r>
          </a:p>
        </p:txBody>
      </p:sp>
    </p:spTree>
    <p:extLst>
      <p:ext uri="{BB962C8B-B14F-4D97-AF65-F5344CB8AC3E}">
        <p14:creationId xmlns:p14="http://schemas.microsoft.com/office/powerpoint/2010/main" val="315089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482EA4-F375-48A6-A5F5-3C4D37783ACF}"/>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4" name="TextBox 3">
            <a:extLst>
              <a:ext uri="{FF2B5EF4-FFF2-40B4-BE49-F238E27FC236}">
                <a16:creationId xmlns:a16="http://schemas.microsoft.com/office/drawing/2014/main" id="{01524B1C-4FD9-45E9-A2AD-025FABFD18E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Virtual addressing – Page tables</a:t>
            </a:r>
          </a:p>
        </p:txBody>
      </p:sp>
      <p:pic>
        <p:nvPicPr>
          <p:cNvPr id="6" name="Picture 5">
            <a:extLst>
              <a:ext uri="{FF2B5EF4-FFF2-40B4-BE49-F238E27FC236}">
                <a16:creationId xmlns:a16="http://schemas.microsoft.com/office/drawing/2014/main" id="{9996F2D0-B494-4E26-AF7A-24F52FF4FB14}"/>
              </a:ext>
            </a:extLst>
          </p:cNvPr>
          <p:cNvPicPr>
            <a:picLocks noChangeAspect="1"/>
          </p:cNvPicPr>
          <p:nvPr/>
        </p:nvPicPr>
        <p:blipFill>
          <a:blip r:embed="rId2"/>
          <a:stretch>
            <a:fillRect/>
          </a:stretch>
        </p:blipFill>
        <p:spPr>
          <a:xfrm>
            <a:off x="267114" y="645920"/>
            <a:ext cx="7040880" cy="4279169"/>
          </a:xfrm>
          <a:prstGeom prst="rect">
            <a:avLst/>
          </a:prstGeom>
        </p:spPr>
      </p:pic>
      <p:sp>
        <p:nvSpPr>
          <p:cNvPr id="7" name="TextBox 6">
            <a:extLst>
              <a:ext uri="{FF2B5EF4-FFF2-40B4-BE49-F238E27FC236}">
                <a16:creationId xmlns:a16="http://schemas.microsoft.com/office/drawing/2014/main" id="{E92B30B6-EF58-4ABD-A1B3-CFFD909141FE}"/>
              </a:ext>
            </a:extLst>
          </p:cNvPr>
          <p:cNvSpPr txBox="1"/>
          <p:nvPr/>
        </p:nvSpPr>
        <p:spPr>
          <a:xfrm>
            <a:off x="402336" y="5132832"/>
            <a:ext cx="7731730" cy="1200329"/>
          </a:xfrm>
          <a:prstGeom prst="rect">
            <a:avLst/>
          </a:prstGeom>
          <a:noFill/>
        </p:spPr>
        <p:txBody>
          <a:bodyPr wrap="square" rtlCol="0">
            <a:spAutoFit/>
          </a:bodyPr>
          <a:lstStyle/>
          <a:p>
            <a:r>
              <a:rPr lang="en-US" dirty="0"/>
              <a:t>If the valid bit is not set, then the address field either points to a location on disk (for an </a:t>
            </a:r>
            <a:r>
              <a:rPr lang="en-US" dirty="0" err="1"/>
              <a:t>uncached</a:t>
            </a:r>
            <a:r>
              <a:rPr lang="en-US" dirty="0"/>
              <a:t> page), or it contains a null address (for unallocated pages). </a:t>
            </a:r>
          </a:p>
          <a:p>
            <a:endParaRPr lang="en-US" dirty="0"/>
          </a:p>
          <a:p>
            <a:r>
              <a:rPr lang="en-US" dirty="0"/>
              <a:t>A reference to an </a:t>
            </a:r>
            <a:r>
              <a:rPr lang="en-US" dirty="0" err="1"/>
              <a:t>uncached</a:t>
            </a:r>
            <a:r>
              <a:rPr lang="en-US" dirty="0"/>
              <a:t> PTE is considered a “page fault.”</a:t>
            </a:r>
          </a:p>
        </p:txBody>
      </p:sp>
    </p:spTree>
    <p:extLst>
      <p:ext uri="{BB962C8B-B14F-4D97-AF65-F5344CB8AC3E}">
        <p14:creationId xmlns:p14="http://schemas.microsoft.com/office/powerpoint/2010/main" val="19309612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9606</TotalTime>
  <Words>2064</Words>
  <Application>Microsoft Office PowerPoint</Application>
  <PresentationFormat>On-screen Show (4:3)</PresentationFormat>
  <Paragraphs>153</Paragraphs>
  <Slides>34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390</cp:revision>
  <dcterms:created xsi:type="dcterms:W3CDTF">2020-05-11T15:02:49Z</dcterms:created>
  <dcterms:modified xsi:type="dcterms:W3CDTF">2020-07-14T18:09:50Z</dcterms:modified>
</cp:coreProperties>
</file>