
<file path=[Content_Types].xml><?xml version="1.0" encoding="utf-8"?>
<Types xmlns="http://schemas.openxmlformats.org/package/2006/content-types">
  <Default Extension="emf" ContentType="image/x-emf"/>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6"/>
  </p:notesMasterIdLst>
  <p:sldIdLst>
    <p:sldId id="257" r:id="rId2"/>
    <p:sldId id="259" r:id="rId3"/>
    <p:sldId id="271" r:id="rId4"/>
    <p:sldId id="272" r:id="rId5"/>
    <p:sldId id="274" r:id="rId6"/>
    <p:sldId id="273" r:id="rId7"/>
    <p:sldId id="275" r:id="rId8"/>
    <p:sldId id="276" r:id="rId9"/>
    <p:sldId id="277" r:id="rId10"/>
    <p:sldId id="278" r:id="rId11"/>
    <p:sldId id="279" r:id="rId12"/>
    <p:sldId id="280" r:id="rId13"/>
    <p:sldId id="281" r:id="rId14"/>
    <p:sldId id="28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68" autoAdjust="0"/>
    <p:restoredTop sz="94660"/>
  </p:normalViewPr>
  <p:slideViewPr>
    <p:cSldViewPr snapToGrid="0" showGuides="1">
      <p:cViewPr varScale="1">
        <p:scale>
          <a:sx n="72" d="100"/>
          <a:sy n="72" d="100"/>
        </p:scale>
        <p:origin x="1356" y="72"/>
      </p:cViewPr>
      <p:guideLst>
        <p:guide orient="horz" pos="213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53207-2DA4-4502-B9D8-268520D886D5}" type="datetimeFigureOut">
              <a:rPr lang="en-US" smtClean="0"/>
              <a:t>5/26/2020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86F90A-C0A2-4063-9142-A01C3CA9900D}" type="slidenum">
              <a:rPr lang="en-US" smtClean="0"/>
              <a:t>‹#›</a:t>
            </a:fld>
            <a:endParaRPr lang="en-US"/>
          </a:p>
        </p:txBody>
      </p:sp>
    </p:spTree>
    <p:extLst>
      <p:ext uri="{BB962C8B-B14F-4D97-AF65-F5344CB8AC3E}">
        <p14:creationId xmlns:p14="http://schemas.microsoft.com/office/powerpoint/2010/main" val="258536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3084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5323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481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128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4508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389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414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087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493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318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5/26/2020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267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5/26/2020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27908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449"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algs4.cs.princeton.edu/21elementary/" TargetMode="External"/><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hyperlink" Target="https://sites.google.com/view/cs449su20/course-info"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4" Type="http://schemas.openxmlformats.org/officeDocument/2006/relationships/image" Target="../media/image5.tmp"/></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0.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7865ED-B052-4E5B-8DAE-B1349406B29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CS449 Lab 5/26/20 and 5/28/20</a:t>
            </a:r>
          </a:p>
        </p:txBody>
      </p:sp>
      <p:sp>
        <p:nvSpPr>
          <p:cNvPr id="4" name="TextBox 3">
            <a:extLst>
              <a:ext uri="{FF2B5EF4-FFF2-40B4-BE49-F238E27FC236}">
                <a16:creationId xmlns:a16="http://schemas.microsoft.com/office/drawing/2014/main" id="{CA5B91A2-ABAC-4522-A9EC-532D0AF2B636}"/>
              </a:ext>
            </a:extLst>
          </p:cNvPr>
          <p:cNvSpPr txBox="1"/>
          <p:nvPr/>
        </p:nvSpPr>
        <p:spPr>
          <a:xfrm>
            <a:off x="-148856" y="768071"/>
            <a:ext cx="8607056" cy="1938992"/>
          </a:xfrm>
          <a:prstGeom prst="rect">
            <a:avLst/>
          </a:prstGeom>
        </p:spPr>
        <p:txBody>
          <a:bodyPr wrap="square" rtlCol="0">
            <a:spAutoFit/>
          </a:bodyPr>
          <a:lstStyle/>
          <a:p>
            <a:pPr lvl="1"/>
            <a:r>
              <a:rPr lang="en-US" sz="2400" dirty="0">
                <a:sym typeface="Wingdings" panose="05000000000000000000" pitchFamily="2" charset="2"/>
              </a:rPr>
              <a:t>These slides will be available online: </a:t>
            </a:r>
            <a:r>
              <a:rPr lang="en-US" sz="2400" dirty="0"/>
              <a:t> </a:t>
            </a:r>
          </a:p>
          <a:p>
            <a:pPr lvl="1"/>
            <a:r>
              <a:rPr lang="en-US" sz="2400" dirty="0">
                <a:hlinkClick r:id="rId2"/>
              </a:rPr>
              <a:t>https://github.com/kc13/CS449</a:t>
            </a:r>
            <a:endParaRPr lang="en-US" sz="2400" dirty="0"/>
          </a:p>
          <a:p>
            <a:pPr lvl="1"/>
            <a:endParaRPr lang="en-US" sz="2400" dirty="0"/>
          </a:p>
          <a:p>
            <a:pPr lvl="1"/>
            <a:r>
              <a:rPr lang="en-US" sz="2400" u="sng" dirty="0"/>
              <a:t>Agenda for today</a:t>
            </a:r>
          </a:p>
          <a:p>
            <a:pPr marL="914400" lvl="1" indent="-457200">
              <a:buFont typeface="+mj-lt"/>
              <a:buAutoNum type="arabicPeriod"/>
            </a:pPr>
            <a:r>
              <a:rPr lang="en-US" sz="2400" dirty="0"/>
              <a:t>Overview of Lab #2</a:t>
            </a:r>
          </a:p>
        </p:txBody>
      </p:sp>
    </p:spTree>
    <p:extLst>
      <p:ext uri="{BB962C8B-B14F-4D97-AF65-F5344CB8AC3E}">
        <p14:creationId xmlns:p14="http://schemas.microsoft.com/office/powerpoint/2010/main" val="27969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12E31C-3A45-4384-B1AA-16776C88A743}"/>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#2</a:t>
            </a:r>
          </a:p>
        </p:txBody>
      </p:sp>
      <p:pic>
        <p:nvPicPr>
          <p:cNvPr id="6" name="Picture 5">
            <a:extLst>
              <a:ext uri="{FF2B5EF4-FFF2-40B4-BE49-F238E27FC236}">
                <a16:creationId xmlns:a16="http://schemas.microsoft.com/office/drawing/2014/main" id="{82CB3219-3456-4C6A-B805-778DA82FD038}"/>
              </a:ext>
            </a:extLst>
          </p:cNvPr>
          <p:cNvPicPr>
            <a:picLocks noChangeAspect="1"/>
          </p:cNvPicPr>
          <p:nvPr/>
        </p:nvPicPr>
        <p:blipFill>
          <a:blip r:embed="rId2"/>
          <a:stretch>
            <a:fillRect/>
          </a:stretch>
        </p:blipFill>
        <p:spPr>
          <a:xfrm>
            <a:off x="224714" y="638553"/>
            <a:ext cx="6675120" cy="794478"/>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CBBB94D8-4B78-492E-94C0-BAC5BED46F6F}"/>
              </a:ext>
            </a:extLst>
          </p:cNvPr>
          <p:cNvPicPr>
            <a:picLocks noChangeAspect="1"/>
          </p:cNvPicPr>
          <p:nvPr/>
        </p:nvPicPr>
        <p:blipFill rotWithShape="1">
          <a:blip r:embed="rId3">
            <a:extLst>
              <a:ext uri="{28A0092B-C50C-407E-A947-70E740481C1C}">
                <a14:useLocalDpi xmlns:a14="http://schemas.microsoft.com/office/drawing/2010/main" val="0"/>
              </a:ext>
            </a:extLst>
          </a:blip>
          <a:srcRect t="17282" b="7152"/>
          <a:stretch/>
        </p:blipFill>
        <p:spPr>
          <a:xfrm>
            <a:off x="155687" y="1502585"/>
            <a:ext cx="8830907" cy="4635972"/>
          </a:xfrm>
          <a:prstGeom prst="rect">
            <a:avLst/>
          </a:prstGeom>
        </p:spPr>
      </p:pic>
    </p:spTree>
    <p:extLst>
      <p:ext uri="{BB962C8B-B14F-4D97-AF65-F5344CB8AC3E}">
        <p14:creationId xmlns:p14="http://schemas.microsoft.com/office/powerpoint/2010/main" val="777371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12E31C-3A45-4384-B1AA-16776C88A743}"/>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#2</a:t>
            </a:r>
          </a:p>
        </p:txBody>
      </p:sp>
      <p:pic>
        <p:nvPicPr>
          <p:cNvPr id="4" name="Picture 3" descr="A screenshot of a cell phone&#10;&#10;Description automatically generated">
            <a:extLst>
              <a:ext uri="{FF2B5EF4-FFF2-40B4-BE49-F238E27FC236}">
                <a16:creationId xmlns:a16="http://schemas.microsoft.com/office/drawing/2014/main" id="{FD8DCDCC-0B0E-47C1-BFCF-8402F84FD887}"/>
              </a:ext>
            </a:extLst>
          </p:cNvPr>
          <p:cNvPicPr>
            <a:picLocks noChangeAspect="1"/>
          </p:cNvPicPr>
          <p:nvPr/>
        </p:nvPicPr>
        <p:blipFill rotWithShape="1">
          <a:blip r:embed="rId2">
            <a:extLst>
              <a:ext uri="{28A0092B-C50C-407E-A947-70E740481C1C}">
                <a14:useLocalDpi xmlns:a14="http://schemas.microsoft.com/office/drawing/2010/main" val="0"/>
              </a:ext>
            </a:extLst>
          </a:blip>
          <a:srcRect l="20487" t="28740" r="22683" b="45388"/>
          <a:stretch/>
        </p:blipFill>
        <p:spPr>
          <a:xfrm>
            <a:off x="78059" y="635621"/>
            <a:ext cx="8229600" cy="2030921"/>
          </a:xfrm>
          <a:prstGeom prst="rect">
            <a:avLst/>
          </a:prstGeom>
        </p:spPr>
      </p:pic>
    </p:spTree>
    <p:extLst>
      <p:ext uri="{BB962C8B-B14F-4D97-AF65-F5344CB8AC3E}">
        <p14:creationId xmlns:p14="http://schemas.microsoft.com/office/powerpoint/2010/main" val="3527256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12E31C-3A45-4384-B1AA-16776C88A743}"/>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#2</a:t>
            </a:r>
          </a:p>
        </p:txBody>
      </p:sp>
      <p:pic>
        <p:nvPicPr>
          <p:cNvPr id="3" name="Picture 2">
            <a:extLst>
              <a:ext uri="{FF2B5EF4-FFF2-40B4-BE49-F238E27FC236}">
                <a16:creationId xmlns:a16="http://schemas.microsoft.com/office/drawing/2014/main" id="{AF83CC99-B6C3-4659-9444-455E6803EDE7}"/>
              </a:ext>
            </a:extLst>
          </p:cNvPr>
          <p:cNvPicPr>
            <a:picLocks noChangeAspect="1"/>
          </p:cNvPicPr>
          <p:nvPr/>
        </p:nvPicPr>
        <p:blipFill>
          <a:blip r:embed="rId2"/>
          <a:stretch>
            <a:fillRect/>
          </a:stretch>
        </p:blipFill>
        <p:spPr>
          <a:xfrm>
            <a:off x="384210" y="713720"/>
            <a:ext cx="6234545" cy="3601759"/>
          </a:xfrm>
          <a:prstGeom prst="rect">
            <a:avLst/>
          </a:prstGeom>
        </p:spPr>
      </p:pic>
      <p:sp>
        <p:nvSpPr>
          <p:cNvPr id="5" name="TextBox 4">
            <a:extLst>
              <a:ext uri="{FF2B5EF4-FFF2-40B4-BE49-F238E27FC236}">
                <a16:creationId xmlns:a16="http://schemas.microsoft.com/office/drawing/2014/main" id="{633035B7-7658-424D-818B-21E08F4C5135}"/>
              </a:ext>
            </a:extLst>
          </p:cNvPr>
          <p:cNvSpPr txBox="1"/>
          <p:nvPr/>
        </p:nvSpPr>
        <p:spPr>
          <a:xfrm>
            <a:off x="384210" y="4583151"/>
            <a:ext cx="7555458" cy="646331"/>
          </a:xfrm>
          <a:prstGeom prst="rect">
            <a:avLst/>
          </a:prstGeom>
          <a:noFill/>
        </p:spPr>
        <p:txBody>
          <a:bodyPr wrap="square" rtlCol="0">
            <a:spAutoFit/>
          </a:bodyPr>
          <a:lstStyle/>
          <a:p>
            <a:r>
              <a:rPr lang="en-US" dirty="0">
                <a:hlinkClick r:id="rId3"/>
              </a:rPr>
              <a:t>https://algs4.cs.princeton.edu/21elementary/</a:t>
            </a:r>
            <a:endParaRPr lang="en-US" dirty="0"/>
          </a:p>
          <a:p>
            <a:r>
              <a:rPr lang="en-US" dirty="0"/>
              <a:t>Another good reference on selection sort (and other sorts.)</a:t>
            </a:r>
          </a:p>
        </p:txBody>
      </p:sp>
    </p:spTree>
    <p:extLst>
      <p:ext uri="{BB962C8B-B14F-4D97-AF65-F5344CB8AC3E}">
        <p14:creationId xmlns:p14="http://schemas.microsoft.com/office/powerpoint/2010/main" val="4099394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12E31C-3A45-4384-B1AA-16776C88A743}"/>
              </a:ext>
            </a:extLst>
          </p:cNvPr>
          <p:cNvSpPr txBox="1"/>
          <p:nvPr/>
        </p:nvSpPr>
        <p:spPr>
          <a:xfrm>
            <a:off x="156117" y="100361"/>
            <a:ext cx="8831766" cy="523220"/>
          </a:xfrm>
          <a:prstGeom prst="rect">
            <a:avLst/>
          </a:prstGeom>
        </p:spPr>
        <p:txBody>
          <a:bodyPr wrap="square" rtlCol="0">
            <a:spAutoFit/>
          </a:bodyPr>
          <a:lstStyle/>
          <a:p>
            <a:r>
              <a:rPr lang="en-US" sz="2800" dirty="0">
                <a:solidFill>
                  <a:srgbClr val="002060"/>
                </a:solidFill>
              </a:rPr>
              <a:t>Lab #2</a:t>
            </a:r>
          </a:p>
        </p:txBody>
      </p:sp>
      <p:pic>
        <p:nvPicPr>
          <p:cNvPr id="4" name="Picture 3">
            <a:extLst>
              <a:ext uri="{FF2B5EF4-FFF2-40B4-BE49-F238E27FC236}">
                <a16:creationId xmlns:a16="http://schemas.microsoft.com/office/drawing/2014/main" id="{7D936CDA-17DD-483F-B79E-89220BAE4B8D}"/>
              </a:ext>
            </a:extLst>
          </p:cNvPr>
          <p:cNvPicPr>
            <a:picLocks noChangeAspect="1"/>
          </p:cNvPicPr>
          <p:nvPr/>
        </p:nvPicPr>
        <p:blipFill>
          <a:blip r:embed="rId2"/>
          <a:stretch>
            <a:fillRect/>
          </a:stretch>
        </p:blipFill>
        <p:spPr>
          <a:xfrm>
            <a:off x="165240" y="758496"/>
            <a:ext cx="6650182" cy="2463994"/>
          </a:xfrm>
          <a:prstGeom prst="rect">
            <a:avLst/>
          </a:prstGeom>
        </p:spPr>
      </p:pic>
    </p:spTree>
    <p:extLst>
      <p:ext uri="{BB962C8B-B14F-4D97-AF65-F5344CB8AC3E}">
        <p14:creationId xmlns:p14="http://schemas.microsoft.com/office/powerpoint/2010/main" val="7936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B57F40-473B-4B9C-B0FD-A770D5DB5A9E}"/>
              </a:ext>
            </a:extLst>
          </p:cNvPr>
          <p:cNvPicPr>
            <a:picLocks noChangeAspect="1"/>
          </p:cNvPicPr>
          <p:nvPr/>
        </p:nvPicPr>
        <p:blipFill>
          <a:blip r:embed="rId2"/>
          <a:stretch>
            <a:fillRect/>
          </a:stretch>
        </p:blipFill>
        <p:spPr>
          <a:xfrm>
            <a:off x="256816" y="842513"/>
            <a:ext cx="6511636" cy="2875823"/>
          </a:xfrm>
          <a:prstGeom prst="rect">
            <a:avLst/>
          </a:prstGeom>
        </p:spPr>
      </p:pic>
      <p:sp>
        <p:nvSpPr>
          <p:cNvPr id="3" name="TextBox 2">
            <a:extLst>
              <a:ext uri="{FF2B5EF4-FFF2-40B4-BE49-F238E27FC236}">
                <a16:creationId xmlns:a16="http://schemas.microsoft.com/office/drawing/2014/main" id="{0381B1F9-A68C-4723-B372-E2439A83E07A}"/>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#2</a:t>
            </a:r>
          </a:p>
        </p:txBody>
      </p:sp>
    </p:spTree>
    <p:extLst>
      <p:ext uri="{BB962C8B-B14F-4D97-AF65-F5344CB8AC3E}">
        <p14:creationId xmlns:p14="http://schemas.microsoft.com/office/powerpoint/2010/main" val="252819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Office hours reminder</a:t>
            </a:r>
          </a:p>
        </p:txBody>
      </p:sp>
      <p:sp>
        <p:nvSpPr>
          <p:cNvPr id="3" name="TextBox 2">
            <a:extLst>
              <a:ext uri="{FF2B5EF4-FFF2-40B4-BE49-F238E27FC236}">
                <a16:creationId xmlns:a16="http://schemas.microsoft.com/office/drawing/2014/main" id="{3B32FFFA-18F6-4673-9D1D-497DD54E35DA}"/>
              </a:ext>
            </a:extLst>
          </p:cNvPr>
          <p:cNvSpPr txBox="1"/>
          <p:nvPr/>
        </p:nvSpPr>
        <p:spPr>
          <a:xfrm>
            <a:off x="0" y="261610"/>
            <a:ext cx="8982308" cy="2893100"/>
          </a:xfrm>
          <a:prstGeom prst="rect">
            <a:avLst/>
          </a:prstGeom>
        </p:spPr>
        <p:txBody>
          <a:bodyPr wrap="square" rtlCol="0">
            <a:spAutoFit/>
          </a:bodyPr>
          <a:lstStyle/>
          <a:p>
            <a:pPr lvl="1"/>
            <a:endParaRPr lang="en-US" sz="2000" dirty="0"/>
          </a:p>
          <a:p>
            <a:pPr marL="800100" lvl="1" indent="-342900">
              <a:buFont typeface="Wingdings" panose="05000000000000000000" pitchFamily="2" charset="2"/>
              <a:buChar char="à"/>
            </a:pPr>
            <a:r>
              <a:rPr lang="en-US" sz="2000" dirty="0">
                <a:sym typeface="Wingdings" panose="05000000000000000000" pitchFamily="2" charset="2"/>
              </a:rPr>
              <a:t>See Canvas announcement (below).</a:t>
            </a:r>
          </a:p>
          <a:p>
            <a:pPr marL="800100" lvl="1" indent="-342900">
              <a:buFont typeface="Wingdings" panose="05000000000000000000" pitchFamily="2" charset="2"/>
              <a:buChar char="à"/>
            </a:pPr>
            <a:r>
              <a:rPr lang="en-US" sz="2000" dirty="0">
                <a:sym typeface="Wingdings" panose="05000000000000000000" pitchFamily="2" charset="2"/>
              </a:rPr>
              <a:t>Please sign up through </a:t>
            </a:r>
            <a:r>
              <a:rPr lang="en-US" sz="2000" dirty="0" err="1">
                <a:sym typeface="Wingdings" panose="05000000000000000000" pitchFamily="2" charset="2"/>
              </a:rPr>
              <a:t>youcanbookme</a:t>
            </a:r>
            <a:r>
              <a:rPr lang="en-US" sz="2000" dirty="0">
                <a:sym typeface="Wingdings" panose="05000000000000000000" pitchFamily="2" charset="2"/>
              </a:rPr>
              <a:t>.</a:t>
            </a:r>
          </a:p>
          <a:p>
            <a:pPr marL="800100" lvl="1" indent="-342900">
              <a:buFont typeface="Wingdings" panose="05000000000000000000" pitchFamily="2" charset="2"/>
              <a:buChar char="à"/>
            </a:pPr>
            <a:r>
              <a:rPr lang="en-US" sz="2000" dirty="0">
                <a:sym typeface="Wingdings" panose="05000000000000000000" pitchFamily="2" charset="2"/>
              </a:rPr>
              <a:t>You can use these for checkoff meetings or general questions.</a:t>
            </a:r>
          </a:p>
          <a:p>
            <a:pPr marL="800100" lvl="1" indent="-342900">
              <a:buFont typeface="Wingdings" panose="05000000000000000000" pitchFamily="2" charset="2"/>
              <a:buChar char="à"/>
            </a:pPr>
            <a:r>
              <a:rPr lang="en-US" sz="2000" dirty="0">
                <a:sym typeface="Wingdings" panose="05000000000000000000" pitchFamily="2" charset="2"/>
              </a:rPr>
              <a:t>You can also schedule checkoff meetings during the professor’s office hours (the website still needs to be updated to indicate this).</a:t>
            </a:r>
          </a:p>
          <a:p>
            <a:pPr marL="800100" lvl="1" indent="-342900">
              <a:buFont typeface="Wingdings" panose="05000000000000000000" pitchFamily="2" charset="2"/>
              <a:buChar char="à"/>
            </a:pPr>
            <a:r>
              <a:rPr lang="en-US" sz="2000" dirty="0">
                <a:sym typeface="Wingdings" panose="05000000000000000000" pitchFamily="2" charset="2"/>
              </a:rPr>
              <a:t>See </a:t>
            </a:r>
            <a:r>
              <a:rPr lang="en-US" sz="2000" dirty="0">
                <a:sym typeface="Wingdings" panose="05000000000000000000" pitchFamily="2" charset="2"/>
                <a:hlinkClick r:id="rId2"/>
              </a:rPr>
              <a:t>https://sites.google.com/view/cs449su20/course-info</a:t>
            </a:r>
            <a:r>
              <a:rPr lang="en-US" sz="2000" dirty="0">
                <a:sym typeface="Wingdings" panose="05000000000000000000" pitchFamily="2" charset="2"/>
              </a:rPr>
              <a:t> for more info on the checkoff meetings.	</a:t>
            </a:r>
          </a:p>
          <a:p>
            <a:pPr marL="800100" lvl="1" indent="-342900">
              <a:buFont typeface="Wingdings" panose="05000000000000000000" pitchFamily="2" charset="2"/>
              <a:buChar char="à"/>
            </a:pPr>
            <a:endParaRPr lang="en-US" sz="2200" dirty="0">
              <a:sym typeface="Wingdings" panose="05000000000000000000" pitchFamily="2" charset="2"/>
            </a:endParaRPr>
          </a:p>
        </p:txBody>
      </p:sp>
      <p:pic>
        <p:nvPicPr>
          <p:cNvPr id="5" name="Picture 4" descr="A screenshot of a computer&#10;&#10;Description automatically generated">
            <a:extLst>
              <a:ext uri="{FF2B5EF4-FFF2-40B4-BE49-F238E27FC236}">
                <a16:creationId xmlns:a16="http://schemas.microsoft.com/office/drawing/2014/main" id="{62D586ED-A6E2-4F13-BC71-ECB1BF723251}"/>
              </a:ext>
            </a:extLst>
          </p:cNvPr>
          <p:cNvPicPr>
            <a:picLocks noChangeAspect="1"/>
          </p:cNvPicPr>
          <p:nvPr/>
        </p:nvPicPr>
        <p:blipFill rotWithShape="1">
          <a:blip r:embed="rId3">
            <a:extLst>
              <a:ext uri="{28A0092B-C50C-407E-A947-70E740481C1C}">
                <a14:useLocalDpi xmlns:a14="http://schemas.microsoft.com/office/drawing/2010/main" val="0"/>
              </a:ext>
            </a:extLst>
          </a:blip>
          <a:srcRect l="15976" t="18167" r="19146" b="16817"/>
          <a:stretch/>
        </p:blipFill>
        <p:spPr>
          <a:xfrm>
            <a:off x="613318" y="2839844"/>
            <a:ext cx="5932449" cy="3222703"/>
          </a:xfrm>
          <a:prstGeom prst="rect">
            <a:avLst/>
          </a:prstGeom>
        </p:spPr>
      </p:pic>
    </p:spTree>
    <p:extLst>
      <p:ext uri="{BB962C8B-B14F-4D97-AF65-F5344CB8AC3E}">
        <p14:creationId xmlns:p14="http://schemas.microsoft.com/office/powerpoint/2010/main" val="62585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#2: Pointer Lab</a:t>
            </a:r>
          </a:p>
        </p:txBody>
      </p:sp>
      <p:pic>
        <p:nvPicPr>
          <p:cNvPr id="4" name="Picture 3" descr="A screenshot of a cell phone&#10;&#10;Description automatically generated">
            <a:extLst>
              <a:ext uri="{FF2B5EF4-FFF2-40B4-BE49-F238E27FC236}">
                <a16:creationId xmlns:a16="http://schemas.microsoft.com/office/drawing/2014/main" id="{EA9A0BEE-3771-4AB8-B51F-F5A599C4555F}"/>
              </a:ext>
            </a:extLst>
          </p:cNvPr>
          <p:cNvPicPr>
            <a:picLocks noChangeAspect="1"/>
          </p:cNvPicPr>
          <p:nvPr/>
        </p:nvPicPr>
        <p:blipFill rotWithShape="1">
          <a:blip r:embed="rId2">
            <a:extLst>
              <a:ext uri="{28A0092B-C50C-407E-A947-70E740481C1C}">
                <a14:useLocalDpi xmlns:a14="http://schemas.microsoft.com/office/drawing/2010/main" val="0"/>
              </a:ext>
            </a:extLst>
          </a:blip>
          <a:srcRect l="6341" t="4443" r="12805" b="38414"/>
          <a:stretch/>
        </p:blipFill>
        <p:spPr>
          <a:xfrm>
            <a:off x="45720" y="523221"/>
            <a:ext cx="8869680" cy="3398032"/>
          </a:xfrm>
          <a:prstGeom prst="rect">
            <a:avLst/>
          </a:prstGeom>
        </p:spPr>
      </p:pic>
      <p:sp>
        <p:nvSpPr>
          <p:cNvPr id="6" name="TextBox 5">
            <a:extLst>
              <a:ext uri="{FF2B5EF4-FFF2-40B4-BE49-F238E27FC236}">
                <a16:creationId xmlns:a16="http://schemas.microsoft.com/office/drawing/2014/main" id="{1D739CC9-8651-4FAA-AB7A-DD4FFAAA3C23}"/>
              </a:ext>
            </a:extLst>
          </p:cNvPr>
          <p:cNvSpPr txBox="1"/>
          <p:nvPr/>
        </p:nvSpPr>
        <p:spPr>
          <a:xfrm>
            <a:off x="438243" y="4093531"/>
            <a:ext cx="8084634" cy="646331"/>
          </a:xfrm>
          <a:prstGeom prst="rect">
            <a:avLst/>
          </a:prstGeom>
          <a:noFill/>
        </p:spPr>
        <p:txBody>
          <a:bodyPr wrap="square" rtlCol="0">
            <a:spAutoFit/>
          </a:bodyPr>
          <a:lstStyle/>
          <a:p>
            <a:r>
              <a:rPr lang="en-US" dirty="0"/>
              <a:t>This lab shares many similarities with Lab 1, but be careful to notice various subtle differences in the rules/testing procedures/etc.</a:t>
            </a:r>
          </a:p>
        </p:txBody>
      </p:sp>
    </p:spTree>
    <p:extLst>
      <p:ext uri="{BB962C8B-B14F-4D97-AF65-F5344CB8AC3E}">
        <p14:creationId xmlns:p14="http://schemas.microsoft.com/office/powerpoint/2010/main" val="241061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#2 (be sure to also review comments in code)</a:t>
            </a:r>
          </a:p>
        </p:txBody>
      </p:sp>
      <p:sp>
        <p:nvSpPr>
          <p:cNvPr id="3" name="TextBox 2">
            <a:extLst>
              <a:ext uri="{FF2B5EF4-FFF2-40B4-BE49-F238E27FC236}">
                <a16:creationId xmlns:a16="http://schemas.microsoft.com/office/drawing/2014/main" id="{13B712B6-C6B1-415A-A14F-D4AD7DDBBC3B}"/>
              </a:ext>
            </a:extLst>
          </p:cNvPr>
          <p:cNvSpPr txBox="1"/>
          <p:nvPr/>
        </p:nvSpPr>
        <p:spPr>
          <a:xfrm>
            <a:off x="446049" y="713678"/>
            <a:ext cx="6902605" cy="646331"/>
          </a:xfrm>
          <a:prstGeom prst="rect">
            <a:avLst/>
          </a:prstGeom>
          <a:noFill/>
        </p:spPr>
        <p:txBody>
          <a:bodyPr wrap="square" rtlCol="0">
            <a:spAutoFit/>
          </a:bodyPr>
          <a:lstStyle/>
          <a:p>
            <a:r>
              <a:rPr lang="en-US" dirty="0"/>
              <a:t>Note: See slides from last week for answers to the pointers section in the Data Representation tutorial; this may be helpful review</a:t>
            </a:r>
          </a:p>
        </p:txBody>
      </p:sp>
      <p:pic>
        <p:nvPicPr>
          <p:cNvPr id="4" name="Picture 3">
            <a:extLst>
              <a:ext uri="{FF2B5EF4-FFF2-40B4-BE49-F238E27FC236}">
                <a16:creationId xmlns:a16="http://schemas.microsoft.com/office/drawing/2014/main" id="{07BE3AB0-60CE-4132-9B07-EBE7382BB702}"/>
              </a:ext>
            </a:extLst>
          </p:cNvPr>
          <p:cNvPicPr>
            <a:picLocks noChangeAspect="1"/>
          </p:cNvPicPr>
          <p:nvPr/>
        </p:nvPicPr>
        <p:blipFill>
          <a:blip r:embed="rId2"/>
          <a:stretch>
            <a:fillRect/>
          </a:stretch>
        </p:blipFill>
        <p:spPr>
          <a:xfrm>
            <a:off x="446049" y="1550470"/>
            <a:ext cx="5943600" cy="1239097"/>
          </a:xfrm>
          <a:prstGeom prst="rect">
            <a:avLst/>
          </a:prstGeom>
        </p:spPr>
      </p:pic>
      <p:pic>
        <p:nvPicPr>
          <p:cNvPr id="5" name="Picture 4">
            <a:extLst>
              <a:ext uri="{FF2B5EF4-FFF2-40B4-BE49-F238E27FC236}">
                <a16:creationId xmlns:a16="http://schemas.microsoft.com/office/drawing/2014/main" id="{F571C3A3-FF92-411F-B7B2-B1E26BDE970A}"/>
              </a:ext>
            </a:extLst>
          </p:cNvPr>
          <p:cNvPicPr>
            <a:picLocks noChangeAspect="1"/>
          </p:cNvPicPr>
          <p:nvPr/>
        </p:nvPicPr>
        <p:blipFill>
          <a:blip r:embed="rId3"/>
          <a:stretch>
            <a:fillRect/>
          </a:stretch>
        </p:blipFill>
        <p:spPr>
          <a:xfrm>
            <a:off x="306827" y="2845565"/>
            <a:ext cx="5943600" cy="1580779"/>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4D2A5374-B8C9-4952-B092-0E0E9D6D83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827" y="4426344"/>
            <a:ext cx="6354062" cy="1762371"/>
          </a:xfrm>
          <a:prstGeom prst="rect">
            <a:avLst/>
          </a:prstGeom>
        </p:spPr>
      </p:pic>
      <p:sp>
        <p:nvSpPr>
          <p:cNvPr id="12" name="TextBox 11">
            <a:extLst>
              <a:ext uri="{FF2B5EF4-FFF2-40B4-BE49-F238E27FC236}">
                <a16:creationId xmlns:a16="http://schemas.microsoft.com/office/drawing/2014/main" id="{F8F068EE-8730-4A9D-92CC-D230616F1810}"/>
              </a:ext>
            </a:extLst>
          </p:cNvPr>
          <p:cNvSpPr txBox="1"/>
          <p:nvPr/>
        </p:nvSpPr>
        <p:spPr>
          <a:xfrm>
            <a:off x="306827" y="6244713"/>
            <a:ext cx="8045436" cy="369332"/>
          </a:xfrm>
          <a:prstGeom prst="rect">
            <a:avLst/>
          </a:prstGeom>
          <a:noFill/>
        </p:spPr>
        <p:txBody>
          <a:bodyPr wrap="square" rtlCol="0">
            <a:spAutoFit/>
          </a:bodyPr>
          <a:lstStyle/>
          <a:p>
            <a:r>
              <a:rPr lang="en-US" dirty="0"/>
              <a:t>FYI: The lab handout says that dlc.py should be used (nothing is said about </a:t>
            </a:r>
            <a:r>
              <a:rPr lang="en-US" dirty="0" err="1"/>
              <a:t>dlc</a:t>
            </a:r>
            <a:r>
              <a:rPr lang="en-US" dirty="0"/>
              <a:t>).</a:t>
            </a:r>
          </a:p>
        </p:txBody>
      </p:sp>
    </p:spTree>
    <p:extLst>
      <p:ext uri="{BB962C8B-B14F-4D97-AF65-F5344CB8AC3E}">
        <p14:creationId xmlns:p14="http://schemas.microsoft.com/office/powerpoint/2010/main" val="499144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#2</a:t>
            </a:r>
          </a:p>
        </p:txBody>
      </p:sp>
      <p:pic>
        <p:nvPicPr>
          <p:cNvPr id="8" name="Picture 7">
            <a:extLst>
              <a:ext uri="{FF2B5EF4-FFF2-40B4-BE49-F238E27FC236}">
                <a16:creationId xmlns:a16="http://schemas.microsoft.com/office/drawing/2014/main" id="{B0154DF3-7B7A-483E-9FA9-6FE58F229611}"/>
              </a:ext>
            </a:extLst>
          </p:cNvPr>
          <p:cNvPicPr>
            <a:picLocks noChangeAspect="1"/>
          </p:cNvPicPr>
          <p:nvPr/>
        </p:nvPicPr>
        <p:blipFill>
          <a:blip r:embed="rId2"/>
          <a:stretch>
            <a:fillRect/>
          </a:stretch>
        </p:blipFill>
        <p:spPr>
          <a:xfrm>
            <a:off x="203761" y="719159"/>
            <a:ext cx="8321040" cy="3663762"/>
          </a:xfrm>
          <a:prstGeom prst="rect">
            <a:avLst/>
          </a:prstGeom>
        </p:spPr>
      </p:pic>
      <p:sp>
        <p:nvSpPr>
          <p:cNvPr id="10" name="TextBox 9">
            <a:extLst>
              <a:ext uri="{FF2B5EF4-FFF2-40B4-BE49-F238E27FC236}">
                <a16:creationId xmlns:a16="http://schemas.microsoft.com/office/drawing/2014/main" id="{C9378296-9442-4E3B-BF85-065906B46067}"/>
              </a:ext>
            </a:extLst>
          </p:cNvPr>
          <p:cNvSpPr txBox="1"/>
          <p:nvPr/>
        </p:nvSpPr>
        <p:spPr>
          <a:xfrm>
            <a:off x="359878" y="4445537"/>
            <a:ext cx="6880303" cy="1569660"/>
          </a:xfrm>
          <a:prstGeom prst="rect">
            <a:avLst/>
          </a:prstGeom>
          <a:noFill/>
        </p:spPr>
        <p:txBody>
          <a:bodyPr wrap="square" rtlCol="0">
            <a:spAutoFit/>
          </a:bodyPr>
          <a:lstStyle/>
          <a:p>
            <a:r>
              <a:rPr lang="en-US" sz="1600" u="sng" dirty="0"/>
              <a:t>Note regarding data types</a:t>
            </a:r>
            <a:r>
              <a:rPr lang="en-US" sz="1600" dirty="0"/>
              <a:t>: If you convert a pointer from an int * (or double *, or whatever) to an unsigned long (or a long, or a long long), you can perform regular arithmetic on it, as opposed to pointer arithmetic.  This can be very helpful to keep in mind, though be aware that the current version of the </a:t>
            </a:r>
            <a:r>
              <a:rPr lang="en-US" sz="1600" dirty="0" err="1"/>
              <a:t>dlc</a:t>
            </a:r>
            <a:r>
              <a:rPr lang="en-US" sz="1600" dirty="0"/>
              <a:t> checker appears to complain about some kinds of casts, and also that the sign bit might be used in the memory addresses.</a:t>
            </a:r>
          </a:p>
        </p:txBody>
      </p:sp>
    </p:spTree>
    <p:extLst>
      <p:ext uri="{BB962C8B-B14F-4D97-AF65-F5344CB8AC3E}">
        <p14:creationId xmlns:p14="http://schemas.microsoft.com/office/powerpoint/2010/main" val="3430244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#2</a:t>
            </a:r>
          </a:p>
        </p:txBody>
      </p:sp>
      <p:pic>
        <p:nvPicPr>
          <p:cNvPr id="6" name="Picture 5">
            <a:extLst>
              <a:ext uri="{FF2B5EF4-FFF2-40B4-BE49-F238E27FC236}">
                <a16:creationId xmlns:a16="http://schemas.microsoft.com/office/drawing/2014/main" id="{7AC310BB-8A72-4C24-BE5E-B25D261FB0FF}"/>
              </a:ext>
            </a:extLst>
          </p:cNvPr>
          <p:cNvPicPr>
            <a:picLocks noChangeAspect="1"/>
          </p:cNvPicPr>
          <p:nvPr/>
        </p:nvPicPr>
        <p:blipFill>
          <a:blip r:embed="rId2"/>
          <a:stretch>
            <a:fillRect/>
          </a:stretch>
        </p:blipFill>
        <p:spPr>
          <a:xfrm>
            <a:off x="109145" y="741897"/>
            <a:ext cx="8229600" cy="1739308"/>
          </a:xfrm>
          <a:prstGeom prst="rect">
            <a:avLst/>
          </a:prstGeom>
        </p:spPr>
      </p:pic>
      <p:sp>
        <p:nvSpPr>
          <p:cNvPr id="7" name="TextBox 6">
            <a:extLst>
              <a:ext uri="{FF2B5EF4-FFF2-40B4-BE49-F238E27FC236}">
                <a16:creationId xmlns:a16="http://schemas.microsoft.com/office/drawing/2014/main" id="{05798BFB-548B-4DA2-A660-C1BD2DC9912D}"/>
              </a:ext>
            </a:extLst>
          </p:cNvPr>
          <p:cNvSpPr txBox="1"/>
          <p:nvPr/>
        </p:nvSpPr>
        <p:spPr>
          <a:xfrm>
            <a:off x="426955" y="2810108"/>
            <a:ext cx="7593980" cy="1200329"/>
          </a:xfrm>
          <a:prstGeom prst="rect">
            <a:avLst/>
          </a:prstGeom>
          <a:noFill/>
        </p:spPr>
        <p:txBody>
          <a:bodyPr wrap="square" rtlCol="0">
            <a:spAutoFit/>
          </a:bodyPr>
          <a:lstStyle/>
          <a:p>
            <a:r>
              <a:rPr lang="en-US" dirty="0"/>
              <a:t>Functions: </a:t>
            </a:r>
            <a:r>
              <a:rPr lang="en-US" dirty="0" err="1"/>
              <a:t>intSize</a:t>
            </a:r>
            <a:r>
              <a:rPr lang="en-US" dirty="0"/>
              <a:t>(), </a:t>
            </a:r>
            <a:r>
              <a:rPr lang="en-US" dirty="0" err="1"/>
              <a:t>doubleSize</a:t>
            </a:r>
            <a:r>
              <a:rPr lang="en-US" dirty="0"/>
              <a:t>(), </a:t>
            </a:r>
            <a:r>
              <a:rPr lang="en-US" dirty="0" err="1"/>
              <a:t>pointerSize</a:t>
            </a:r>
            <a:r>
              <a:rPr lang="en-US" dirty="0"/>
              <a:t>()</a:t>
            </a:r>
          </a:p>
          <a:p>
            <a:endParaRPr lang="en-US" dirty="0"/>
          </a:p>
          <a:p>
            <a:r>
              <a:rPr lang="en-US" dirty="0"/>
              <a:t>-- The comment from the previous slide may be useful here.</a:t>
            </a:r>
          </a:p>
          <a:p>
            <a:r>
              <a:rPr lang="en-US" dirty="0"/>
              <a:t>-- It may not be strictly necessary to make use of arrays at all.</a:t>
            </a:r>
          </a:p>
        </p:txBody>
      </p:sp>
    </p:spTree>
    <p:extLst>
      <p:ext uri="{BB962C8B-B14F-4D97-AF65-F5344CB8AC3E}">
        <p14:creationId xmlns:p14="http://schemas.microsoft.com/office/powerpoint/2010/main" val="371316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02DA0-F864-4E7D-87A1-190CB964184C}"/>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#2</a:t>
            </a:r>
          </a:p>
        </p:txBody>
      </p:sp>
      <p:pic>
        <p:nvPicPr>
          <p:cNvPr id="8" name="Picture 7">
            <a:extLst>
              <a:ext uri="{FF2B5EF4-FFF2-40B4-BE49-F238E27FC236}">
                <a16:creationId xmlns:a16="http://schemas.microsoft.com/office/drawing/2014/main" id="{CF3BD1C1-FAD1-4442-9A53-71F426958917}"/>
              </a:ext>
            </a:extLst>
          </p:cNvPr>
          <p:cNvPicPr>
            <a:picLocks noChangeAspect="1"/>
          </p:cNvPicPr>
          <p:nvPr/>
        </p:nvPicPr>
        <p:blipFill>
          <a:blip r:embed="rId2"/>
          <a:stretch>
            <a:fillRect/>
          </a:stretch>
        </p:blipFill>
        <p:spPr>
          <a:xfrm>
            <a:off x="1298610" y="137344"/>
            <a:ext cx="6234545" cy="154261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4A4B53CC-89E0-4BD0-8003-1EB6D3E62192}"/>
              </a:ext>
            </a:extLst>
          </p:cNvPr>
          <p:cNvPicPr>
            <a:picLocks noChangeAspect="1"/>
          </p:cNvPicPr>
          <p:nvPr/>
        </p:nvPicPr>
        <p:blipFill rotWithShape="1">
          <a:blip r:embed="rId3">
            <a:extLst>
              <a:ext uri="{28A0092B-C50C-407E-A947-70E740481C1C}">
                <a14:useLocalDpi xmlns:a14="http://schemas.microsoft.com/office/drawing/2010/main" val="0"/>
              </a:ext>
            </a:extLst>
          </a:blip>
          <a:srcRect l="896" t="16423" r="6122" b="7317"/>
          <a:stretch/>
        </p:blipFill>
        <p:spPr>
          <a:xfrm>
            <a:off x="2981228" y="1679958"/>
            <a:ext cx="6035040" cy="5172173"/>
          </a:xfrm>
          <a:prstGeom prst="rect">
            <a:avLst/>
          </a:prstGeom>
        </p:spPr>
      </p:pic>
    </p:spTree>
    <p:extLst>
      <p:ext uri="{BB962C8B-B14F-4D97-AF65-F5344CB8AC3E}">
        <p14:creationId xmlns:p14="http://schemas.microsoft.com/office/powerpoint/2010/main" val="815043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12E31C-3A45-4384-B1AA-16776C88A743}"/>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#2</a:t>
            </a:r>
          </a:p>
        </p:txBody>
      </p:sp>
      <p:pic>
        <p:nvPicPr>
          <p:cNvPr id="5" name="Picture 4">
            <a:extLst>
              <a:ext uri="{FF2B5EF4-FFF2-40B4-BE49-F238E27FC236}">
                <a16:creationId xmlns:a16="http://schemas.microsoft.com/office/drawing/2014/main" id="{5E63C9B1-4C5C-4546-B7CE-D642458AE520}"/>
              </a:ext>
            </a:extLst>
          </p:cNvPr>
          <p:cNvPicPr>
            <a:picLocks noChangeAspect="1"/>
          </p:cNvPicPr>
          <p:nvPr/>
        </p:nvPicPr>
        <p:blipFill>
          <a:blip r:embed="rId2"/>
          <a:stretch>
            <a:fillRect/>
          </a:stretch>
        </p:blipFill>
        <p:spPr>
          <a:xfrm>
            <a:off x="194300" y="606210"/>
            <a:ext cx="7315200" cy="1309112"/>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197C66B4-8989-4BCA-ABFA-86EDDFC5A6EA}"/>
              </a:ext>
            </a:extLst>
          </p:cNvPr>
          <p:cNvPicPr>
            <a:picLocks noChangeAspect="1"/>
          </p:cNvPicPr>
          <p:nvPr/>
        </p:nvPicPr>
        <p:blipFill rotWithShape="1">
          <a:blip r:embed="rId3">
            <a:extLst>
              <a:ext uri="{28A0092B-C50C-407E-A947-70E740481C1C}">
                <a14:useLocalDpi xmlns:a14="http://schemas.microsoft.com/office/drawing/2010/main" val="0"/>
              </a:ext>
            </a:extLst>
          </a:blip>
          <a:srcRect t="15554" b="11739"/>
          <a:stretch/>
        </p:blipFill>
        <p:spPr>
          <a:xfrm>
            <a:off x="118793" y="1791302"/>
            <a:ext cx="8830907" cy="4460488"/>
          </a:xfrm>
          <a:prstGeom prst="rect">
            <a:avLst/>
          </a:prstGeom>
        </p:spPr>
      </p:pic>
      <p:cxnSp>
        <p:nvCxnSpPr>
          <p:cNvPr id="9" name="Straight Connector 8">
            <a:extLst>
              <a:ext uri="{FF2B5EF4-FFF2-40B4-BE49-F238E27FC236}">
                <a16:creationId xmlns:a16="http://schemas.microsoft.com/office/drawing/2014/main" id="{37C3316B-7C4C-4F9E-B09B-7B648E6833F0}"/>
              </a:ext>
            </a:extLst>
          </p:cNvPr>
          <p:cNvCxnSpPr/>
          <p:nvPr/>
        </p:nvCxnSpPr>
        <p:spPr>
          <a:xfrm>
            <a:off x="4995746" y="4928839"/>
            <a:ext cx="640080"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07128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12E31C-3A45-4384-B1AA-16776C88A743}"/>
              </a:ext>
            </a:extLst>
          </p:cNvPr>
          <p:cNvSpPr txBox="1"/>
          <p:nvPr/>
        </p:nvSpPr>
        <p:spPr>
          <a:xfrm>
            <a:off x="0" y="0"/>
            <a:ext cx="8831766" cy="523220"/>
          </a:xfrm>
          <a:prstGeom prst="rect">
            <a:avLst/>
          </a:prstGeom>
        </p:spPr>
        <p:txBody>
          <a:bodyPr wrap="square" rtlCol="0">
            <a:spAutoFit/>
          </a:bodyPr>
          <a:lstStyle/>
          <a:p>
            <a:r>
              <a:rPr lang="en-US" sz="2800" dirty="0">
                <a:solidFill>
                  <a:srgbClr val="002060"/>
                </a:solidFill>
              </a:rPr>
              <a:t>Lab #2</a:t>
            </a:r>
          </a:p>
        </p:txBody>
      </p:sp>
      <p:pic>
        <p:nvPicPr>
          <p:cNvPr id="5" name="Picture 4">
            <a:extLst>
              <a:ext uri="{FF2B5EF4-FFF2-40B4-BE49-F238E27FC236}">
                <a16:creationId xmlns:a16="http://schemas.microsoft.com/office/drawing/2014/main" id="{5E63C9B1-4C5C-4546-B7CE-D642458AE520}"/>
              </a:ext>
            </a:extLst>
          </p:cNvPr>
          <p:cNvPicPr>
            <a:picLocks noChangeAspect="1"/>
          </p:cNvPicPr>
          <p:nvPr/>
        </p:nvPicPr>
        <p:blipFill>
          <a:blip r:embed="rId2"/>
          <a:stretch>
            <a:fillRect/>
          </a:stretch>
        </p:blipFill>
        <p:spPr>
          <a:xfrm>
            <a:off x="194300" y="606210"/>
            <a:ext cx="7315200" cy="1309112"/>
          </a:xfrm>
          <a:prstGeom prst="rect">
            <a:avLst/>
          </a:prstGeom>
        </p:spPr>
      </p:pic>
      <p:pic>
        <p:nvPicPr>
          <p:cNvPr id="3" name="Picture 2">
            <a:extLst>
              <a:ext uri="{FF2B5EF4-FFF2-40B4-BE49-F238E27FC236}">
                <a16:creationId xmlns:a16="http://schemas.microsoft.com/office/drawing/2014/main" id="{A99F48C8-3011-4B7F-B495-BADA59FCF65A}"/>
              </a:ext>
            </a:extLst>
          </p:cNvPr>
          <p:cNvPicPr>
            <a:picLocks noChangeAspect="1"/>
          </p:cNvPicPr>
          <p:nvPr/>
        </p:nvPicPr>
        <p:blipFill>
          <a:blip r:embed="rId3"/>
          <a:stretch>
            <a:fillRect/>
          </a:stretch>
        </p:blipFill>
        <p:spPr>
          <a:xfrm>
            <a:off x="634605" y="1998311"/>
            <a:ext cx="2103120" cy="4307026"/>
          </a:xfrm>
          <a:prstGeom prst="rect">
            <a:avLst/>
          </a:prstGeom>
        </p:spPr>
      </p:pic>
      <p:sp>
        <p:nvSpPr>
          <p:cNvPr id="4" name="TextBox 3">
            <a:extLst>
              <a:ext uri="{FF2B5EF4-FFF2-40B4-BE49-F238E27FC236}">
                <a16:creationId xmlns:a16="http://schemas.microsoft.com/office/drawing/2014/main" id="{9889F182-6D02-4A30-85EE-C09B72B30FBE}"/>
              </a:ext>
            </a:extLst>
          </p:cNvPr>
          <p:cNvSpPr txBox="1"/>
          <p:nvPr/>
        </p:nvSpPr>
        <p:spPr>
          <a:xfrm>
            <a:off x="3100039" y="1998312"/>
            <a:ext cx="2419815" cy="369332"/>
          </a:xfrm>
          <a:prstGeom prst="rect">
            <a:avLst/>
          </a:prstGeom>
          <a:noFill/>
        </p:spPr>
        <p:txBody>
          <a:bodyPr wrap="square" rtlCol="0">
            <a:spAutoFit/>
          </a:bodyPr>
          <a:lstStyle/>
          <a:p>
            <a:r>
              <a:rPr lang="en-US" dirty="0"/>
              <a:t>0,63 </a:t>
            </a:r>
            <a:r>
              <a:rPr lang="en-US" dirty="0">
                <a:sym typeface="Wingdings" panose="05000000000000000000" pitchFamily="2" charset="2"/>
              </a:rPr>
              <a:t> OK</a:t>
            </a:r>
            <a:endParaRPr lang="en-US" dirty="0"/>
          </a:p>
        </p:txBody>
      </p:sp>
      <p:sp>
        <p:nvSpPr>
          <p:cNvPr id="8" name="TextBox 7">
            <a:extLst>
              <a:ext uri="{FF2B5EF4-FFF2-40B4-BE49-F238E27FC236}">
                <a16:creationId xmlns:a16="http://schemas.microsoft.com/office/drawing/2014/main" id="{A4ABFA48-B97E-46F4-8D01-F0C3C87E1DE3}"/>
              </a:ext>
            </a:extLst>
          </p:cNvPr>
          <p:cNvSpPr txBox="1"/>
          <p:nvPr/>
        </p:nvSpPr>
        <p:spPr>
          <a:xfrm>
            <a:off x="2974029" y="2782669"/>
            <a:ext cx="4341171" cy="646331"/>
          </a:xfrm>
          <a:prstGeom prst="rect">
            <a:avLst/>
          </a:prstGeom>
          <a:noFill/>
        </p:spPr>
        <p:txBody>
          <a:bodyPr wrap="square" rtlCol="0">
            <a:spAutoFit/>
          </a:bodyPr>
          <a:lstStyle/>
          <a:p>
            <a:r>
              <a:rPr lang="en-US" dirty="0"/>
              <a:t>0,64 </a:t>
            </a:r>
            <a:r>
              <a:rPr lang="en-US" dirty="0">
                <a:sym typeface="Wingdings" panose="05000000000000000000" pitchFamily="2" charset="2"/>
              </a:rPr>
              <a:t> not OK (note 64-byte boundaries fall on multiples of 0x40 = 64)</a:t>
            </a:r>
            <a:endParaRPr lang="en-US" dirty="0"/>
          </a:p>
        </p:txBody>
      </p:sp>
      <p:sp>
        <p:nvSpPr>
          <p:cNvPr id="10" name="TextBox 9">
            <a:extLst>
              <a:ext uri="{FF2B5EF4-FFF2-40B4-BE49-F238E27FC236}">
                <a16:creationId xmlns:a16="http://schemas.microsoft.com/office/drawing/2014/main" id="{83B79617-77DE-49D4-AD76-67A450839750}"/>
              </a:ext>
            </a:extLst>
          </p:cNvPr>
          <p:cNvSpPr txBox="1"/>
          <p:nvPr/>
        </p:nvSpPr>
        <p:spPr>
          <a:xfrm>
            <a:off x="2974029" y="3650016"/>
            <a:ext cx="4341171" cy="369332"/>
          </a:xfrm>
          <a:prstGeom prst="rect">
            <a:avLst/>
          </a:prstGeom>
          <a:noFill/>
        </p:spPr>
        <p:txBody>
          <a:bodyPr wrap="square" rtlCol="0">
            <a:spAutoFit/>
          </a:bodyPr>
          <a:lstStyle/>
          <a:p>
            <a:r>
              <a:rPr lang="en-US" dirty="0"/>
              <a:t>63,64 </a:t>
            </a:r>
            <a:r>
              <a:rPr lang="en-US" dirty="0">
                <a:sym typeface="Wingdings" panose="05000000000000000000" pitchFamily="2" charset="2"/>
              </a:rPr>
              <a:t> not OK</a:t>
            </a:r>
            <a:endParaRPr lang="en-US" dirty="0"/>
          </a:p>
        </p:txBody>
      </p:sp>
      <p:sp>
        <p:nvSpPr>
          <p:cNvPr id="11" name="TextBox 10">
            <a:extLst>
              <a:ext uri="{FF2B5EF4-FFF2-40B4-BE49-F238E27FC236}">
                <a16:creationId xmlns:a16="http://schemas.microsoft.com/office/drawing/2014/main" id="{AB934459-8FC1-4442-BF77-6C15710ED6E8}"/>
              </a:ext>
            </a:extLst>
          </p:cNvPr>
          <p:cNvSpPr txBox="1"/>
          <p:nvPr/>
        </p:nvSpPr>
        <p:spPr>
          <a:xfrm>
            <a:off x="2974029" y="5480166"/>
            <a:ext cx="4341171" cy="369332"/>
          </a:xfrm>
          <a:prstGeom prst="rect">
            <a:avLst/>
          </a:prstGeom>
          <a:noFill/>
        </p:spPr>
        <p:txBody>
          <a:bodyPr wrap="square" rtlCol="0">
            <a:spAutoFit/>
          </a:bodyPr>
          <a:lstStyle/>
          <a:p>
            <a:r>
              <a:rPr lang="en-US" dirty="0"/>
              <a:t>0x404 = 1024</a:t>
            </a:r>
          </a:p>
        </p:txBody>
      </p:sp>
      <p:sp>
        <p:nvSpPr>
          <p:cNvPr id="12" name="TextBox 11">
            <a:extLst>
              <a:ext uri="{FF2B5EF4-FFF2-40B4-BE49-F238E27FC236}">
                <a16:creationId xmlns:a16="http://schemas.microsoft.com/office/drawing/2014/main" id="{27CA2418-A844-4063-AB50-A996BF722954}"/>
              </a:ext>
            </a:extLst>
          </p:cNvPr>
          <p:cNvSpPr txBox="1"/>
          <p:nvPr/>
        </p:nvSpPr>
        <p:spPr>
          <a:xfrm>
            <a:off x="3126428" y="4707015"/>
            <a:ext cx="4341171" cy="646331"/>
          </a:xfrm>
          <a:prstGeom prst="rect">
            <a:avLst/>
          </a:prstGeom>
          <a:noFill/>
        </p:spPr>
        <p:txBody>
          <a:bodyPr wrap="square" rtlCol="0">
            <a:spAutoFit/>
          </a:bodyPr>
          <a:lstStyle/>
          <a:p>
            <a:r>
              <a:rPr lang="en-US" dirty="0">
                <a:sym typeface="Wingdings" panose="05000000000000000000" pitchFamily="2" charset="2"/>
              </a:rPr>
              <a:t>974, 1007 (960 and 1024 are nearest alignment boundaries)</a:t>
            </a:r>
            <a:endParaRPr lang="en-US" dirty="0"/>
          </a:p>
        </p:txBody>
      </p:sp>
    </p:spTree>
    <p:extLst>
      <p:ext uri="{BB962C8B-B14F-4D97-AF65-F5344CB8AC3E}">
        <p14:creationId xmlns:p14="http://schemas.microsoft.com/office/powerpoint/2010/main" val="2413750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2463</TotalTime>
  <Words>409</Words>
  <Application>Microsoft Office PowerPoint</Application>
  <PresentationFormat>On-screen Show (4:3)</PresentationFormat>
  <Paragraphs>40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101</cp:revision>
  <dcterms:created xsi:type="dcterms:W3CDTF">2020-05-11T15:02:49Z</dcterms:created>
  <dcterms:modified xsi:type="dcterms:W3CDTF">2020-05-26T21:37:43Z</dcterms:modified>
</cp:coreProperties>
</file>