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22"/>
  </p:notesMasterIdLst>
  <p:sldIdLst>
    <p:sldId id="257" r:id="rId2"/>
    <p:sldId id="276"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29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C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2250" autoAdjust="0"/>
  </p:normalViewPr>
  <p:slideViewPr>
    <p:cSldViewPr snapToGrid="0" showGuides="1">
      <p:cViewPr varScale="1">
        <p:scale>
          <a:sx n="66" d="100"/>
          <a:sy n="66" d="100"/>
        </p:scale>
        <p:origin x="1470" y="240"/>
      </p:cViewPr>
      <p:guideLst>
        <p:guide orient="horz" pos="2232"/>
        <p:guide pos="29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53207-2DA4-4502-B9D8-268520D886D5}" type="datetimeFigureOut">
              <a:rPr lang="en-US" smtClean="0"/>
              <a:t>7/30/2020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86F90A-C0A2-4063-9142-A01C3CA9900D}" type="slidenum">
              <a:rPr lang="en-US" smtClean="0"/>
              <a:t>‹#›</a:t>
            </a:fld>
            <a:endParaRPr lang="en-US" dirty="0"/>
          </a:p>
        </p:txBody>
      </p:sp>
    </p:spTree>
    <p:extLst>
      <p:ext uri="{BB962C8B-B14F-4D97-AF65-F5344CB8AC3E}">
        <p14:creationId xmlns:p14="http://schemas.microsoft.com/office/powerpoint/2010/main" val="258536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6F90A-C0A2-4063-9142-A01C3CA9900D}" type="slidenum">
              <a:rPr lang="en-US" smtClean="0"/>
              <a:t>1</a:t>
            </a:fld>
            <a:endParaRPr lang="en-US" dirty="0"/>
          </a:p>
        </p:txBody>
      </p:sp>
    </p:spTree>
    <p:extLst>
      <p:ext uri="{BB962C8B-B14F-4D97-AF65-F5344CB8AC3E}">
        <p14:creationId xmlns:p14="http://schemas.microsoft.com/office/powerpoint/2010/main" val="591348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810361-B20F-4EA5-8639-C36D0C4B430D}" type="datetime1">
              <a:rPr lang="en-US" smtClean="0"/>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3084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C983F-CEFC-448A-A96D-1119C8B735A2}" type="datetime1">
              <a:rPr lang="en-US" smtClean="0"/>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5323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6CBE2-C557-4B76-AAE0-12A7D88DE4A5}" type="datetime1">
              <a:rPr lang="en-US" smtClean="0"/>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481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55AB0-8555-492B-889C-9C3CE0765D5F}" type="datetime1">
              <a:rPr lang="en-US" smtClean="0"/>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128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50972-75DC-4185-AE97-0366BB751D52}" type="datetime1">
              <a:rPr lang="en-US" smtClean="0"/>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4508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0A2E03-F89F-4C70-B928-D6F8CA29040F}" type="datetime1">
              <a:rPr lang="en-US" smtClean="0"/>
              <a:t>7/30/2020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389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5A84F1-E2C1-4251-8264-833ED38B95DC}" type="datetime1">
              <a:rPr lang="en-US" smtClean="0"/>
              <a:t>7/30/2020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414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DC4EEB-E328-4B14-BBF0-8275371CB8DA}" type="datetime1">
              <a:rPr lang="en-US" smtClean="0"/>
              <a:t>7/30/2020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087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E9F16-0F7F-4EA5-9D96-3E55F41A707B}" type="datetime1">
              <a:rPr lang="en-US" smtClean="0"/>
              <a:t>7/30/2020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493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052073-9859-40BA-B74F-9B60BF7A3CB6}" type="datetime1">
              <a:rPr lang="en-US" smtClean="0"/>
              <a:t>7/30/2020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318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FFB24C-90D4-40EE-A426-D68137023CD0}" type="datetime1">
              <a:rPr lang="en-US" smtClean="0"/>
              <a:t>7/30/2020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267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885C3-D677-43B0-BA79-6E753B62A8D9}" type="datetime1">
              <a:rPr lang="en-US" smtClean="0"/>
              <a:t>7/30/2020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27908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c13/CS449"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sites.google.com/view/cs449su20/tutorials"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7865ED-B052-4E5B-8DAE-B1349406B29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CS449 Lab 7/28/20 and 7/30/20</a:t>
            </a:r>
          </a:p>
        </p:txBody>
      </p:sp>
      <p:sp>
        <p:nvSpPr>
          <p:cNvPr id="4" name="TextBox 3">
            <a:extLst>
              <a:ext uri="{FF2B5EF4-FFF2-40B4-BE49-F238E27FC236}">
                <a16:creationId xmlns:a16="http://schemas.microsoft.com/office/drawing/2014/main" id="{CA5B91A2-ABAC-4522-A9EC-532D0AF2B636}"/>
              </a:ext>
            </a:extLst>
          </p:cNvPr>
          <p:cNvSpPr txBox="1"/>
          <p:nvPr/>
        </p:nvSpPr>
        <p:spPr>
          <a:xfrm>
            <a:off x="-148856" y="768071"/>
            <a:ext cx="8607056" cy="2308324"/>
          </a:xfrm>
          <a:prstGeom prst="rect">
            <a:avLst/>
          </a:prstGeom>
        </p:spPr>
        <p:txBody>
          <a:bodyPr wrap="square" rtlCol="0">
            <a:spAutoFit/>
          </a:bodyPr>
          <a:lstStyle/>
          <a:p>
            <a:pPr lvl="1"/>
            <a:r>
              <a:rPr lang="en-US" sz="2400" dirty="0">
                <a:sym typeface="Wingdings" panose="05000000000000000000" pitchFamily="2" charset="2"/>
              </a:rPr>
              <a:t>These slides will be available online: </a:t>
            </a:r>
            <a:r>
              <a:rPr lang="en-US" sz="2400" dirty="0"/>
              <a:t> </a:t>
            </a:r>
          </a:p>
          <a:p>
            <a:pPr lvl="1"/>
            <a:r>
              <a:rPr lang="en-US" sz="2400" dirty="0">
                <a:hlinkClick r:id="rId3"/>
              </a:rPr>
              <a:t>https://github.com/kc13/CS449</a:t>
            </a:r>
            <a:endParaRPr lang="en-US" sz="2400" dirty="0"/>
          </a:p>
          <a:p>
            <a:pPr lvl="1"/>
            <a:endParaRPr lang="en-US" sz="2400" dirty="0"/>
          </a:p>
          <a:p>
            <a:pPr lvl="1"/>
            <a:r>
              <a:rPr lang="en-US" sz="2400" u="sng" dirty="0"/>
              <a:t>Agenda for today</a:t>
            </a:r>
          </a:p>
          <a:p>
            <a:pPr lvl="1"/>
            <a:r>
              <a:rPr lang="en-US" sz="2400" dirty="0"/>
              <a:t>Review of answers to memory allocation tutorial</a:t>
            </a:r>
          </a:p>
          <a:p>
            <a:pPr marL="800100" lvl="1" indent="-342900">
              <a:buFont typeface="Arial" panose="020B0604020202020204" pitchFamily="34" charset="0"/>
              <a:buChar char="•"/>
            </a:pPr>
            <a:r>
              <a:rPr lang="en-US" sz="2400" dirty="0"/>
              <a:t>See </a:t>
            </a:r>
            <a:r>
              <a:rPr lang="en-US" sz="2400" dirty="0">
                <a:hlinkClick r:id="rId4"/>
              </a:rPr>
              <a:t>https://sites.google.com/view/cs449su20/tutorials</a:t>
            </a:r>
            <a:endParaRPr lang="en-US" sz="2400" dirty="0"/>
          </a:p>
        </p:txBody>
      </p:sp>
      <p:sp>
        <p:nvSpPr>
          <p:cNvPr id="2" name="Slide Number Placeholder 1">
            <a:extLst>
              <a:ext uri="{FF2B5EF4-FFF2-40B4-BE49-F238E27FC236}">
                <a16:creationId xmlns:a16="http://schemas.microsoft.com/office/drawing/2014/main" id="{3D2DBD8B-1D4A-487F-9833-564358516868}"/>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27969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A5AEED-8E58-4C60-BE47-BEF3819C0E73}"/>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4" name="TextBox 3">
            <a:extLst>
              <a:ext uri="{FF2B5EF4-FFF2-40B4-BE49-F238E27FC236}">
                <a16:creationId xmlns:a16="http://schemas.microsoft.com/office/drawing/2014/main" id="{51DFE5FC-A8F3-4149-803C-AD1A5BEC3D80}"/>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Dynamic memory allocation #1 (page 3)</a:t>
            </a:r>
          </a:p>
        </p:txBody>
      </p:sp>
      <p:pic>
        <p:nvPicPr>
          <p:cNvPr id="5" name="Picture 4">
            <a:extLst>
              <a:ext uri="{FF2B5EF4-FFF2-40B4-BE49-F238E27FC236}">
                <a16:creationId xmlns:a16="http://schemas.microsoft.com/office/drawing/2014/main" id="{EFF163FD-734A-49A0-9998-49FEF99FE7A9}"/>
              </a:ext>
            </a:extLst>
          </p:cNvPr>
          <p:cNvPicPr>
            <a:picLocks noChangeAspect="1"/>
          </p:cNvPicPr>
          <p:nvPr/>
        </p:nvPicPr>
        <p:blipFill>
          <a:blip r:embed="rId2"/>
          <a:stretch>
            <a:fillRect/>
          </a:stretch>
        </p:blipFill>
        <p:spPr>
          <a:xfrm>
            <a:off x="217714" y="649369"/>
            <a:ext cx="7315200" cy="2747988"/>
          </a:xfrm>
          <a:prstGeom prst="rect">
            <a:avLst/>
          </a:prstGeom>
        </p:spPr>
      </p:pic>
    </p:spTree>
    <p:extLst>
      <p:ext uri="{BB962C8B-B14F-4D97-AF65-F5344CB8AC3E}">
        <p14:creationId xmlns:p14="http://schemas.microsoft.com/office/powerpoint/2010/main" val="238440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2E6969-4461-4500-9A02-DFF9BE1C771A}"/>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4" name="TextBox 3">
            <a:extLst>
              <a:ext uri="{FF2B5EF4-FFF2-40B4-BE49-F238E27FC236}">
                <a16:creationId xmlns:a16="http://schemas.microsoft.com/office/drawing/2014/main" id="{25C7FE50-20EC-43BA-A01B-CCECDD6A96EE}"/>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Dynamic memory allocation #1 (page 4)</a:t>
            </a:r>
          </a:p>
        </p:txBody>
      </p:sp>
      <p:pic>
        <p:nvPicPr>
          <p:cNvPr id="5" name="Picture 4">
            <a:extLst>
              <a:ext uri="{FF2B5EF4-FFF2-40B4-BE49-F238E27FC236}">
                <a16:creationId xmlns:a16="http://schemas.microsoft.com/office/drawing/2014/main" id="{BB31FFB1-87E8-4B5E-88B7-A5D5CB8CD4E3}"/>
              </a:ext>
            </a:extLst>
          </p:cNvPr>
          <p:cNvPicPr>
            <a:picLocks noChangeAspect="1"/>
          </p:cNvPicPr>
          <p:nvPr/>
        </p:nvPicPr>
        <p:blipFill rotWithShape="1">
          <a:blip r:embed="rId2"/>
          <a:srcRect b="63159"/>
          <a:stretch/>
        </p:blipFill>
        <p:spPr>
          <a:xfrm>
            <a:off x="301594" y="721439"/>
            <a:ext cx="7498080" cy="1348707"/>
          </a:xfrm>
          <a:prstGeom prst="rect">
            <a:avLst/>
          </a:prstGeom>
        </p:spPr>
      </p:pic>
      <p:sp>
        <p:nvSpPr>
          <p:cNvPr id="6" name="TextBox 5">
            <a:extLst>
              <a:ext uri="{FF2B5EF4-FFF2-40B4-BE49-F238E27FC236}">
                <a16:creationId xmlns:a16="http://schemas.microsoft.com/office/drawing/2014/main" id="{B0F1DD2E-C62D-475F-9B42-C44EE462369B}"/>
              </a:ext>
            </a:extLst>
          </p:cNvPr>
          <p:cNvSpPr txBox="1"/>
          <p:nvPr/>
        </p:nvSpPr>
        <p:spPr>
          <a:xfrm>
            <a:off x="406400" y="2714171"/>
            <a:ext cx="7228114" cy="2585323"/>
          </a:xfrm>
          <a:prstGeom prst="rect">
            <a:avLst/>
          </a:prstGeom>
          <a:noFill/>
        </p:spPr>
        <p:txBody>
          <a:bodyPr wrap="square" rtlCol="0">
            <a:spAutoFit/>
          </a:bodyPr>
          <a:lstStyle/>
          <a:p>
            <a:r>
              <a:rPr lang="en-US" dirty="0"/>
              <a:t>First three rows:</a:t>
            </a:r>
          </a:p>
          <a:p>
            <a:endParaRPr lang="en-US" dirty="0"/>
          </a:p>
          <a:p>
            <a:pPr marL="285750" indent="-285750">
              <a:buFont typeface="Arial" panose="020B0604020202020204" pitchFamily="34" charset="0"/>
              <a:buChar char="•"/>
            </a:pPr>
            <a:r>
              <a:rPr lang="en-US" dirty="0"/>
              <a:t>The first two allocations can just take the first available spaces in the heap, since we don’t have any fragmentation left.</a:t>
            </a:r>
          </a:p>
          <a:p>
            <a:pPr marL="285750" indent="-285750">
              <a:buFont typeface="Arial" panose="020B0604020202020204" pitchFamily="34" charset="0"/>
              <a:buChar char="•"/>
            </a:pPr>
            <a:r>
              <a:rPr lang="en-US" dirty="0"/>
              <a:t>To respond to any allocation, we need to provide memory space equal to the first multiple of 4 bytes that is &gt;= the requested # bytes, + 4 bytes for the allocated region’s header.</a:t>
            </a:r>
          </a:p>
          <a:p>
            <a:pPr marL="285750" indent="-285750">
              <a:buFont typeface="Arial" panose="020B0604020202020204" pitchFamily="34" charset="0"/>
              <a:buChar char="•"/>
            </a:pPr>
            <a:r>
              <a:rPr lang="en-US" dirty="0"/>
              <a:t> Processing the free command is also straightforward – nothing to coalesce.</a:t>
            </a:r>
          </a:p>
        </p:txBody>
      </p:sp>
    </p:spTree>
    <p:extLst>
      <p:ext uri="{BB962C8B-B14F-4D97-AF65-F5344CB8AC3E}">
        <p14:creationId xmlns:p14="http://schemas.microsoft.com/office/powerpoint/2010/main" val="1510819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2E6969-4461-4500-9A02-DFF9BE1C771A}"/>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4" name="TextBox 3">
            <a:extLst>
              <a:ext uri="{FF2B5EF4-FFF2-40B4-BE49-F238E27FC236}">
                <a16:creationId xmlns:a16="http://schemas.microsoft.com/office/drawing/2014/main" id="{25C7FE50-20EC-43BA-A01B-CCECDD6A96EE}"/>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Dynamic memory allocation #1 (page 4)</a:t>
            </a:r>
          </a:p>
        </p:txBody>
      </p:sp>
      <p:pic>
        <p:nvPicPr>
          <p:cNvPr id="5" name="Picture 4">
            <a:extLst>
              <a:ext uri="{FF2B5EF4-FFF2-40B4-BE49-F238E27FC236}">
                <a16:creationId xmlns:a16="http://schemas.microsoft.com/office/drawing/2014/main" id="{BB31FFB1-87E8-4B5E-88B7-A5D5CB8CD4E3}"/>
              </a:ext>
            </a:extLst>
          </p:cNvPr>
          <p:cNvPicPr>
            <a:picLocks noChangeAspect="1"/>
          </p:cNvPicPr>
          <p:nvPr/>
        </p:nvPicPr>
        <p:blipFill rotWithShape="1">
          <a:blip r:embed="rId2"/>
          <a:srcRect t="-1" b="45568"/>
          <a:stretch/>
        </p:blipFill>
        <p:spPr>
          <a:xfrm>
            <a:off x="301594" y="721439"/>
            <a:ext cx="7498080" cy="1992732"/>
          </a:xfrm>
          <a:prstGeom prst="rect">
            <a:avLst/>
          </a:prstGeom>
        </p:spPr>
      </p:pic>
      <p:sp>
        <p:nvSpPr>
          <p:cNvPr id="3" name="TextBox 2">
            <a:extLst>
              <a:ext uri="{FF2B5EF4-FFF2-40B4-BE49-F238E27FC236}">
                <a16:creationId xmlns:a16="http://schemas.microsoft.com/office/drawing/2014/main" id="{5994F6E4-3081-4ACB-9CF6-DB7250F9112F}"/>
              </a:ext>
            </a:extLst>
          </p:cNvPr>
          <p:cNvSpPr txBox="1"/>
          <p:nvPr/>
        </p:nvSpPr>
        <p:spPr>
          <a:xfrm>
            <a:off x="571560" y="3115809"/>
            <a:ext cx="7228114" cy="2585323"/>
          </a:xfrm>
          <a:prstGeom prst="rect">
            <a:avLst/>
          </a:prstGeom>
          <a:noFill/>
        </p:spPr>
        <p:txBody>
          <a:bodyPr wrap="square" rtlCol="0">
            <a:spAutoFit/>
          </a:bodyPr>
          <a:lstStyle/>
          <a:p>
            <a:r>
              <a:rPr lang="en-US" dirty="0"/>
              <a:t>Next three rows:</a:t>
            </a:r>
          </a:p>
          <a:p>
            <a:endParaRPr lang="en-US" dirty="0"/>
          </a:p>
          <a:p>
            <a:pPr marL="285750" indent="-285750">
              <a:buFont typeface="Arial" panose="020B0604020202020204" pitchFamily="34" charset="0"/>
              <a:buChar char="•"/>
            </a:pPr>
            <a:r>
              <a:rPr lang="en-US" dirty="0"/>
              <a:t>malloc(29) </a:t>
            </a:r>
            <a:r>
              <a:rPr lang="en-US" dirty="0">
                <a:sym typeface="Wingdings" panose="05000000000000000000" pitchFamily="2" charset="2"/>
              </a:rPr>
              <a:t> we need 32 + 4 bytes, need to split the final free block</a:t>
            </a:r>
          </a:p>
          <a:p>
            <a:pPr marL="285750" indent="-285750">
              <a:buFont typeface="Arial" panose="020B0604020202020204" pitchFamily="34" charset="0"/>
              <a:buChar char="•"/>
            </a:pPr>
            <a:r>
              <a:rPr lang="en-US" dirty="0">
                <a:sym typeface="Wingdings" panose="05000000000000000000" pitchFamily="2" charset="2"/>
              </a:rPr>
              <a:t>malloc(4)   we need 4+4 = 8 bytes</a:t>
            </a:r>
          </a:p>
          <a:p>
            <a:pPr marL="742950" lvl="1" indent="-285750">
              <a:buFont typeface="Arial" panose="020B0604020202020204" pitchFamily="34" charset="0"/>
              <a:buChar char="•"/>
            </a:pPr>
            <a:r>
              <a:rPr lang="en-US" dirty="0">
                <a:solidFill>
                  <a:srgbClr val="0070C0"/>
                </a:solidFill>
                <a:sym typeface="Wingdings" panose="05000000000000000000" pitchFamily="2" charset="2"/>
              </a:rPr>
              <a:t>It may be that 12f is rejected because we want the remaining free region post-split to be at least 8 bytes?</a:t>
            </a:r>
          </a:p>
          <a:p>
            <a:pPr marL="285750" indent="-285750">
              <a:buFont typeface="Arial" panose="020B0604020202020204" pitchFamily="34" charset="0"/>
              <a:buChar char="•"/>
            </a:pPr>
            <a:r>
              <a:rPr lang="en-US" dirty="0">
                <a:sym typeface="Wingdings" panose="05000000000000000000" pitchFamily="2" charset="2"/>
              </a:rPr>
              <a:t>malloc(312)  we need 312+4 = 316 bytes, so we extend the heap to add onto the final free block</a:t>
            </a:r>
          </a:p>
          <a:p>
            <a:pPr marL="285750" indent="-285750">
              <a:buFont typeface="Arial" panose="020B0604020202020204" pitchFamily="34" charset="0"/>
              <a:buChar char="•"/>
            </a:pPr>
            <a:endParaRPr lang="en-US" dirty="0">
              <a:sym typeface="Wingdings" panose="05000000000000000000" pitchFamily="2" charset="2"/>
            </a:endParaRPr>
          </a:p>
        </p:txBody>
      </p:sp>
    </p:spTree>
    <p:extLst>
      <p:ext uri="{BB962C8B-B14F-4D97-AF65-F5344CB8AC3E}">
        <p14:creationId xmlns:p14="http://schemas.microsoft.com/office/powerpoint/2010/main" val="247475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C2E4CA-AA09-4D15-AF79-9E19190AD7C7}"/>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4" name="TextBox 3">
            <a:extLst>
              <a:ext uri="{FF2B5EF4-FFF2-40B4-BE49-F238E27FC236}">
                <a16:creationId xmlns:a16="http://schemas.microsoft.com/office/drawing/2014/main" id="{850FD1DC-0120-41EA-8FC8-BD2C75EEFB26}"/>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Dynamic memory allocation #1 (page 4)</a:t>
            </a:r>
          </a:p>
        </p:txBody>
      </p:sp>
      <p:pic>
        <p:nvPicPr>
          <p:cNvPr id="6" name="Picture 5">
            <a:extLst>
              <a:ext uri="{FF2B5EF4-FFF2-40B4-BE49-F238E27FC236}">
                <a16:creationId xmlns:a16="http://schemas.microsoft.com/office/drawing/2014/main" id="{95DC99D7-EBA6-4536-A7B0-AD7608DF0AA8}"/>
              </a:ext>
            </a:extLst>
          </p:cNvPr>
          <p:cNvPicPr>
            <a:picLocks noChangeAspect="1"/>
          </p:cNvPicPr>
          <p:nvPr/>
        </p:nvPicPr>
        <p:blipFill rotWithShape="1">
          <a:blip r:embed="rId2"/>
          <a:srcRect t="-1" b="26042"/>
          <a:stretch/>
        </p:blipFill>
        <p:spPr>
          <a:xfrm>
            <a:off x="301594" y="721438"/>
            <a:ext cx="7498080" cy="2707561"/>
          </a:xfrm>
          <a:prstGeom prst="rect">
            <a:avLst/>
          </a:prstGeom>
        </p:spPr>
      </p:pic>
      <p:sp>
        <p:nvSpPr>
          <p:cNvPr id="8" name="TextBox 7">
            <a:extLst>
              <a:ext uri="{FF2B5EF4-FFF2-40B4-BE49-F238E27FC236}">
                <a16:creationId xmlns:a16="http://schemas.microsoft.com/office/drawing/2014/main" id="{68839235-D3F6-4228-9F1B-2E05DF3E0220}"/>
              </a:ext>
            </a:extLst>
          </p:cNvPr>
          <p:cNvSpPr txBox="1"/>
          <p:nvPr/>
        </p:nvSpPr>
        <p:spPr>
          <a:xfrm>
            <a:off x="571560" y="3551239"/>
            <a:ext cx="7228114" cy="2308324"/>
          </a:xfrm>
          <a:prstGeom prst="rect">
            <a:avLst/>
          </a:prstGeom>
          <a:noFill/>
        </p:spPr>
        <p:txBody>
          <a:bodyPr wrap="square" rtlCol="0">
            <a:spAutoFit/>
          </a:bodyPr>
          <a:lstStyle/>
          <a:p>
            <a:r>
              <a:rPr lang="en-US" dirty="0"/>
              <a:t>Next three rows:</a:t>
            </a:r>
          </a:p>
          <a:p>
            <a:endParaRPr lang="en-US" dirty="0"/>
          </a:p>
          <a:p>
            <a:pPr marL="285750" indent="-285750">
              <a:buFont typeface="Arial" panose="020B0604020202020204" pitchFamily="34" charset="0"/>
              <a:buChar char="•"/>
            </a:pPr>
            <a:r>
              <a:rPr lang="en-US" dirty="0"/>
              <a:t>free(ptr4) </a:t>
            </a:r>
            <a:r>
              <a:rPr lang="en-US" dirty="0">
                <a:sym typeface="Wingdings" panose="05000000000000000000" pitchFamily="2" charset="2"/>
              </a:rPr>
              <a:t> frees the previously allocated 8a region, nothing nearby to coalesce</a:t>
            </a:r>
          </a:p>
          <a:p>
            <a:pPr marL="285750" indent="-285750">
              <a:buFont typeface="Arial" panose="020B0604020202020204" pitchFamily="34" charset="0"/>
              <a:buChar char="•"/>
            </a:pPr>
            <a:r>
              <a:rPr lang="en-US" dirty="0">
                <a:sym typeface="Wingdings" panose="05000000000000000000" pitchFamily="2" charset="2"/>
              </a:rPr>
              <a:t>malloc(9)   requires an allocation of 12+4 = 16, we don’t have that available in the heap right now, so we have to expand</a:t>
            </a:r>
          </a:p>
          <a:p>
            <a:pPr marL="285750" indent="-285750">
              <a:buFont typeface="Arial" panose="020B0604020202020204" pitchFamily="34" charset="0"/>
              <a:buChar char="•"/>
            </a:pPr>
            <a:r>
              <a:rPr lang="en-US" dirty="0">
                <a:sym typeface="Wingdings" panose="05000000000000000000" pitchFamily="2" charset="2"/>
              </a:rPr>
              <a:t>malloc(4)  best-fit will use the free block of 8 for the 8 bytes we need </a:t>
            </a:r>
          </a:p>
          <a:p>
            <a:pPr marL="285750" indent="-285750">
              <a:buFont typeface="Arial" panose="020B0604020202020204" pitchFamily="34" charset="0"/>
              <a:buChar char="•"/>
            </a:pPr>
            <a:endParaRPr lang="en-US" dirty="0">
              <a:sym typeface="Wingdings" panose="05000000000000000000" pitchFamily="2" charset="2"/>
            </a:endParaRPr>
          </a:p>
        </p:txBody>
      </p:sp>
    </p:spTree>
    <p:extLst>
      <p:ext uri="{BB962C8B-B14F-4D97-AF65-F5344CB8AC3E}">
        <p14:creationId xmlns:p14="http://schemas.microsoft.com/office/powerpoint/2010/main" val="347319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9E4D97-95BF-49F4-A4B0-25EBFD24CEAB}"/>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4" name="TextBox 3">
            <a:extLst>
              <a:ext uri="{FF2B5EF4-FFF2-40B4-BE49-F238E27FC236}">
                <a16:creationId xmlns:a16="http://schemas.microsoft.com/office/drawing/2014/main" id="{A66B0E71-C6A8-4C2B-9A1E-EE85373E18A2}"/>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Dynamic memory allocation #1 (page 4)</a:t>
            </a:r>
          </a:p>
        </p:txBody>
      </p:sp>
      <p:pic>
        <p:nvPicPr>
          <p:cNvPr id="6" name="Picture 5">
            <a:extLst>
              <a:ext uri="{FF2B5EF4-FFF2-40B4-BE49-F238E27FC236}">
                <a16:creationId xmlns:a16="http://schemas.microsoft.com/office/drawing/2014/main" id="{8957FB86-45AF-44EA-8145-7F3AC09611E5}"/>
              </a:ext>
            </a:extLst>
          </p:cNvPr>
          <p:cNvPicPr>
            <a:picLocks noChangeAspect="1"/>
          </p:cNvPicPr>
          <p:nvPr/>
        </p:nvPicPr>
        <p:blipFill rotWithShape="1">
          <a:blip r:embed="rId2"/>
          <a:srcRect b="370"/>
          <a:stretch/>
        </p:blipFill>
        <p:spPr>
          <a:xfrm>
            <a:off x="301594" y="721438"/>
            <a:ext cx="7498080" cy="3647362"/>
          </a:xfrm>
          <a:prstGeom prst="rect">
            <a:avLst/>
          </a:prstGeom>
        </p:spPr>
      </p:pic>
      <p:sp>
        <p:nvSpPr>
          <p:cNvPr id="8" name="TextBox 7">
            <a:extLst>
              <a:ext uri="{FF2B5EF4-FFF2-40B4-BE49-F238E27FC236}">
                <a16:creationId xmlns:a16="http://schemas.microsoft.com/office/drawing/2014/main" id="{348B113D-DE62-489D-8DA5-F22C3D204285}"/>
              </a:ext>
            </a:extLst>
          </p:cNvPr>
          <p:cNvSpPr txBox="1"/>
          <p:nvPr/>
        </p:nvSpPr>
        <p:spPr>
          <a:xfrm>
            <a:off x="436577" y="4567018"/>
            <a:ext cx="7228114" cy="2031325"/>
          </a:xfrm>
          <a:prstGeom prst="rect">
            <a:avLst/>
          </a:prstGeom>
          <a:noFill/>
        </p:spPr>
        <p:txBody>
          <a:bodyPr wrap="square" rtlCol="0">
            <a:spAutoFit/>
          </a:bodyPr>
          <a:lstStyle/>
          <a:p>
            <a:r>
              <a:rPr lang="en-US" dirty="0"/>
              <a:t>Final three rows:</a:t>
            </a:r>
          </a:p>
          <a:p>
            <a:endParaRPr lang="en-US" dirty="0"/>
          </a:p>
          <a:p>
            <a:pPr marL="285750" indent="-285750">
              <a:buFont typeface="Arial" panose="020B0604020202020204" pitchFamily="34" charset="0"/>
              <a:buChar char="•"/>
            </a:pPr>
            <a:r>
              <a:rPr lang="en-US" dirty="0"/>
              <a:t>free(ptr3) </a:t>
            </a:r>
            <a:r>
              <a:rPr lang="en-US" dirty="0">
                <a:sym typeface="Wingdings" panose="05000000000000000000" pitchFamily="2" charset="2"/>
              </a:rPr>
              <a:t> frees up the second 36-byte region.  Nothing nearby to coalesce</a:t>
            </a:r>
          </a:p>
          <a:p>
            <a:pPr marL="285750" indent="-285750">
              <a:buFont typeface="Arial" panose="020B0604020202020204" pitchFamily="34" charset="0"/>
              <a:buChar char="•"/>
            </a:pPr>
            <a:r>
              <a:rPr lang="en-US" dirty="0">
                <a:sym typeface="Wingdings" panose="05000000000000000000" pitchFamily="2" charset="2"/>
              </a:rPr>
              <a:t>free(ptr2)  frees up the first 36-byte region.  Now we can merge 12+36+36 = 84 bytes.</a:t>
            </a:r>
          </a:p>
          <a:p>
            <a:pPr marL="285750" indent="-285750">
              <a:buFont typeface="Arial" panose="020B0604020202020204" pitchFamily="34" charset="0"/>
              <a:buChar char="•"/>
            </a:pPr>
            <a:r>
              <a:rPr lang="en-US" dirty="0">
                <a:sym typeface="Wingdings" panose="05000000000000000000" pitchFamily="2" charset="2"/>
              </a:rPr>
              <a:t>free(ptr6)  frees the final 16-byte block, nothing to merge</a:t>
            </a:r>
          </a:p>
        </p:txBody>
      </p:sp>
    </p:spTree>
    <p:extLst>
      <p:ext uri="{BB962C8B-B14F-4D97-AF65-F5344CB8AC3E}">
        <p14:creationId xmlns:p14="http://schemas.microsoft.com/office/powerpoint/2010/main" val="3633947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7BF4A0-B363-4E42-AAC1-6A8985B9A138}"/>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4" name="TextBox 3">
            <a:extLst>
              <a:ext uri="{FF2B5EF4-FFF2-40B4-BE49-F238E27FC236}">
                <a16:creationId xmlns:a16="http://schemas.microsoft.com/office/drawing/2014/main" id="{9775EA9F-8D38-419A-815E-A817D81A825A}"/>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Dynamic memory allocation #2 (page 5)</a:t>
            </a:r>
          </a:p>
        </p:txBody>
      </p:sp>
      <p:pic>
        <p:nvPicPr>
          <p:cNvPr id="5" name="Picture 4">
            <a:extLst>
              <a:ext uri="{FF2B5EF4-FFF2-40B4-BE49-F238E27FC236}">
                <a16:creationId xmlns:a16="http://schemas.microsoft.com/office/drawing/2014/main" id="{3108AB94-35A2-423F-85D2-FB09BE35540E}"/>
              </a:ext>
            </a:extLst>
          </p:cNvPr>
          <p:cNvPicPr>
            <a:picLocks noChangeAspect="1"/>
          </p:cNvPicPr>
          <p:nvPr/>
        </p:nvPicPr>
        <p:blipFill>
          <a:blip r:embed="rId2"/>
          <a:stretch>
            <a:fillRect/>
          </a:stretch>
        </p:blipFill>
        <p:spPr>
          <a:xfrm>
            <a:off x="130538" y="498345"/>
            <a:ext cx="5943600" cy="6359655"/>
          </a:xfrm>
          <a:prstGeom prst="rect">
            <a:avLst/>
          </a:prstGeom>
        </p:spPr>
      </p:pic>
      <p:cxnSp>
        <p:nvCxnSpPr>
          <p:cNvPr id="7" name="Straight Connector 6">
            <a:extLst>
              <a:ext uri="{FF2B5EF4-FFF2-40B4-BE49-F238E27FC236}">
                <a16:creationId xmlns:a16="http://schemas.microsoft.com/office/drawing/2014/main" id="{A8A0C512-32B6-47C7-8AFD-28DF7BA14DCE}"/>
              </a:ext>
            </a:extLst>
          </p:cNvPr>
          <p:cNvCxnSpPr/>
          <p:nvPr/>
        </p:nvCxnSpPr>
        <p:spPr>
          <a:xfrm>
            <a:off x="2975428" y="1567543"/>
            <a:ext cx="81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4D81D0D-90C6-4BDB-8500-99C2F53FD9DE}"/>
              </a:ext>
            </a:extLst>
          </p:cNvPr>
          <p:cNvCxnSpPr/>
          <p:nvPr/>
        </p:nvCxnSpPr>
        <p:spPr>
          <a:xfrm>
            <a:off x="3102338" y="1313543"/>
            <a:ext cx="2377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D4316FF-00CE-40F4-96A0-A146D1486241}"/>
              </a:ext>
            </a:extLst>
          </p:cNvPr>
          <p:cNvCxnSpPr/>
          <p:nvPr/>
        </p:nvCxnSpPr>
        <p:spPr>
          <a:xfrm>
            <a:off x="1009934" y="5689600"/>
            <a:ext cx="103658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CFEB582-3694-44F7-8C91-1E14145DEB52}"/>
              </a:ext>
            </a:extLst>
          </p:cNvPr>
          <p:cNvSpPr txBox="1"/>
          <p:nvPr/>
        </p:nvSpPr>
        <p:spPr>
          <a:xfrm>
            <a:off x="6284686" y="4702629"/>
            <a:ext cx="2394857" cy="923330"/>
          </a:xfrm>
          <a:prstGeom prst="rect">
            <a:avLst/>
          </a:prstGeom>
          <a:noFill/>
        </p:spPr>
        <p:txBody>
          <a:bodyPr wrap="square" rtlCol="0">
            <a:spAutoFit/>
          </a:bodyPr>
          <a:lstStyle/>
          <a:p>
            <a:r>
              <a:rPr lang="en-US" dirty="0"/>
              <a:t>First in the linked list, not necessarily first in the heap region</a:t>
            </a:r>
          </a:p>
        </p:txBody>
      </p:sp>
    </p:spTree>
    <p:extLst>
      <p:ext uri="{BB962C8B-B14F-4D97-AF65-F5344CB8AC3E}">
        <p14:creationId xmlns:p14="http://schemas.microsoft.com/office/powerpoint/2010/main" val="1569256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A36B4E-DBA3-425F-9ABD-4FA6FE92B901}"/>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4" name="TextBox 3">
            <a:extLst>
              <a:ext uri="{FF2B5EF4-FFF2-40B4-BE49-F238E27FC236}">
                <a16:creationId xmlns:a16="http://schemas.microsoft.com/office/drawing/2014/main" id="{8BE4D1FA-0732-43C9-9340-F115FF4FD31F}"/>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Dynamic memory allocation #2 (page 6)</a:t>
            </a:r>
          </a:p>
        </p:txBody>
      </p:sp>
      <p:pic>
        <p:nvPicPr>
          <p:cNvPr id="5" name="Picture 4">
            <a:extLst>
              <a:ext uri="{FF2B5EF4-FFF2-40B4-BE49-F238E27FC236}">
                <a16:creationId xmlns:a16="http://schemas.microsoft.com/office/drawing/2014/main" id="{7375A0F9-440A-447D-AC9E-1CE2C1AAD40F}"/>
              </a:ext>
            </a:extLst>
          </p:cNvPr>
          <p:cNvPicPr>
            <a:picLocks noChangeAspect="1"/>
          </p:cNvPicPr>
          <p:nvPr/>
        </p:nvPicPr>
        <p:blipFill>
          <a:blip r:embed="rId2"/>
          <a:stretch>
            <a:fillRect/>
          </a:stretch>
        </p:blipFill>
        <p:spPr>
          <a:xfrm>
            <a:off x="149596" y="631419"/>
            <a:ext cx="5943600" cy="2911881"/>
          </a:xfrm>
          <a:prstGeom prst="rect">
            <a:avLst/>
          </a:prstGeom>
        </p:spPr>
      </p:pic>
    </p:spTree>
    <p:extLst>
      <p:ext uri="{BB962C8B-B14F-4D97-AF65-F5344CB8AC3E}">
        <p14:creationId xmlns:p14="http://schemas.microsoft.com/office/powerpoint/2010/main" val="2334108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5F38F9-A958-4B95-BA53-43A6E65C447C}"/>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4" name="TextBox 3">
            <a:extLst>
              <a:ext uri="{FF2B5EF4-FFF2-40B4-BE49-F238E27FC236}">
                <a16:creationId xmlns:a16="http://schemas.microsoft.com/office/drawing/2014/main" id="{1DFA0C5C-895B-4CCB-9F8E-D176970B205D}"/>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Dynamic memory allocation #2 (page 6)</a:t>
            </a:r>
          </a:p>
        </p:txBody>
      </p:sp>
      <p:pic>
        <p:nvPicPr>
          <p:cNvPr id="5" name="Picture 4">
            <a:extLst>
              <a:ext uri="{FF2B5EF4-FFF2-40B4-BE49-F238E27FC236}">
                <a16:creationId xmlns:a16="http://schemas.microsoft.com/office/drawing/2014/main" id="{1BC0C27B-E9AB-4EC8-B2F3-402D57EB924B}"/>
              </a:ext>
            </a:extLst>
          </p:cNvPr>
          <p:cNvPicPr>
            <a:picLocks noChangeAspect="1"/>
          </p:cNvPicPr>
          <p:nvPr/>
        </p:nvPicPr>
        <p:blipFill rotWithShape="1">
          <a:blip r:embed="rId2"/>
          <a:srcRect b="63217"/>
          <a:stretch/>
        </p:blipFill>
        <p:spPr>
          <a:xfrm>
            <a:off x="171450" y="717678"/>
            <a:ext cx="7315200" cy="1415922"/>
          </a:xfrm>
          <a:prstGeom prst="rect">
            <a:avLst/>
          </a:prstGeom>
        </p:spPr>
      </p:pic>
      <p:sp>
        <p:nvSpPr>
          <p:cNvPr id="10" name="TextBox 9">
            <a:extLst>
              <a:ext uri="{FF2B5EF4-FFF2-40B4-BE49-F238E27FC236}">
                <a16:creationId xmlns:a16="http://schemas.microsoft.com/office/drawing/2014/main" id="{7BDF56A3-2EBB-4682-A935-C9ADE152A7D6}"/>
              </a:ext>
            </a:extLst>
          </p:cNvPr>
          <p:cNvSpPr txBox="1"/>
          <p:nvPr/>
        </p:nvSpPr>
        <p:spPr>
          <a:xfrm>
            <a:off x="258536" y="2527637"/>
            <a:ext cx="7228114" cy="3693319"/>
          </a:xfrm>
          <a:prstGeom prst="rect">
            <a:avLst/>
          </a:prstGeom>
          <a:noFill/>
        </p:spPr>
        <p:txBody>
          <a:bodyPr wrap="square" rtlCol="0">
            <a:spAutoFit/>
          </a:bodyPr>
          <a:lstStyle/>
          <a:p>
            <a:r>
              <a:rPr lang="en-US" dirty="0"/>
              <a:t>First three rows:</a:t>
            </a:r>
          </a:p>
          <a:p>
            <a:endParaRPr lang="en-US" dirty="0"/>
          </a:p>
          <a:p>
            <a:pPr marL="285750" indent="-285750">
              <a:buFont typeface="Arial" panose="020B0604020202020204" pitchFamily="34" charset="0"/>
              <a:buChar char="•"/>
            </a:pPr>
            <a:r>
              <a:rPr lang="en-US" dirty="0">
                <a:sym typeface="Wingdings" panose="05000000000000000000" pitchFamily="2" charset="2"/>
              </a:rPr>
              <a:t>malloc(1) : Min allocation is 16 bytes, so we need 16 bytes.  We can just grab the first 16 available.</a:t>
            </a:r>
          </a:p>
          <a:p>
            <a:pPr marL="285750" indent="-285750">
              <a:buFont typeface="Arial" panose="020B0604020202020204" pitchFamily="34" charset="0"/>
              <a:buChar char="•"/>
            </a:pPr>
            <a:r>
              <a:rPr lang="en-US" dirty="0">
                <a:sym typeface="Wingdings" panose="05000000000000000000" pitchFamily="2" charset="2"/>
              </a:rPr>
              <a:t>malloc(12): Again, need min of 16 bytes.  We can split the final block to get this.  This will be enough for both the request and the header.</a:t>
            </a:r>
          </a:p>
          <a:p>
            <a:pPr marL="285750" indent="-285750">
              <a:buFont typeface="Arial" panose="020B0604020202020204" pitchFamily="34" charset="0"/>
              <a:buChar char="•"/>
            </a:pPr>
            <a:r>
              <a:rPr lang="en-US" dirty="0">
                <a:sym typeface="Wingdings" panose="05000000000000000000" pitchFamily="2" charset="2"/>
              </a:rPr>
              <a:t>malloc(17): Blocks should be a multiple of 8, so we need 24 bytes here (again, this will be plenty to cover both the requested memory and the header). Again, we can just grab the first of what’s available.</a:t>
            </a: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r>
              <a:rPr lang="en-US" dirty="0">
                <a:sym typeface="Wingdings" panose="05000000000000000000" pitchFamily="2" charset="2"/>
              </a:rPr>
              <a:t>At the end of this process, we should just have one node in our free list, pointing at the single big free region.</a:t>
            </a:r>
          </a:p>
        </p:txBody>
      </p:sp>
    </p:spTree>
    <p:extLst>
      <p:ext uri="{BB962C8B-B14F-4D97-AF65-F5344CB8AC3E}">
        <p14:creationId xmlns:p14="http://schemas.microsoft.com/office/powerpoint/2010/main" val="2795643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FDEF22-B083-40C4-B301-62340A8F25FB}"/>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4" name="TextBox 3">
            <a:extLst>
              <a:ext uri="{FF2B5EF4-FFF2-40B4-BE49-F238E27FC236}">
                <a16:creationId xmlns:a16="http://schemas.microsoft.com/office/drawing/2014/main" id="{7512E49C-CE61-405D-B653-880441230580}"/>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Dynamic memory allocation #2 (page 6)</a:t>
            </a:r>
          </a:p>
        </p:txBody>
      </p:sp>
      <p:pic>
        <p:nvPicPr>
          <p:cNvPr id="6" name="Picture 5">
            <a:extLst>
              <a:ext uri="{FF2B5EF4-FFF2-40B4-BE49-F238E27FC236}">
                <a16:creationId xmlns:a16="http://schemas.microsoft.com/office/drawing/2014/main" id="{351F8DC3-53BA-414C-8EA0-7A651DDF0AC6}"/>
              </a:ext>
            </a:extLst>
          </p:cNvPr>
          <p:cNvPicPr>
            <a:picLocks noChangeAspect="1"/>
          </p:cNvPicPr>
          <p:nvPr/>
        </p:nvPicPr>
        <p:blipFill rotWithShape="1">
          <a:blip r:embed="rId2"/>
          <a:srcRect t="-1" b="45873"/>
          <a:stretch/>
        </p:blipFill>
        <p:spPr>
          <a:xfrm>
            <a:off x="171450" y="717677"/>
            <a:ext cx="7315200" cy="2083579"/>
          </a:xfrm>
          <a:prstGeom prst="rect">
            <a:avLst/>
          </a:prstGeom>
        </p:spPr>
      </p:pic>
      <p:sp>
        <p:nvSpPr>
          <p:cNvPr id="8" name="TextBox 7">
            <a:extLst>
              <a:ext uri="{FF2B5EF4-FFF2-40B4-BE49-F238E27FC236}">
                <a16:creationId xmlns:a16="http://schemas.microsoft.com/office/drawing/2014/main" id="{25E95EC2-FD9D-4F5A-8400-851C607AE795}"/>
              </a:ext>
            </a:extLst>
          </p:cNvPr>
          <p:cNvSpPr txBox="1"/>
          <p:nvPr/>
        </p:nvSpPr>
        <p:spPr>
          <a:xfrm>
            <a:off x="171450" y="3069564"/>
            <a:ext cx="8885464" cy="2031325"/>
          </a:xfrm>
          <a:prstGeom prst="rect">
            <a:avLst/>
          </a:prstGeom>
          <a:noFill/>
        </p:spPr>
        <p:txBody>
          <a:bodyPr wrap="square" rtlCol="0">
            <a:spAutoFit/>
          </a:bodyPr>
          <a:lstStyle/>
          <a:p>
            <a:r>
              <a:rPr lang="en-US" dirty="0"/>
              <a:t>Next three rows:</a:t>
            </a:r>
          </a:p>
          <a:p>
            <a:endParaRPr lang="en-US" dirty="0"/>
          </a:p>
          <a:p>
            <a:pPr marL="285750" indent="-285750">
              <a:buFont typeface="Arial" panose="020B0604020202020204" pitchFamily="34" charset="0"/>
              <a:buChar char="•"/>
            </a:pPr>
            <a:r>
              <a:rPr lang="en-US" dirty="0">
                <a:sym typeface="Wingdings" panose="05000000000000000000" pitchFamily="2" charset="2"/>
              </a:rPr>
              <a:t>malloc(36): 40 bytes will both satisfy the multiple-of-8 requirement and provide enough room for the header.  So we grab the first available 40 bytes.</a:t>
            </a:r>
          </a:p>
          <a:p>
            <a:pPr marL="285750" indent="-285750">
              <a:buFont typeface="Arial" panose="020B0604020202020204" pitchFamily="34" charset="0"/>
              <a:buChar char="•"/>
            </a:pPr>
            <a:r>
              <a:rPr lang="en-US" dirty="0">
                <a:sym typeface="Wingdings" panose="05000000000000000000" pitchFamily="2" charset="2"/>
              </a:rPr>
              <a:t>free(ptr2): We can free up the second allocated block of 16 bytes.  Nothing to coalesce.  To nodes in the free list now. </a:t>
            </a:r>
          </a:p>
          <a:p>
            <a:pPr marL="285750" indent="-285750">
              <a:buFont typeface="Arial" panose="020B0604020202020204" pitchFamily="34" charset="0"/>
              <a:buChar char="•"/>
            </a:pPr>
            <a:r>
              <a:rPr lang="en-US" dirty="0">
                <a:sym typeface="Wingdings" panose="05000000000000000000" pitchFamily="2" charset="2"/>
              </a:rPr>
              <a:t>malloc(37): We need at least 41 bytes (4 for header), so  we need to grab 48 bytes</a:t>
            </a:r>
          </a:p>
        </p:txBody>
      </p:sp>
    </p:spTree>
    <p:extLst>
      <p:ext uri="{BB962C8B-B14F-4D97-AF65-F5344CB8AC3E}">
        <p14:creationId xmlns:p14="http://schemas.microsoft.com/office/powerpoint/2010/main" val="3065663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6021F9-F4C9-4285-B16E-C7B8F68CE226}"/>
              </a:ext>
            </a:extLst>
          </p:cNvPr>
          <p:cNvSpPr>
            <a:spLocks noGrp="1"/>
          </p:cNvSpPr>
          <p:nvPr>
            <p:ph type="sldNum" sz="quarter" idx="12"/>
          </p:nvPr>
        </p:nvSpPr>
        <p:spPr/>
        <p:txBody>
          <a:bodyPr/>
          <a:lstStyle/>
          <a:p>
            <a:fld id="{3A98EE3D-8CD1-4C3F-BD1C-C98C9596463C}" type="slidenum">
              <a:rPr lang="en-US" smtClean="0"/>
              <a:t>19</a:t>
            </a:fld>
            <a:endParaRPr lang="en-US" dirty="0"/>
          </a:p>
        </p:txBody>
      </p:sp>
      <p:pic>
        <p:nvPicPr>
          <p:cNvPr id="6" name="Picture 5">
            <a:extLst>
              <a:ext uri="{FF2B5EF4-FFF2-40B4-BE49-F238E27FC236}">
                <a16:creationId xmlns:a16="http://schemas.microsoft.com/office/drawing/2014/main" id="{9BE63073-5A18-43C4-841E-0C2685EB2CBF}"/>
              </a:ext>
            </a:extLst>
          </p:cNvPr>
          <p:cNvPicPr>
            <a:picLocks noChangeAspect="1"/>
          </p:cNvPicPr>
          <p:nvPr/>
        </p:nvPicPr>
        <p:blipFill rotWithShape="1">
          <a:blip r:embed="rId2"/>
          <a:srcRect b="-1636"/>
          <a:stretch/>
        </p:blipFill>
        <p:spPr>
          <a:xfrm>
            <a:off x="171450" y="717677"/>
            <a:ext cx="7315200" cy="3912379"/>
          </a:xfrm>
          <a:prstGeom prst="rect">
            <a:avLst/>
          </a:prstGeom>
        </p:spPr>
      </p:pic>
      <p:sp>
        <p:nvSpPr>
          <p:cNvPr id="8" name="TextBox 7">
            <a:extLst>
              <a:ext uri="{FF2B5EF4-FFF2-40B4-BE49-F238E27FC236}">
                <a16:creationId xmlns:a16="http://schemas.microsoft.com/office/drawing/2014/main" id="{87731C58-47EF-43BC-B1CE-F1A90F47FB82}"/>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Dynamic memory allocation #2 (page 6)</a:t>
            </a:r>
          </a:p>
        </p:txBody>
      </p:sp>
      <p:sp>
        <p:nvSpPr>
          <p:cNvPr id="10" name="TextBox 9">
            <a:extLst>
              <a:ext uri="{FF2B5EF4-FFF2-40B4-BE49-F238E27FC236}">
                <a16:creationId xmlns:a16="http://schemas.microsoft.com/office/drawing/2014/main" id="{EA3E55FE-A1AC-4FD6-956D-B923E42FB30C}"/>
              </a:ext>
            </a:extLst>
          </p:cNvPr>
          <p:cNvSpPr txBox="1"/>
          <p:nvPr/>
        </p:nvSpPr>
        <p:spPr>
          <a:xfrm>
            <a:off x="129268" y="4630056"/>
            <a:ext cx="8885464" cy="2062103"/>
          </a:xfrm>
          <a:prstGeom prst="rect">
            <a:avLst/>
          </a:prstGeom>
          <a:noFill/>
        </p:spPr>
        <p:txBody>
          <a:bodyPr wrap="square" rtlCol="0">
            <a:spAutoFit/>
          </a:bodyPr>
          <a:lstStyle/>
          <a:p>
            <a:r>
              <a:rPr lang="en-US" sz="1600" dirty="0">
                <a:sym typeface="Wingdings" panose="05000000000000000000" pitchFamily="2" charset="2"/>
              </a:rPr>
              <a:t>Final five rows: </a:t>
            </a:r>
          </a:p>
          <a:p>
            <a:pPr marL="285750" indent="-285750">
              <a:buFont typeface="Arial" panose="020B0604020202020204" pitchFamily="34" charset="0"/>
              <a:buChar char="•"/>
            </a:pPr>
            <a:r>
              <a:rPr lang="en-US" sz="1600" dirty="0">
                <a:sym typeface="Wingdings" panose="05000000000000000000" pitchFamily="2" charset="2"/>
              </a:rPr>
              <a:t>free(ptr4): frees the 40 bytes region, nothing nearby to coalesce</a:t>
            </a:r>
          </a:p>
          <a:p>
            <a:pPr marL="285750" indent="-285750">
              <a:buFont typeface="Arial" panose="020B0604020202020204" pitchFamily="34" charset="0"/>
              <a:buChar char="•"/>
            </a:pPr>
            <a:r>
              <a:rPr lang="en-US" sz="1600" dirty="0">
                <a:sym typeface="Wingdings" panose="05000000000000000000" pitchFamily="2" charset="2"/>
              </a:rPr>
              <a:t>malloc(20): we need 20+4 = 24 bytes, already a multiple of 8, grab that 24 from the 40f region (better fit than the 56f region)</a:t>
            </a:r>
          </a:p>
          <a:p>
            <a:pPr marL="285750" indent="-285750">
              <a:buFont typeface="Arial" panose="020B0604020202020204" pitchFamily="34" charset="0"/>
              <a:buChar char="•"/>
            </a:pPr>
            <a:r>
              <a:rPr lang="en-US" sz="1600" dirty="0">
                <a:sym typeface="Wingdings" panose="05000000000000000000" pitchFamily="2" charset="2"/>
              </a:rPr>
              <a:t>free(ptr5): free the 48a allocation, can merge with 56f</a:t>
            </a:r>
          </a:p>
          <a:p>
            <a:pPr marL="285750" indent="-285750">
              <a:buFont typeface="Arial" panose="020B0604020202020204" pitchFamily="34" charset="0"/>
              <a:buChar char="•"/>
            </a:pPr>
            <a:r>
              <a:rPr lang="en-US" sz="1600" dirty="0">
                <a:sym typeface="Wingdings" panose="05000000000000000000" pitchFamily="2" charset="2"/>
              </a:rPr>
              <a:t>malloc(120): need 124 when including header, 128 is nearest multiple of 8, need to extend 56f region at end</a:t>
            </a:r>
          </a:p>
          <a:p>
            <a:pPr marL="285750" indent="-285750">
              <a:buFont typeface="Arial" panose="020B0604020202020204" pitchFamily="34" charset="0"/>
              <a:buChar char="•"/>
            </a:pPr>
            <a:r>
              <a:rPr lang="en-US" sz="1600" dirty="0">
                <a:sym typeface="Wingdings" panose="05000000000000000000" pitchFamily="2" charset="2"/>
              </a:rPr>
              <a:t>Free(ptr3): free first 24a region and merge with preceding block of 16f</a:t>
            </a:r>
          </a:p>
        </p:txBody>
      </p:sp>
    </p:spTree>
    <p:extLst>
      <p:ext uri="{BB962C8B-B14F-4D97-AF65-F5344CB8AC3E}">
        <p14:creationId xmlns:p14="http://schemas.microsoft.com/office/powerpoint/2010/main" val="3773201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CF88F0-2450-4F66-8AEE-9F7C329135A9}"/>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4" name="TextBox 3">
            <a:extLst>
              <a:ext uri="{FF2B5EF4-FFF2-40B4-BE49-F238E27FC236}">
                <a16:creationId xmlns:a16="http://schemas.microsoft.com/office/drawing/2014/main" id="{FFCD6AE0-E482-4AD4-B9A7-605EAFD41CB7}"/>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Comment on Malloc Lab</a:t>
            </a:r>
          </a:p>
        </p:txBody>
      </p:sp>
      <p:sp>
        <p:nvSpPr>
          <p:cNvPr id="5" name="TextBox 4">
            <a:extLst>
              <a:ext uri="{FF2B5EF4-FFF2-40B4-BE49-F238E27FC236}">
                <a16:creationId xmlns:a16="http://schemas.microsoft.com/office/drawing/2014/main" id="{DA5AF964-250D-4F7B-9559-61576657F4B2}"/>
              </a:ext>
            </a:extLst>
          </p:cNvPr>
          <p:cNvSpPr txBox="1"/>
          <p:nvPr/>
        </p:nvSpPr>
        <p:spPr>
          <a:xfrm>
            <a:off x="389164" y="775546"/>
            <a:ext cx="7097486" cy="2246769"/>
          </a:xfrm>
          <a:prstGeom prst="rect">
            <a:avLst/>
          </a:prstGeom>
          <a:noFill/>
        </p:spPr>
        <p:txBody>
          <a:bodyPr wrap="square" rtlCol="0">
            <a:spAutoFit/>
          </a:bodyPr>
          <a:lstStyle/>
          <a:p>
            <a:pPr marL="342900" indent="-342900">
              <a:buFont typeface="+mj-lt"/>
              <a:buAutoNum type="arabicPeriod"/>
            </a:pPr>
            <a:r>
              <a:rPr lang="en-US" sz="2000" dirty="0"/>
              <a:t>Driver program only tests for 8 byte alignment.</a:t>
            </a:r>
          </a:p>
          <a:p>
            <a:pPr marL="800100" lvl="1" indent="-342900">
              <a:buFont typeface="Arial" panose="020B0604020202020204" pitchFamily="34" charset="0"/>
              <a:buChar char="•"/>
            </a:pPr>
            <a:r>
              <a:rPr lang="en-US" sz="2000" dirty="0"/>
              <a:t>So a comment was made last week that you may only need to enforce 8 byte alignment</a:t>
            </a:r>
          </a:p>
          <a:p>
            <a:pPr marL="800100" lvl="1" indent="-342900">
              <a:buFont typeface="Arial" panose="020B0604020202020204" pitchFamily="34" charset="0"/>
              <a:buChar char="•"/>
            </a:pPr>
            <a:endParaRPr lang="en-US" sz="2000" dirty="0"/>
          </a:p>
          <a:p>
            <a:pPr marL="457200" indent="-457200">
              <a:buFont typeface="+mj-lt"/>
              <a:buAutoNum type="arabicPeriod"/>
            </a:pPr>
            <a:r>
              <a:rPr lang="en-US" sz="2000" i="1" dirty="0"/>
              <a:t>However</a:t>
            </a:r>
            <a:r>
              <a:rPr lang="en-US" sz="2000" dirty="0"/>
              <a:t>, some of the completed helper functions assume 16-byte alignment, and this is consistent with the lecture slides.</a:t>
            </a:r>
          </a:p>
          <a:p>
            <a:pPr marL="914400" lvl="1" indent="-457200">
              <a:buFont typeface="Arial" panose="020B0604020202020204" pitchFamily="34" charset="0"/>
              <a:buChar char="•"/>
            </a:pPr>
            <a:r>
              <a:rPr lang="en-US" sz="2000" dirty="0"/>
              <a:t>So, 16-byte alignment may be the safest bet.</a:t>
            </a:r>
          </a:p>
        </p:txBody>
      </p:sp>
    </p:spTree>
    <p:extLst>
      <p:ext uri="{BB962C8B-B14F-4D97-AF65-F5344CB8AC3E}">
        <p14:creationId xmlns:p14="http://schemas.microsoft.com/office/powerpoint/2010/main" val="1566190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BAD48F-C51F-4493-BA46-B9196E1091E8}"/>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4" name="TextBox 3">
            <a:extLst>
              <a:ext uri="{FF2B5EF4-FFF2-40B4-BE49-F238E27FC236}">
                <a16:creationId xmlns:a16="http://schemas.microsoft.com/office/drawing/2014/main" id="{B59CD6BD-C54A-4475-8129-7E846EFBA4E3}"/>
              </a:ext>
            </a:extLst>
          </p:cNvPr>
          <p:cNvSpPr txBox="1"/>
          <p:nvPr/>
        </p:nvSpPr>
        <p:spPr>
          <a:xfrm>
            <a:off x="0" y="0"/>
            <a:ext cx="8134066" cy="523220"/>
          </a:xfrm>
          <a:prstGeom prst="rect">
            <a:avLst/>
          </a:prstGeom>
        </p:spPr>
        <p:txBody>
          <a:bodyPr rtlCol="0">
            <a:spAutoFit/>
          </a:bodyPr>
          <a:lstStyle/>
          <a:p>
            <a:r>
              <a:rPr lang="en-US" sz="2800">
                <a:solidFill>
                  <a:srgbClr val="002060"/>
                </a:solidFill>
              </a:rPr>
              <a:t>Questions?</a:t>
            </a:r>
            <a:endParaRPr lang="en-US" sz="2800" dirty="0">
              <a:solidFill>
                <a:srgbClr val="002060"/>
              </a:solidFill>
            </a:endParaRPr>
          </a:p>
        </p:txBody>
      </p:sp>
    </p:spTree>
    <p:extLst>
      <p:ext uri="{BB962C8B-B14F-4D97-AF65-F5344CB8AC3E}">
        <p14:creationId xmlns:p14="http://schemas.microsoft.com/office/powerpoint/2010/main" val="2827797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7F3773-1B93-4FBB-B732-591F5D74C0DC}"/>
              </a:ext>
            </a:extLst>
          </p:cNvPr>
          <p:cNvSpPr>
            <a:spLocks noGrp="1"/>
          </p:cNvSpPr>
          <p:nvPr>
            <p:ph type="sldNum" sz="quarter" idx="12"/>
          </p:nvPr>
        </p:nvSpPr>
        <p:spPr/>
        <p:txBody>
          <a:bodyPr/>
          <a:lstStyle/>
          <a:p>
            <a:fld id="{3A98EE3D-8CD1-4C3F-BD1C-C98C9596463C}" type="slidenum">
              <a:rPr lang="en-US" smtClean="0"/>
              <a:t>3</a:t>
            </a:fld>
            <a:endParaRPr lang="en-US" dirty="0"/>
          </a:p>
        </p:txBody>
      </p:sp>
      <p:pic>
        <p:nvPicPr>
          <p:cNvPr id="4" name="Picture 3">
            <a:extLst>
              <a:ext uri="{FF2B5EF4-FFF2-40B4-BE49-F238E27FC236}">
                <a16:creationId xmlns:a16="http://schemas.microsoft.com/office/drawing/2014/main" id="{CCE75275-035A-4FB8-9009-D3BAD747B0FF}"/>
              </a:ext>
            </a:extLst>
          </p:cNvPr>
          <p:cNvPicPr>
            <a:picLocks noChangeAspect="1"/>
          </p:cNvPicPr>
          <p:nvPr/>
        </p:nvPicPr>
        <p:blipFill>
          <a:blip r:embed="rId2"/>
          <a:stretch>
            <a:fillRect/>
          </a:stretch>
        </p:blipFill>
        <p:spPr>
          <a:xfrm>
            <a:off x="383358" y="4530273"/>
            <a:ext cx="3886200" cy="2219325"/>
          </a:xfrm>
          <a:prstGeom prst="rect">
            <a:avLst/>
          </a:prstGeom>
        </p:spPr>
      </p:pic>
      <p:sp>
        <p:nvSpPr>
          <p:cNvPr id="6" name="TextBox 5">
            <a:extLst>
              <a:ext uri="{FF2B5EF4-FFF2-40B4-BE49-F238E27FC236}">
                <a16:creationId xmlns:a16="http://schemas.microsoft.com/office/drawing/2014/main" id="{C4F7441B-AC16-42E1-8161-D7BE399E1B89}"/>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Code completion problems</a:t>
            </a:r>
          </a:p>
        </p:txBody>
      </p:sp>
      <p:pic>
        <p:nvPicPr>
          <p:cNvPr id="7" name="Picture 6">
            <a:extLst>
              <a:ext uri="{FF2B5EF4-FFF2-40B4-BE49-F238E27FC236}">
                <a16:creationId xmlns:a16="http://schemas.microsoft.com/office/drawing/2014/main" id="{4423403B-DAD4-452D-A5AA-55F0C85E645F}"/>
              </a:ext>
            </a:extLst>
          </p:cNvPr>
          <p:cNvPicPr>
            <a:picLocks noChangeAspect="1"/>
          </p:cNvPicPr>
          <p:nvPr/>
        </p:nvPicPr>
        <p:blipFill>
          <a:blip r:embed="rId3"/>
          <a:stretch>
            <a:fillRect/>
          </a:stretch>
        </p:blipFill>
        <p:spPr>
          <a:xfrm>
            <a:off x="354330" y="523220"/>
            <a:ext cx="7132320" cy="3986213"/>
          </a:xfrm>
          <a:prstGeom prst="rect">
            <a:avLst/>
          </a:prstGeom>
        </p:spPr>
      </p:pic>
    </p:spTree>
    <p:extLst>
      <p:ext uri="{BB962C8B-B14F-4D97-AF65-F5344CB8AC3E}">
        <p14:creationId xmlns:p14="http://schemas.microsoft.com/office/powerpoint/2010/main" val="31425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9BA8EE-E78D-4008-8B45-504846C7B884}"/>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4" name="TextBox 3">
            <a:extLst>
              <a:ext uri="{FF2B5EF4-FFF2-40B4-BE49-F238E27FC236}">
                <a16:creationId xmlns:a16="http://schemas.microsoft.com/office/drawing/2014/main" id="{83E48869-CDF7-4B5E-AF75-898796C534C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Code completion problems</a:t>
            </a:r>
          </a:p>
        </p:txBody>
      </p:sp>
      <p:pic>
        <p:nvPicPr>
          <p:cNvPr id="7" name="Picture 6">
            <a:extLst>
              <a:ext uri="{FF2B5EF4-FFF2-40B4-BE49-F238E27FC236}">
                <a16:creationId xmlns:a16="http://schemas.microsoft.com/office/drawing/2014/main" id="{93DEDEF4-9634-45CB-81CA-E9C1B82B3B0F}"/>
              </a:ext>
            </a:extLst>
          </p:cNvPr>
          <p:cNvPicPr>
            <a:picLocks noChangeAspect="1"/>
          </p:cNvPicPr>
          <p:nvPr/>
        </p:nvPicPr>
        <p:blipFill>
          <a:blip r:embed="rId2"/>
          <a:stretch>
            <a:fillRect/>
          </a:stretch>
        </p:blipFill>
        <p:spPr>
          <a:xfrm>
            <a:off x="227329" y="641098"/>
            <a:ext cx="7097917" cy="3060071"/>
          </a:xfrm>
          <a:prstGeom prst="rect">
            <a:avLst/>
          </a:prstGeom>
        </p:spPr>
      </p:pic>
      <p:sp>
        <p:nvSpPr>
          <p:cNvPr id="8" name="TextBox 7">
            <a:extLst>
              <a:ext uri="{FF2B5EF4-FFF2-40B4-BE49-F238E27FC236}">
                <a16:creationId xmlns:a16="http://schemas.microsoft.com/office/drawing/2014/main" id="{B72B5FE7-EB20-4E92-8708-292BF4CEBF9F}"/>
              </a:ext>
            </a:extLst>
          </p:cNvPr>
          <p:cNvSpPr txBox="1"/>
          <p:nvPr/>
        </p:nvSpPr>
        <p:spPr>
          <a:xfrm>
            <a:off x="449943" y="3846286"/>
            <a:ext cx="7358743" cy="2031325"/>
          </a:xfrm>
          <a:prstGeom prst="rect">
            <a:avLst/>
          </a:prstGeom>
          <a:noFill/>
        </p:spPr>
        <p:txBody>
          <a:bodyPr wrap="square" rtlCol="0">
            <a:spAutoFit/>
          </a:bodyPr>
          <a:lstStyle/>
          <a:p>
            <a:r>
              <a:rPr lang="en-US" dirty="0"/>
              <a:t>Solutions are in </a:t>
            </a:r>
            <a:r>
              <a:rPr lang="en-US" dirty="0">
                <a:solidFill>
                  <a:srgbClr val="FF0000"/>
                </a:solidFill>
              </a:rPr>
              <a:t>red</a:t>
            </a:r>
            <a:r>
              <a:rPr lang="en-US" dirty="0"/>
              <a:t>.</a:t>
            </a:r>
          </a:p>
          <a:p>
            <a:endParaRPr lang="en-US" dirty="0"/>
          </a:p>
          <a:p>
            <a:r>
              <a:rPr lang="en-US" dirty="0"/>
              <a:t>The header is located one word behind the pointer returned by malloc.  So we can access the previous word by casting p as an int* and subtracting 1.  Then we recast as void* because the return type requires it.</a:t>
            </a:r>
          </a:p>
          <a:p>
            <a:endParaRPr lang="en-US" dirty="0"/>
          </a:p>
          <a:p>
            <a:r>
              <a:rPr lang="en-US" dirty="0"/>
              <a:t>The second solutions does something similar, but in units of bytes. </a:t>
            </a:r>
          </a:p>
        </p:txBody>
      </p:sp>
      <p:pic>
        <p:nvPicPr>
          <p:cNvPr id="10" name="Picture 9">
            <a:extLst>
              <a:ext uri="{FF2B5EF4-FFF2-40B4-BE49-F238E27FC236}">
                <a16:creationId xmlns:a16="http://schemas.microsoft.com/office/drawing/2014/main" id="{84CD3FBE-136E-43F4-9BEA-0C6BA66700F3}"/>
              </a:ext>
            </a:extLst>
          </p:cNvPr>
          <p:cNvPicPr>
            <a:picLocks noChangeAspect="1"/>
          </p:cNvPicPr>
          <p:nvPr/>
        </p:nvPicPr>
        <p:blipFill>
          <a:blip r:embed="rId3"/>
          <a:stretch>
            <a:fillRect/>
          </a:stretch>
        </p:blipFill>
        <p:spPr>
          <a:xfrm>
            <a:off x="5115015" y="1778434"/>
            <a:ext cx="3566160" cy="2036558"/>
          </a:xfrm>
          <a:prstGeom prst="rect">
            <a:avLst/>
          </a:prstGeom>
        </p:spPr>
      </p:pic>
    </p:spTree>
    <p:extLst>
      <p:ext uri="{BB962C8B-B14F-4D97-AF65-F5344CB8AC3E}">
        <p14:creationId xmlns:p14="http://schemas.microsoft.com/office/powerpoint/2010/main" val="377747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A6C608-46F4-4FF1-9699-FE0F5D8932BB}"/>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4" name="TextBox 3">
            <a:extLst>
              <a:ext uri="{FF2B5EF4-FFF2-40B4-BE49-F238E27FC236}">
                <a16:creationId xmlns:a16="http://schemas.microsoft.com/office/drawing/2014/main" id="{B254C639-9759-4AF7-8D79-9A5946669409}"/>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Code completion problems</a:t>
            </a:r>
          </a:p>
        </p:txBody>
      </p:sp>
      <p:pic>
        <p:nvPicPr>
          <p:cNvPr id="5" name="Picture 4">
            <a:extLst>
              <a:ext uri="{FF2B5EF4-FFF2-40B4-BE49-F238E27FC236}">
                <a16:creationId xmlns:a16="http://schemas.microsoft.com/office/drawing/2014/main" id="{527E766C-54A3-40FF-9EAE-698576985E03}"/>
              </a:ext>
            </a:extLst>
          </p:cNvPr>
          <p:cNvPicPr>
            <a:picLocks noChangeAspect="1"/>
          </p:cNvPicPr>
          <p:nvPr/>
        </p:nvPicPr>
        <p:blipFill>
          <a:blip r:embed="rId2"/>
          <a:stretch>
            <a:fillRect/>
          </a:stretch>
        </p:blipFill>
        <p:spPr>
          <a:xfrm>
            <a:off x="210257" y="510520"/>
            <a:ext cx="7713552" cy="2344848"/>
          </a:xfrm>
          <a:prstGeom prst="rect">
            <a:avLst/>
          </a:prstGeom>
        </p:spPr>
      </p:pic>
      <p:pic>
        <p:nvPicPr>
          <p:cNvPr id="9" name="Picture 8">
            <a:extLst>
              <a:ext uri="{FF2B5EF4-FFF2-40B4-BE49-F238E27FC236}">
                <a16:creationId xmlns:a16="http://schemas.microsoft.com/office/drawing/2014/main" id="{D8FA07CD-DC05-4EF9-9A38-76B606377A26}"/>
              </a:ext>
            </a:extLst>
          </p:cNvPr>
          <p:cNvPicPr>
            <a:picLocks noChangeAspect="1"/>
          </p:cNvPicPr>
          <p:nvPr/>
        </p:nvPicPr>
        <p:blipFill>
          <a:blip r:embed="rId3"/>
          <a:stretch>
            <a:fillRect/>
          </a:stretch>
        </p:blipFill>
        <p:spPr>
          <a:xfrm>
            <a:off x="5120840" y="1255432"/>
            <a:ext cx="3566160" cy="2036558"/>
          </a:xfrm>
          <a:prstGeom prst="rect">
            <a:avLst/>
          </a:prstGeom>
        </p:spPr>
      </p:pic>
      <p:sp>
        <p:nvSpPr>
          <p:cNvPr id="11" name="TextBox 10">
            <a:extLst>
              <a:ext uri="{FF2B5EF4-FFF2-40B4-BE49-F238E27FC236}">
                <a16:creationId xmlns:a16="http://schemas.microsoft.com/office/drawing/2014/main" id="{96CC7C17-50AD-476B-A4D4-BE3B83F5ACDC}"/>
              </a:ext>
            </a:extLst>
          </p:cNvPr>
          <p:cNvSpPr txBox="1"/>
          <p:nvPr/>
        </p:nvSpPr>
        <p:spPr>
          <a:xfrm>
            <a:off x="449943" y="3846286"/>
            <a:ext cx="7358743" cy="646331"/>
          </a:xfrm>
          <a:prstGeom prst="rect">
            <a:avLst/>
          </a:prstGeom>
          <a:noFill/>
        </p:spPr>
        <p:txBody>
          <a:bodyPr wrap="square" rtlCol="0">
            <a:spAutoFit/>
          </a:bodyPr>
          <a:lstStyle/>
          <a:p>
            <a:r>
              <a:rPr lang="en-US" dirty="0"/>
              <a:t>We can access the size by &amp;’</a:t>
            </a:r>
            <a:r>
              <a:rPr lang="en-US" dirty="0" err="1"/>
              <a:t>ing</a:t>
            </a:r>
            <a:r>
              <a:rPr lang="en-US" dirty="0"/>
              <a:t> with a mask with the upper 29 bits set.</a:t>
            </a:r>
          </a:p>
          <a:p>
            <a:r>
              <a:rPr lang="en-US" dirty="0"/>
              <a:t>The cast to int* is needed to ensure the dereference reads 32 bits.</a:t>
            </a:r>
          </a:p>
        </p:txBody>
      </p:sp>
    </p:spTree>
    <p:extLst>
      <p:ext uri="{BB962C8B-B14F-4D97-AF65-F5344CB8AC3E}">
        <p14:creationId xmlns:p14="http://schemas.microsoft.com/office/powerpoint/2010/main" val="67424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AAB0AC-3585-4C05-A316-0C2781DFE56F}"/>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4" name="TextBox 3">
            <a:extLst>
              <a:ext uri="{FF2B5EF4-FFF2-40B4-BE49-F238E27FC236}">
                <a16:creationId xmlns:a16="http://schemas.microsoft.com/office/drawing/2014/main" id="{E03F9CD5-0B8E-435C-A081-576A93DA2ACD}"/>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Code completion problems</a:t>
            </a:r>
          </a:p>
        </p:txBody>
      </p:sp>
      <p:pic>
        <p:nvPicPr>
          <p:cNvPr id="7" name="Picture 6">
            <a:extLst>
              <a:ext uri="{FF2B5EF4-FFF2-40B4-BE49-F238E27FC236}">
                <a16:creationId xmlns:a16="http://schemas.microsoft.com/office/drawing/2014/main" id="{FF82BC7A-F2D1-49EA-9637-569F9B7E7480}"/>
              </a:ext>
            </a:extLst>
          </p:cNvPr>
          <p:cNvPicPr>
            <a:picLocks noChangeAspect="1"/>
          </p:cNvPicPr>
          <p:nvPr/>
        </p:nvPicPr>
        <p:blipFill>
          <a:blip r:embed="rId2"/>
          <a:stretch>
            <a:fillRect/>
          </a:stretch>
        </p:blipFill>
        <p:spPr>
          <a:xfrm>
            <a:off x="127179" y="807049"/>
            <a:ext cx="7496269" cy="2933323"/>
          </a:xfrm>
          <a:prstGeom prst="rect">
            <a:avLst/>
          </a:prstGeom>
        </p:spPr>
      </p:pic>
      <p:pic>
        <p:nvPicPr>
          <p:cNvPr id="6" name="Picture 5">
            <a:extLst>
              <a:ext uri="{FF2B5EF4-FFF2-40B4-BE49-F238E27FC236}">
                <a16:creationId xmlns:a16="http://schemas.microsoft.com/office/drawing/2014/main" id="{2721F08D-7958-4360-A033-2830D259EB29}"/>
              </a:ext>
            </a:extLst>
          </p:cNvPr>
          <p:cNvPicPr>
            <a:picLocks noChangeAspect="1"/>
          </p:cNvPicPr>
          <p:nvPr/>
        </p:nvPicPr>
        <p:blipFill>
          <a:blip r:embed="rId3"/>
          <a:stretch>
            <a:fillRect/>
          </a:stretch>
        </p:blipFill>
        <p:spPr>
          <a:xfrm>
            <a:off x="5251469" y="1703814"/>
            <a:ext cx="3566160" cy="2036558"/>
          </a:xfrm>
          <a:prstGeom prst="rect">
            <a:avLst/>
          </a:prstGeom>
        </p:spPr>
      </p:pic>
      <p:sp>
        <p:nvSpPr>
          <p:cNvPr id="9" name="TextBox 8">
            <a:extLst>
              <a:ext uri="{FF2B5EF4-FFF2-40B4-BE49-F238E27FC236}">
                <a16:creationId xmlns:a16="http://schemas.microsoft.com/office/drawing/2014/main" id="{2E906D1D-9A42-4918-8987-A8358572EEEA}"/>
              </a:ext>
            </a:extLst>
          </p:cNvPr>
          <p:cNvSpPr txBox="1"/>
          <p:nvPr/>
        </p:nvSpPr>
        <p:spPr>
          <a:xfrm>
            <a:off x="387661" y="3932802"/>
            <a:ext cx="7358743" cy="2031325"/>
          </a:xfrm>
          <a:prstGeom prst="rect">
            <a:avLst/>
          </a:prstGeom>
          <a:noFill/>
        </p:spPr>
        <p:txBody>
          <a:bodyPr wrap="square" rtlCol="0">
            <a:spAutoFit/>
          </a:bodyPr>
          <a:lstStyle/>
          <a:p>
            <a:r>
              <a:rPr lang="en-US" u="sng" dirty="0"/>
              <a:t>First option</a:t>
            </a:r>
            <a:r>
              <a:rPr lang="en-US" dirty="0"/>
              <a:t>: Get the pointer to the header associated with this block, then pass that to size() to get the block size, then subtract two words, then find the footer at p + &lt;size of the block&gt; -8</a:t>
            </a:r>
          </a:p>
          <a:p>
            <a:r>
              <a:rPr lang="en-US" dirty="0"/>
              <a:t>(subtracting 8 bytes since we want the start of the footer, not the end, and because p is located at the end of the header)</a:t>
            </a:r>
          </a:p>
          <a:p>
            <a:endParaRPr lang="en-US" dirty="0"/>
          </a:p>
          <a:p>
            <a:r>
              <a:rPr lang="en-US" u="sng" dirty="0"/>
              <a:t>Second option</a:t>
            </a:r>
            <a:r>
              <a:rPr lang="en-US" dirty="0"/>
              <a:t>: Similar, but in units of words.</a:t>
            </a:r>
            <a:endParaRPr lang="en-US" u="sng" dirty="0"/>
          </a:p>
        </p:txBody>
      </p:sp>
    </p:spTree>
    <p:extLst>
      <p:ext uri="{BB962C8B-B14F-4D97-AF65-F5344CB8AC3E}">
        <p14:creationId xmlns:p14="http://schemas.microsoft.com/office/powerpoint/2010/main" val="3249389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19A92B-26F7-4EE9-9DE8-05A50E462074}"/>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4" name="TextBox 3">
            <a:extLst>
              <a:ext uri="{FF2B5EF4-FFF2-40B4-BE49-F238E27FC236}">
                <a16:creationId xmlns:a16="http://schemas.microsoft.com/office/drawing/2014/main" id="{5969DE4B-7663-43F6-99C4-FFC122B999CE}"/>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Code completion problems</a:t>
            </a:r>
          </a:p>
        </p:txBody>
      </p:sp>
      <p:pic>
        <p:nvPicPr>
          <p:cNvPr id="7" name="Picture 6">
            <a:extLst>
              <a:ext uri="{FF2B5EF4-FFF2-40B4-BE49-F238E27FC236}">
                <a16:creationId xmlns:a16="http://schemas.microsoft.com/office/drawing/2014/main" id="{1310081B-2AAC-4084-BA88-CD277042EA12}"/>
              </a:ext>
            </a:extLst>
          </p:cNvPr>
          <p:cNvPicPr>
            <a:picLocks noChangeAspect="1"/>
          </p:cNvPicPr>
          <p:nvPr/>
        </p:nvPicPr>
        <p:blipFill>
          <a:blip r:embed="rId2"/>
          <a:stretch>
            <a:fillRect/>
          </a:stretch>
        </p:blipFill>
        <p:spPr>
          <a:xfrm>
            <a:off x="228363" y="930244"/>
            <a:ext cx="7677339" cy="2498756"/>
          </a:xfrm>
          <a:prstGeom prst="rect">
            <a:avLst/>
          </a:prstGeom>
        </p:spPr>
      </p:pic>
      <p:pic>
        <p:nvPicPr>
          <p:cNvPr id="6" name="Picture 5">
            <a:extLst>
              <a:ext uri="{FF2B5EF4-FFF2-40B4-BE49-F238E27FC236}">
                <a16:creationId xmlns:a16="http://schemas.microsoft.com/office/drawing/2014/main" id="{6AFDC52C-D68C-422D-B372-B00473EABEFF}"/>
              </a:ext>
            </a:extLst>
          </p:cNvPr>
          <p:cNvPicPr>
            <a:picLocks noChangeAspect="1"/>
          </p:cNvPicPr>
          <p:nvPr/>
        </p:nvPicPr>
        <p:blipFill>
          <a:blip r:embed="rId3"/>
          <a:stretch>
            <a:fillRect/>
          </a:stretch>
        </p:blipFill>
        <p:spPr>
          <a:xfrm>
            <a:off x="5251469" y="1703814"/>
            <a:ext cx="3566160" cy="2036558"/>
          </a:xfrm>
          <a:prstGeom prst="rect">
            <a:avLst/>
          </a:prstGeom>
        </p:spPr>
      </p:pic>
      <p:sp>
        <p:nvSpPr>
          <p:cNvPr id="9" name="TextBox 8">
            <a:extLst>
              <a:ext uri="{FF2B5EF4-FFF2-40B4-BE49-F238E27FC236}">
                <a16:creationId xmlns:a16="http://schemas.microsoft.com/office/drawing/2014/main" id="{D2AFF723-3679-4806-B754-5B726615D817}"/>
              </a:ext>
            </a:extLst>
          </p:cNvPr>
          <p:cNvSpPr txBox="1"/>
          <p:nvPr/>
        </p:nvSpPr>
        <p:spPr>
          <a:xfrm>
            <a:off x="449943" y="3846286"/>
            <a:ext cx="7358743" cy="923330"/>
          </a:xfrm>
          <a:prstGeom prst="rect">
            <a:avLst/>
          </a:prstGeom>
          <a:noFill/>
        </p:spPr>
        <p:txBody>
          <a:bodyPr wrap="square" rtlCol="0">
            <a:spAutoFit/>
          </a:bodyPr>
          <a:lstStyle/>
          <a:p>
            <a:r>
              <a:rPr lang="en-US" dirty="0"/>
              <a:t>We can access the current block’s allocation status by &amp;’</a:t>
            </a:r>
            <a:r>
              <a:rPr lang="en-US" dirty="0" err="1"/>
              <a:t>ing</a:t>
            </a:r>
            <a:r>
              <a:rPr lang="en-US" dirty="0"/>
              <a:t> with a mask with bit 0 set.</a:t>
            </a:r>
          </a:p>
          <a:p>
            <a:r>
              <a:rPr lang="en-US" dirty="0"/>
              <a:t>The cast to int* is needed to ensure the dereference reads 32 bits.</a:t>
            </a:r>
          </a:p>
        </p:txBody>
      </p:sp>
    </p:spTree>
    <p:extLst>
      <p:ext uri="{BB962C8B-B14F-4D97-AF65-F5344CB8AC3E}">
        <p14:creationId xmlns:p14="http://schemas.microsoft.com/office/powerpoint/2010/main" val="630230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656094-EEC1-43AD-BC42-B0FE0A8BCC63}"/>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4" name="TextBox 3">
            <a:extLst>
              <a:ext uri="{FF2B5EF4-FFF2-40B4-BE49-F238E27FC236}">
                <a16:creationId xmlns:a16="http://schemas.microsoft.com/office/drawing/2014/main" id="{03C22D60-6075-43D1-8A06-CFDD0A6BA111}"/>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Code completion problems</a:t>
            </a:r>
          </a:p>
        </p:txBody>
      </p:sp>
      <p:pic>
        <p:nvPicPr>
          <p:cNvPr id="7" name="Picture 6">
            <a:extLst>
              <a:ext uri="{FF2B5EF4-FFF2-40B4-BE49-F238E27FC236}">
                <a16:creationId xmlns:a16="http://schemas.microsoft.com/office/drawing/2014/main" id="{43E97AD7-393E-43C4-9DF7-C922DFEDEF48}"/>
              </a:ext>
            </a:extLst>
          </p:cNvPr>
          <p:cNvPicPr>
            <a:picLocks noChangeAspect="1"/>
          </p:cNvPicPr>
          <p:nvPr/>
        </p:nvPicPr>
        <p:blipFill>
          <a:blip r:embed="rId2"/>
          <a:stretch>
            <a:fillRect/>
          </a:stretch>
        </p:blipFill>
        <p:spPr>
          <a:xfrm>
            <a:off x="20587" y="626018"/>
            <a:ext cx="6880634" cy="2544024"/>
          </a:xfrm>
          <a:prstGeom prst="rect">
            <a:avLst/>
          </a:prstGeom>
        </p:spPr>
      </p:pic>
      <p:pic>
        <p:nvPicPr>
          <p:cNvPr id="6" name="Picture 5">
            <a:extLst>
              <a:ext uri="{FF2B5EF4-FFF2-40B4-BE49-F238E27FC236}">
                <a16:creationId xmlns:a16="http://schemas.microsoft.com/office/drawing/2014/main" id="{6D1DACF1-EED7-4EAB-B2E4-846966485DF9}"/>
              </a:ext>
            </a:extLst>
          </p:cNvPr>
          <p:cNvPicPr>
            <a:picLocks noChangeAspect="1"/>
          </p:cNvPicPr>
          <p:nvPr/>
        </p:nvPicPr>
        <p:blipFill>
          <a:blip r:embed="rId3"/>
          <a:stretch>
            <a:fillRect/>
          </a:stretch>
        </p:blipFill>
        <p:spPr>
          <a:xfrm>
            <a:off x="5513711" y="1162512"/>
            <a:ext cx="3566160" cy="2036558"/>
          </a:xfrm>
          <a:prstGeom prst="rect">
            <a:avLst/>
          </a:prstGeom>
        </p:spPr>
      </p:pic>
      <p:sp>
        <p:nvSpPr>
          <p:cNvPr id="9" name="TextBox 8">
            <a:extLst>
              <a:ext uri="{FF2B5EF4-FFF2-40B4-BE49-F238E27FC236}">
                <a16:creationId xmlns:a16="http://schemas.microsoft.com/office/drawing/2014/main" id="{D4C16E6D-C541-411E-A0BE-0A538193D2D1}"/>
              </a:ext>
            </a:extLst>
          </p:cNvPr>
          <p:cNvSpPr txBox="1"/>
          <p:nvPr/>
        </p:nvSpPr>
        <p:spPr>
          <a:xfrm>
            <a:off x="449943" y="3846286"/>
            <a:ext cx="7358743" cy="1754326"/>
          </a:xfrm>
          <a:prstGeom prst="rect">
            <a:avLst/>
          </a:prstGeom>
          <a:noFill/>
        </p:spPr>
        <p:txBody>
          <a:bodyPr wrap="square" rtlCol="0">
            <a:spAutoFit/>
          </a:bodyPr>
          <a:lstStyle/>
          <a:p>
            <a:r>
              <a:rPr lang="en-US" u="sng" dirty="0"/>
              <a:t>First option</a:t>
            </a:r>
            <a:r>
              <a:rPr lang="en-US" dirty="0"/>
              <a:t>: We look at the size associated with the footer of the previous block (located right before this header).  Then we just need to subtract that from the current block’s header pointer to get the previous block’s header pointer.</a:t>
            </a:r>
          </a:p>
          <a:p>
            <a:endParaRPr lang="en-US" u="sng" dirty="0"/>
          </a:p>
          <a:p>
            <a:r>
              <a:rPr lang="en-US" u="sng" dirty="0"/>
              <a:t>Second option</a:t>
            </a:r>
            <a:r>
              <a:rPr lang="en-US" dirty="0"/>
              <a:t>: The same, but in units of words.</a:t>
            </a:r>
            <a:endParaRPr lang="en-US" u="sng" dirty="0"/>
          </a:p>
        </p:txBody>
      </p:sp>
    </p:spTree>
    <p:extLst>
      <p:ext uri="{BB962C8B-B14F-4D97-AF65-F5344CB8AC3E}">
        <p14:creationId xmlns:p14="http://schemas.microsoft.com/office/powerpoint/2010/main" val="1238331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945A37-19BC-4D1C-8C82-0885C21EF8F8}"/>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4" name="TextBox 3">
            <a:extLst>
              <a:ext uri="{FF2B5EF4-FFF2-40B4-BE49-F238E27FC236}">
                <a16:creationId xmlns:a16="http://schemas.microsoft.com/office/drawing/2014/main" id="{BB21F805-0BB3-44A0-899F-68A882473197}"/>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Dynamic memory allocation #1 (page 3)</a:t>
            </a:r>
          </a:p>
        </p:txBody>
      </p:sp>
      <p:pic>
        <p:nvPicPr>
          <p:cNvPr id="5" name="Picture 4">
            <a:extLst>
              <a:ext uri="{FF2B5EF4-FFF2-40B4-BE49-F238E27FC236}">
                <a16:creationId xmlns:a16="http://schemas.microsoft.com/office/drawing/2014/main" id="{8B2F4ED9-8E08-4540-A05F-2437954FFDBF}"/>
              </a:ext>
            </a:extLst>
          </p:cNvPr>
          <p:cNvPicPr>
            <a:picLocks noChangeAspect="1"/>
          </p:cNvPicPr>
          <p:nvPr/>
        </p:nvPicPr>
        <p:blipFill>
          <a:blip r:embed="rId2"/>
          <a:stretch>
            <a:fillRect/>
          </a:stretch>
        </p:blipFill>
        <p:spPr>
          <a:xfrm>
            <a:off x="0" y="421621"/>
            <a:ext cx="6518495" cy="4988459"/>
          </a:xfrm>
          <a:prstGeom prst="rect">
            <a:avLst/>
          </a:prstGeom>
        </p:spPr>
      </p:pic>
      <p:sp>
        <p:nvSpPr>
          <p:cNvPr id="6" name="TextBox 5">
            <a:extLst>
              <a:ext uri="{FF2B5EF4-FFF2-40B4-BE49-F238E27FC236}">
                <a16:creationId xmlns:a16="http://schemas.microsoft.com/office/drawing/2014/main" id="{A78BE9BD-BE30-4071-9931-165644DF2062}"/>
              </a:ext>
            </a:extLst>
          </p:cNvPr>
          <p:cNvSpPr txBox="1"/>
          <p:nvPr/>
        </p:nvSpPr>
        <p:spPr>
          <a:xfrm>
            <a:off x="348343" y="5410080"/>
            <a:ext cx="7024914" cy="369332"/>
          </a:xfrm>
          <a:prstGeom prst="rect">
            <a:avLst/>
          </a:prstGeom>
          <a:noFill/>
        </p:spPr>
        <p:txBody>
          <a:bodyPr wrap="square" rtlCol="0">
            <a:spAutoFit/>
          </a:bodyPr>
          <a:lstStyle/>
          <a:p>
            <a:r>
              <a:rPr lang="en-US" u="sng" dirty="0"/>
              <a:t>Best fit (from lecture slides):</a:t>
            </a:r>
          </a:p>
        </p:txBody>
      </p:sp>
      <p:pic>
        <p:nvPicPr>
          <p:cNvPr id="7" name="Picture 6">
            <a:extLst>
              <a:ext uri="{FF2B5EF4-FFF2-40B4-BE49-F238E27FC236}">
                <a16:creationId xmlns:a16="http://schemas.microsoft.com/office/drawing/2014/main" id="{E8A05C9D-2639-496C-ABF2-BACE5BA7D552}"/>
              </a:ext>
            </a:extLst>
          </p:cNvPr>
          <p:cNvPicPr>
            <a:picLocks noChangeAspect="1"/>
          </p:cNvPicPr>
          <p:nvPr/>
        </p:nvPicPr>
        <p:blipFill>
          <a:blip r:embed="rId3"/>
          <a:stretch>
            <a:fillRect/>
          </a:stretch>
        </p:blipFill>
        <p:spPr>
          <a:xfrm>
            <a:off x="348342" y="5873226"/>
            <a:ext cx="6035040" cy="463402"/>
          </a:xfrm>
          <a:prstGeom prst="rect">
            <a:avLst/>
          </a:prstGeom>
        </p:spPr>
      </p:pic>
      <p:sp>
        <p:nvSpPr>
          <p:cNvPr id="8" name="TextBox 7">
            <a:extLst>
              <a:ext uri="{FF2B5EF4-FFF2-40B4-BE49-F238E27FC236}">
                <a16:creationId xmlns:a16="http://schemas.microsoft.com/office/drawing/2014/main" id="{98660145-4930-4FE8-8CC6-181A7E82B131}"/>
              </a:ext>
            </a:extLst>
          </p:cNvPr>
          <p:cNvSpPr txBox="1"/>
          <p:nvPr/>
        </p:nvSpPr>
        <p:spPr>
          <a:xfrm>
            <a:off x="5798794" y="1447920"/>
            <a:ext cx="2294164" cy="369332"/>
          </a:xfrm>
          <a:prstGeom prst="rect">
            <a:avLst/>
          </a:prstGeom>
          <a:noFill/>
        </p:spPr>
        <p:txBody>
          <a:bodyPr wrap="square" rtlCol="0">
            <a:spAutoFit/>
          </a:bodyPr>
          <a:lstStyle/>
          <a:p>
            <a:r>
              <a:rPr lang="en-US" dirty="0"/>
              <a:t>Word size = 4 bytes</a:t>
            </a:r>
          </a:p>
        </p:txBody>
      </p:sp>
    </p:spTree>
    <p:extLst>
      <p:ext uri="{BB962C8B-B14F-4D97-AF65-F5344CB8AC3E}">
        <p14:creationId xmlns:p14="http://schemas.microsoft.com/office/powerpoint/2010/main" val="39389589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11553</TotalTime>
  <Words>1144</Words>
  <Application>Microsoft Office PowerPoint</Application>
  <PresentationFormat>On-screen Show (4:3)</PresentationFormat>
  <Paragraphs>111</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470</cp:revision>
  <dcterms:created xsi:type="dcterms:W3CDTF">2020-05-11T15:02:49Z</dcterms:created>
  <dcterms:modified xsi:type="dcterms:W3CDTF">2020-07-30T13:31:14Z</dcterms:modified>
</cp:coreProperties>
</file>