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0" r:id="rId5"/>
    <p:sldId id="269" r:id="rId6"/>
    <p:sldId id="268" r:id="rId7"/>
    <p:sldId id="267" r:id="rId8"/>
    <p:sldId id="276" r:id="rId9"/>
    <p:sldId id="266" r:id="rId10"/>
    <p:sldId id="275" r:id="rId11"/>
    <p:sldId id="271" r:id="rId12"/>
    <p:sldId id="274" r:id="rId13"/>
    <p:sldId id="273" r:id="rId14"/>
    <p:sldId id="277" r:id="rId15"/>
    <p:sldId id="272" r:id="rId16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0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6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E210DB-54C6-4EB0-8979-E0921A13CA3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F53A06-6493-46CF-A1DD-2F9E950DFE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52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1311-2083-4F4F-96AF-D8AC8CAB0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Predicting Ethereum’s Price Based On Its Blockchain Activities and Sentiment Towards Cryptocurrency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411D6-08F9-4781-BBA7-BDEE126B9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Science – Spring 2020</a:t>
            </a:r>
          </a:p>
          <a:p>
            <a:r>
              <a:rPr lang="en-US" dirty="0"/>
              <a:t>Kevin Choi (kc2296)</a:t>
            </a:r>
          </a:p>
        </p:txBody>
      </p:sp>
    </p:spTree>
    <p:extLst>
      <p:ext uri="{BB962C8B-B14F-4D97-AF65-F5344CB8AC3E}">
        <p14:creationId xmlns:p14="http://schemas.microsoft.com/office/powerpoint/2010/main" val="314069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28CA-274F-4C71-9A7C-A98D18D7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Blockchain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7D57-4325-4624-B09B-174FE85F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Gathered all possible data a blockchain produces, then applied a Pearson </a:t>
            </a:r>
            <a:r>
              <a:rPr lang="en-US"/>
              <a:t>correlation threshold of 0.8 </a:t>
            </a:r>
            <a:r>
              <a:rPr lang="en-US" dirty="0"/>
              <a:t>to eliminate certain “features” (i.e. market cap, gas fees, block size, ETH supply)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Remaining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TxGrowth</a:t>
            </a:r>
            <a:r>
              <a:rPr lang="en-US" dirty="0"/>
              <a:t>: # 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AddressCount</a:t>
            </a:r>
            <a:r>
              <a:rPr lang="en-US" dirty="0"/>
              <a:t>: # nodes in the blockchain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BlockTime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AvgGasPrice</a:t>
            </a:r>
            <a:r>
              <a:rPr lang="en-US" dirty="0"/>
              <a:t>: users need to pay gas (ETH-specific fee) to make payments in ETH or use the network of decentralized applications and smart contracts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NetworkHash</a:t>
            </a:r>
            <a:r>
              <a:rPr lang="en-US" dirty="0"/>
              <a:t>: hash rate by miners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TransactionFee</a:t>
            </a:r>
            <a:r>
              <a:rPr lang="en-US" dirty="0"/>
              <a:t>: total daily fees in ETH (not in gas)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BlockReward</a:t>
            </a:r>
            <a:r>
              <a:rPr lang="en-US" dirty="0"/>
              <a:t>: ETH reward to miners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values normalized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18126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C912-E178-413F-9896-5B2E1A1B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Time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0DE47-3CC6-4251-9786-DCE9B362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90" y="1845734"/>
            <a:ext cx="8873779" cy="43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4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04BA-EE69-4137-98EF-C716CB70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8EE911-015E-4F5E-98EF-E8D804D3B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Granger causality relationship between time series variables X and 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refers to information available at time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with X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refers to information available at time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without X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Results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Price is granger-caused by </a:t>
                </a:r>
                <a:r>
                  <a:rPr lang="en-US" dirty="0" err="1"/>
                  <a:t>TxGrowth</a:t>
                </a:r>
                <a:r>
                  <a:rPr lang="en-US" dirty="0"/>
                  <a:t>, </a:t>
                </a:r>
                <a:r>
                  <a:rPr lang="en-US" dirty="0" err="1"/>
                  <a:t>AddressCount</a:t>
                </a:r>
                <a:r>
                  <a:rPr lang="en-US" dirty="0"/>
                  <a:t>, and </a:t>
                </a:r>
                <a:r>
                  <a:rPr lang="en-US" dirty="0" err="1"/>
                  <a:t>TransactionFee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daily tweets by influencers granger-causes </a:t>
                </a:r>
                <a:r>
                  <a:rPr lang="en-US" dirty="0" err="1"/>
                  <a:t>TxGrowth</a:t>
                </a:r>
                <a:r>
                  <a:rPr lang="en-US" dirty="0"/>
                  <a:t>, </a:t>
                </a:r>
                <a:r>
                  <a:rPr lang="en-US" dirty="0" err="1"/>
                  <a:t>AddressCount</a:t>
                </a:r>
                <a:r>
                  <a:rPr lang="en-US" dirty="0"/>
                  <a:t>, and </a:t>
                </a:r>
                <a:r>
                  <a:rPr lang="en-US" dirty="0" err="1"/>
                  <a:t>TransactionFee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Average number of likes on a tweet granger-causes </a:t>
                </a:r>
                <a:r>
                  <a:rPr lang="en-US" dirty="0" err="1"/>
                  <a:t>AddressCount</a:t>
                </a:r>
                <a:r>
                  <a:rPr lang="en-US" dirty="0"/>
                  <a:t>, and </a:t>
                </a:r>
                <a:r>
                  <a:rPr lang="en-US" dirty="0" err="1"/>
                  <a:t>TransactionFee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8EE911-015E-4F5E-98EF-E8D804D3B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43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9848-2AD7-4AA5-A0D4-B43FE268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5868-301A-4518-B597-3893B13A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Binary classification: price up/down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Regression: predicting exact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RapidMiner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GBT, SVM, and neural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Utilized Optimize Parameters (e.g. trees, kernel type, window size,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Note: cross validation does not work!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6ED63-7F86-4568-89C8-3F0899E6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86" y="1845734"/>
            <a:ext cx="5369846" cy="4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9848-2AD7-4AA5-A0D4-B43FE268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5868-301A-4518-B597-3893B13A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Sliding window validation!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Also need to craft windows for data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Assumed crypto prices have a “lagging” effect (a la autoregressive models) by n days, for n equals to 1, 2, 3, 7, or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GBT: performs best with 50-70 number of trees, 0.1-0.2 learning rate, and 3-day lag (MAPE of ~6%)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NN: performs best with learning rate 0.001-0.005 and 1-day lag (MAPE of ~5%)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SVM: performs best with dot kernel and C of 50-200 (MAPE of ~5%)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Average number of likes for tweets seems to matter more than just the sentiment!</a:t>
            </a:r>
          </a:p>
        </p:txBody>
      </p:sp>
      <p:pic>
        <p:nvPicPr>
          <p:cNvPr id="2052" name="Picture 4" descr="Omphalos, Uber's Parallel and Language-Extensible Time Series ...">
            <a:extLst>
              <a:ext uri="{FF2B5EF4-FFF2-40B4-BE49-F238E27FC236}">
                <a16:creationId xmlns:a16="http://schemas.microsoft.com/office/drawing/2014/main" id="{12E72F0F-845E-42EC-B50B-26501D0D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79" y="1845734"/>
            <a:ext cx="3405223" cy="177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904FFE0-F31F-4162-9883-6D2496EA9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60" y="3730166"/>
            <a:ext cx="4529060" cy="22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3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0021-DE44-4D8E-B69A-6A00FF5D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C7DD-522F-4CFD-B746-19760FDC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Predicting the price of Ethereum via blockchain data and Twitter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Assumptions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Crypto sentiment can be estimated by daily tweets by a selected group of Twitter influencers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Blockchain data yesterday contribute to predicting the price of Ethereum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Challenges and future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Above assumptions could be not entirely true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Other sources of sentiment than Twitter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Incorporating other online data, e.g. news (as the market could be highly news-driven)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Modern deep learning architectures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just crypto-specific influencers but other celebrities (e.g. Trump, Elon Musk,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more rigorous and robust error analysis framework</a:t>
            </a:r>
          </a:p>
        </p:txBody>
      </p:sp>
    </p:spTree>
    <p:extLst>
      <p:ext uri="{BB962C8B-B14F-4D97-AF65-F5344CB8AC3E}">
        <p14:creationId xmlns:p14="http://schemas.microsoft.com/office/powerpoint/2010/main" val="401087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5D22-50DB-48EB-B750-BFC9E5FC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8C26-3971-4518-AFD3-480F3042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price of Ethereum has been extremely volatile in the past 3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Started in late 2013 - 2014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Technically not backed by anything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Warren Buffett warned against cryptocurrencies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Market supply and demand (on the most general level)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Q. How can we model the future price of Ethereum?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D8567-F4DD-48D1-9130-C42C8B74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09" y="2747940"/>
            <a:ext cx="3725071" cy="1955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773D2-4448-4111-874B-789F3F9EC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960" y="5087686"/>
            <a:ext cx="529219" cy="862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58E1E-D84E-4E67-81AE-F9F66A9B1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89" y="5004134"/>
            <a:ext cx="741500" cy="7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4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3322-50CD-4D5B-8BB1-0E7FD0A9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E3AA-1E31-4F4D-BC61-501E0599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Blockchain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Hash rate (represents mining)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daily 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 block size and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 gas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Twitter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sources: </a:t>
            </a:r>
            <a:r>
              <a:rPr lang="en-US" dirty="0" err="1"/>
              <a:t>CoinMarketCap</a:t>
            </a:r>
            <a:r>
              <a:rPr lang="en-US" dirty="0"/>
              <a:t>, </a:t>
            </a:r>
            <a:r>
              <a:rPr lang="en-US" dirty="0" err="1"/>
              <a:t>CryptoWeekly</a:t>
            </a:r>
            <a:r>
              <a:rPr lang="en-US" dirty="0"/>
              <a:t>, </a:t>
            </a:r>
            <a:r>
              <a:rPr lang="en-US" dirty="0" err="1"/>
              <a:t>Etherscan</a:t>
            </a:r>
            <a:r>
              <a:rPr lang="en-US" dirty="0"/>
              <a:t>, Twitter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9862-6210-453E-927A-55A5AF34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86" y="1972909"/>
            <a:ext cx="4355385" cy="25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2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09CE-0C39-4A9B-961C-2B33D600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Traditional Time Series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CB5D-CE1F-473C-9FDB-F5B4F3CDE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Naïve, Moving Average (7 days, 30 days, and 100 days), Holt-Winters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C4700-7B49-4D05-8190-7F23AFC2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852"/>
            <a:ext cx="6133104" cy="3584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5C4EB-57CD-4411-97E6-4449B4711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452560"/>
            <a:ext cx="6032561" cy="35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6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063B-67C5-4B1D-ADE0-666EBE65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09CE-84F8-47D4-890C-E3B5800D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Autoregressive integrated moving average, denoted by ARIMA(p, d, q)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Results: not good due to dubious trend and seasonality when it comes to crypto volatility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Running </a:t>
            </a:r>
            <a:r>
              <a:rPr lang="en-US" sz="1800" dirty="0" err="1"/>
              <a:t>auto_arima</a:t>
            </a:r>
            <a:r>
              <a:rPr lang="en-US" sz="1800" dirty="0"/>
              <a:t>() from Python’s </a:t>
            </a:r>
            <a:r>
              <a:rPr lang="en-US" sz="1800" dirty="0" err="1"/>
              <a:t>pmdarima</a:t>
            </a:r>
            <a:r>
              <a:rPr lang="en-US" sz="1800" dirty="0"/>
              <a:t> yields ARIMA for p=0 and q=0 (which is bad!)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Indeed: volatility leads to unpredictability by traditional time series models!!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10D84-93D8-4156-8DB2-0227DDD3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2730"/>
            <a:ext cx="5917302" cy="34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5704-4A37-4C93-9922-734D1325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“Crypto Twitter”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B12B-7039-41B6-AC07-28E9CB50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Has garnered much interest in the past 5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Basically, there exists a huge crypto Twitter community that discusses the concepts of decentralization and decentralized finance as well as trading of cryptocurrencies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During the late-2017 bubble, some crypto influencers have even started their own subscription-based websites or group chats to predict future crypto prices and share with their followers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Due to this tendency of crypto users on Twitter to form cliques, perhaps better to measure tweets by these influencers on a daily basis and see how they relate to price?!  </a:t>
            </a:r>
          </a:p>
        </p:txBody>
      </p:sp>
      <p:pic>
        <p:nvPicPr>
          <p:cNvPr id="1028" name="Picture 4" descr="100 Best Crypto Twitter Accounts to Follow: The Definitive List">
            <a:extLst>
              <a:ext uri="{FF2B5EF4-FFF2-40B4-BE49-F238E27FC236}">
                <a16:creationId xmlns:a16="http://schemas.microsoft.com/office/drawing/2014/main" id="{3CC11D73-2125-4F41-AC91-C5FA6C68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80" y="4336389"/>
            <a:ext cx="3198239" cy="184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5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10E-5D7B-4846-8930-83551CD2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BD50-D54F-4175-A355-BE5357F3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22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CryptoWeekly</a:t>
            </a:r>
            <a:r>
              <a:rPr lang="en-US" dirty="0"/>
              <a:t>: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Python’s </a:t>
            </a:r>
            <a:r>
              <a:rPr lang="en-US" dirty="0" err="1"/>
              <a:t>Tweepy</a:t>
            </a:r>
            <a:r>
              <a:rPr lang="en-US" dirty="0"/>
              <a:t> to gather ~300,000 tweets by 100 of these top crypto influencers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Remove handles (@) and links (http) from their 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8A7F6-62AA-4C9C-B5F3-1ECE7D80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56" y="1845735"/>
            <a:ext cx="4890291" cy="66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ABECD-46B6-444D-9166-560857153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80" y="2072743"/>
            <a:ext cx="3618728" cy="38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4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672A-3421-4C3A-9D9A-FCADA0B3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A718-3EEC-4AA0-BE29-6B7CA196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VADER (Valence Aware Dictionary and </a:t>
            </a:r>
            <a:r>
              <a:rPr lang="en-US" sz="1800" dirty="0" err="1"/>
              <a:t>sEntiment</a:t>
            </a:r>
            <a:r>
              <a:rPr lang="en-US" sz="1800" dirty="0"/>
              <a:t> Reasoner): lexicon and rule-based sentiment analysis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On the scale of -1 (negative) to 1 (positive)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Also measure daily counts (# of tweets), # likes, # retweets per influencer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Add all these numbers up for all 100 influencers -&gt; Twitter-based time series!</a:t>
            </a:r>
          </a:p>
          <a:p>
            <a:endParaRPr lang="en-US" sz="1800" dirty="0"/>
          </a:p>
        </p:txBody>
      </p:sp>
      <p:pic>
        <p:nvPicPr>
          <p:cNvPr id="3074" name="Picture 2" descr="Sentiment analysis with VADER — Simon Lindgren">
            <a:extLst>
              <a:ext uri="{FF2B5EF4-FFF2-40B4-BE49-F238E27FC236}">
                <a16:creationId xmlns:a16="http://schemas.microsoft.com/office/drawing/2014/main" id="{FE656947-2D6A-4F9A-BDFD-1485F408C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67" y="4071211"/>
            <a:ext cx="2937840" cy="190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C91E3-2AD9-4B92-BA28-A30A81E1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28" y="3733498"/>
            <a:ext cx="3548566" cy="231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1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71F7-B656-4155-BDB1-16A27F68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7FBB-A9A7-4728-82B2-FA3A47AE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Viewing csv from Excel: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94C73-84F1-4402-95C9-FE0DCC6B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968" y="1796325"/>
            <a:ext cx="5556238" cy="44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46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2107</TotalTime>
  <Words>921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Predicting Ethereum’s Price Based On Its Blockchain Activities and Sentiment Towards Cryptocurrency</vt:lpstr>
      <vt:lpstr>Problem Statement</vt:lpstr>
      <vt:lpstr>Approaches</vt:lpstr>
      <vt:lpstr>Part I: Traditional Time Series Models</vt:lpstr>
      <vt:lpstr>ARIMA</vt:lpstr>
      <vt:lpstr>Part 2: “Crypto Twitter”</vt:lpstr>
      <vt:lpstr>Workflow</vt:lpstr>
      <vt:lpstr>Workflow</vt:lpstr>
      <vt:lpstr>Workflow</vt:lpstr>
      <vt:lpstr>Part 3: Blockchain Data</vt:lpstr>
      <vt:lpstr>Multivariate Time Series</vt:lpstr>
      <vt:lpstr>Granger Causality</vt:lpstr>
      <vt:lpstr>Predictive Models</vt:lpstr>
      <vt:lpstr>Predictive Models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Ethereum’s Price Based On Its Blockchain Activities and Sentiment Towards Cryptocurrency</dc:title>
  <dc:creator>Kevin</dc:creator>
  <cp:lastModifiedBy>Kevin</cp:lastModifiedBy>
  <cp:revision>54</cp:revision>
  <cp:lastPrinted>2020-03-04T23:46:56Z</cp:lastPrinted>
  <dcterms:created xsi:type="dcterms:W3CDTF">2020-03-04T21:34:18Z</dcterms:created>
  <dcterms:modified xsi:type="dcterms:W3CDTF">2020-05-16T02:29:48Z</dcterms:modified>
</cp:coreProperties>
</file>