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74" r:id="rId6"/>
    <p:sldId id="273" r:id="rId7"/>
    <p:sldId id="275" r:id="rId8"/>
    <p:sldId id="259" r:id="rId9"/>
    <p:sldId id="278" r:id="rId10"/>
    <p:sldId id="277" r:id="rId11"/>
    <p:sldId id="279" r:id="rId12"/>
    <p:sldId id="280" r:id="rId13"/>
    <p:sldId id="281" r:id="rId14"/>
    <p:sldId id="276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9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6"/>
    <a:srgbClr val="3333CC"/>
    <a:srgbClr val="3333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D4101-F6EC-4C2F-89FA-C3A982B726D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FED55-70BC-498E-A9F2-7E89D1F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A197-7371-49AA-859E-6D98A043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6DB8E-56A8-4647-B5E3-ABAFC829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3874-9DDA-4688-82C0-1671901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5D1D-FB39-41E5-BE92-ACB95E24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6C52-E52A-4E55-B905-6C73EE38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EE6-F0FB-4270-9ACB-864157CF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B0724-08B1-4904-97F9-4D9C46D0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0E6F-AF62-4ACE-9082-0B7C8A60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6627-744D-488D-8DA8-659982CC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7030-EFA5-409A-ABDF-ADBF3E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0F408-FE15-4265-A53B-124E1A9D5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B857E-6A74-4532-80FB-D9CAB680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1E53-8D57-4C86-875C-65E18310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0061-2017-4C0F-BF0F-121841AA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006B-3BF3-4077-B7F2-28644F01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1EFE-8211-41F4-9FA2-7E567299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0A1D-EF79-42D2-8459-0F1767E6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04F8-CD4B-4120-A547-93B0D801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89C1-0B86-4EC8-8E07-8D2067C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71A4-DF25-4FF8-9F21-874CFFFC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DD55-9BAD-43DF-8E7E-F3085818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E69F-E418-41B7-80C5-F2DB92F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7354-F52D-4BDA-82E1-F6677FA4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BCDB-1CDC-4319-8276-5ADDE988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14FE-4186-4518-BC0E-127CAA89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B0CE-93BA-4E26-BE33-1681968B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9C27-8452-4968-A290-4870D9F75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D8D84-05B3-4B9E-B409-F93A61A7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F7BFF-408F-4789-B2FD-FF42DAC4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16FA-B3B1-49AC-8C18-8A46399E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0D627-D02E-4E30-9FDD-190F3E6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6DF6-FF2E-46C3-833F-7E807E34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8848-B55B-4994-87A3-1E5627E83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8099D-B1DB-4967-8B6A-ED927129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C6631-DC84-4158-9B53-C992C3596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963E4-90C7-4AF0-8967-9D01A3C45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E766B-21A5-4EA3-AE41-CC250ECF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AE744-FA98-4A3E-82E1-A651DD11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666A5-1E41-4614-984D-3E9793C6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0CA1-D039-4951-A2C1-950BBAD8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5568C-AFF2-467D-B26D-92A80D23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787F8-7283-4A70-A702-308A14E3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76728-0361-4CA2-8B0F-DB97FD54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70BEE-AF01-4F36-8D8B-4DBFA095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F51E8-14AB-4AFF-913D-532BB420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CDD0C-27AA-47B5-859C-D7038BE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86EB-E636-4EDF-9556-B0089A6A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4437-42DD-4679-A4DC-D138999B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35868-48ED-45BA-8FC8-3C6E1125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960E-9971-48E0-BD90-6677DBA1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1DAF8-8818-471E-8216-28C0D92F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27DE-5306-44AE-809F-8171EF78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5E0E-C52B-4F90-97BE-817967FB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E46CC-4C47-404F-93D6-574B47378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C6903-E1B8-42D5-917F-955A6089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62AE-4917-4DF2-BC1B-2A849A23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F598-797A-4902-9872-2F3540C0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29EC-D49D-4B77-825C-C8F58660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A638F-8AEA-4984-B439-7E032361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BCA9-025E-4D3C-B102-F630FC2E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D771-45A2-4870-9FE7-FAA9B83AE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6E91-138D-403A-978A-09F8ABBC0F3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8DA4-258A-4BAD-ACC1-AA23187F7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A55B-940E-4101-92C3-319C39A99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47E5-E846-4192-9F63-4FEF24D0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senSys/quorum/issues/30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F368-1C0C-49AA-8439-E05CC19D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6"/>
                </a:solidFill>
              </a:rPr>
              <a:t>DQE: Distributed Randomness Beacons (DRBs)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4AD3-12AE-4A8A-AD68-7BDC33059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49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Kevin Choi</a:t>
            </a:r>
          </a:p>
          <a:p>
            <a:r>
              <a:rPr lang="en-US" sz="3200" dirty="0"/>
              <a:t>Fall 2021</a:t>
            </a:r>
          </a:p>
          <a:p>
            <a:r>
              <a:rPr lang="en-US" sz="3200" dirty="0"/>
              <a:t>New York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9EEC1-EADB-4A6F-B451-995B9E30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14124"/>
            <a:ext cx="1177314" cy="117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2994C-94B7-425E-BE12-410C4F03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86" y="4214124"/>
            <a:ext cx="1177314" cy="11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 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Unbiasability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Unpredictability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Liveness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 Verifiability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6D06-6E9F-4AC1-B57A-6C3E8523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010218" cy="4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 &amp; Commit-Reveal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Strawman: Rock-Paper-Scissors</a:t>
            </a:r>
          </a:p>
          <a:p>
            <a:pPr lvl="1"/>
            <a:r>
              <a:rPr lang="en-US" dirty="0"/>
              <a:t>Assuming perfect synchrony (</a:t>
            </a:r>
            <a:r>
              <a:rPr lang="el-GR" dirty="0"/>
              <a:t>Δ</a:t>
            </a:r>
            <a:r>
              <a:rPr lang="en-US" dirty="0"/>
              <a:t> = 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Commit-Reveal</a:t>
            </a:r>
          </a:p>
          <a:p>
            <a:pPr lvl="1"/>
            <a:r>
              <a:rPr lang="en-US" dirty="0"/>
              <a:t>Commit: publish not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(entropy contribution), but </a:t>
            </a:r>
            <a:r>
              <a:rPr lang="en-US" i="1" dirty="0"/>
              <a:t>Com(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Reveal: open the commitment by revealing </a:t>
            </a:r>
            <a:r>
              <a:rPr lang="en-US" i="1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Main problem: last-revealer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7E4A5-B1BB-41BF-8BD8-7364C796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53" y="2727776"/>
            <a:ext cx="1614094" cy="9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I: Delay-based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VDF (verifiable delay function)</a:t>
                </a:r>
              </a:p>
              <a:p>
                <a:pPr lvl="1"/>
                <a:r>
                  <a:rPr lang="en-US" dirty="0"/>
                  <a:t>Hard to compute (even with parallelism)</a:t>
                </a:r>
              </a:p>
              <a:p>
                <a:pPr lvl="1"/>
                <a:r>
                  <a:rPr lang="en-US" dirty="0"/>
                  <a:t>But easy to verify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𝑉𝐷𝐹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Unicorn++ (adapted from Unicorn, 2015):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Ext. </a:t>
                </a:r>
                <a:r>
                  <a:rPr lang="en-US" dirty="0" err="1"/>
                  <a:t>Beacon+VDF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from stock market data or Bitcoin’s block hash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6F75CC-EBCC-49B7-98DA-D8A3D3FD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48" y="2008086"/>
            <a:ext cx="4047452" cy="14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I: Delay-based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700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Timed commitment (TC)</a:t>
            </a:r>
          </a:p>
          <a:p>
            <a:pPr lvl="1"/>
            <a:r>
              <a:rPr lang="en-US" dirty="0"/>
              <a:t>Commit phase</a:t>
            </a:r>
          </a:p>
          <a:p>
            <a:pPr lvl="1"/>
            <a:r>
              <a:rPr lang="en-US" dirty="0"/>
              <a:t>Open phase</a:t>
            </a:r>
          </a:p>
          <a:p>
            <a:pPr lvl="1"/>
            <a:r>
              <a:rPr lang="en-US" dirty="0"/>
              <a:t>Forced-open phase: similar to computing a VDF (e.g. sequential steps in a group of unknown order)</a:t>
            </a:r>
          </a:p>
          <a:p>
            <a:pPr lvl="1"/>
            <a:endParaRPr lang="en-US" dirty="0"/>
          </a:p>
          <a:p>
            <a:r>
              <a:rPr lang="en-US" dirty="0"/>
              <a:t>TC-based DRB (2021)</a:t>
            </a:r>
          </a:p>
          <a:p>
            <a:pPr lvl="1"/>
            <a:r>
              <a:rPr lang="en-US" dirty="0"/>
              <a:t>Optimistic case: no need to wait as in VDF</a:t>
            </a:r>
          </a:p>
          <a:p>
            <a:pPr lvl="1"/>
            <a:r>
              <a:rPr lang="en-US" dirty="0"/>
              <a:t>Worst case: can leverage homomorphic TC to force-open one aggregate TC =&gt; scalability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B0446-611B-4065-8ADF-1B67087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64" y="4001294"/>
            <a:ext cx="6233127" cy="19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II: Commit-Reveal-Punish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Assumes: financial punishment, escrow (e.g. smart contract on Ethereum), rational participants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RANDAO: punish if no reveal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EVR (Economically Viable Randomness, 2020): realized via DKG used as “threshold” commit-reveal</a:t>
            </a:r>
          </a:p>
          <a:p>
            <a:endParaRPr lang="en-US" dirty="0"/>
          </a:p>
          <a:p>
            <a:r>
              <a:rPr lang="en-US" dirty="0"/>
              <a:t>Common disadvantage: financial assumptions &amp;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5546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Shamir’s secret sharing, VSS, PVSS, DKG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Shamir’s secret sharing</a:t>
                </a:r>
              </a:p>
              <a:p>
                <a:pPr lvl="1"/>
                <a:r>
                  <a:rPr lang="en-US" dirty="0"/>
                  <a:t>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degree t</a:t>
                </a:r>
              </a:p>
              <a:p>
                <a:pPr lvl="1"/>
                <a:r>
                  <a:rPr lang="en-US" dirty="0"/>
                  <a:t>Each node </a:t>
                </a:r>
                <a:r>
                  <a:rPr lang="en-US" dirty="0" err="1"/>
                  <a:t>i</a:t>
                </a:r>
                <a:r>
                  <a:rPr lang="en-US" dirty="0"/>
                  <a:t> holds a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subset of t+1 honest nodes can recover/reconstruct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via Lagrange interpolation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VSS (verifiable secret sharing)</a:t>
                </a:r>
              </a:p>
              <a:p>
                <a:pPr lvl="1"/>
                <a:r>
                  <a:rPr lang="en-US" dirty="0"/>
                  <a:t>Idea: protection against malicious dealer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84672E-3B96-4418-8214-8D97E22E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67" y="3984771"/>
            <a:ext cx="4065133" cy="21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Shamir’s secret sharing, VSS, PVSS, DKG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PVSS (publicly verifiable secret sharing)</a:t>
            </a:r>
          </a:p>
          <a:p>
            <a:pPr lvl="1"/>
            <a:r>
              <a:rPr lang="en-US" dirty="0"/>
              <a:t>Idea: adds public verifiability (e.g. via non-interactive zero knowledge proofs) to VSS</a:t>
            </a:r>
          </a:p>
          <a:p>
            <a:pPr lvl="1"/>
            <a:endParaRPr lang="en-US" dirty="0"/>
          </a:p>
          <a:p>
            <a:r>
              <a:rPr lang="en-US" b="1" dirty="0"/>
              <a:t>DKG (distributed key generation)</a:t>
            </a:r>
          </a:p>
          <a:p>
            <a:pPr lvl="1"/>
            <a:r>
              <a:rPr lang="en-US" dirty="0"/>
              <a:t>Idea: group of nodes ends up with a shared “implied” group secret key </a:t>
            </a:r>
            <a:r>
              <a:rPr lang="en-US" i="1" dirty="0" err="1"/>
              <a:t>sk</a:t>
            </a:r>
            <a:r>
              <a:rPr lang="en-US" dirty="0"/>
              <a:t>, group public key </a:t>
            </a:r>
            <a:r>
              <a:rPr lang="en-US" i="1" dirty="0"/>
              <a:t>pk</a:t>
            </a:r>
            <a:r>
              <a:rPr lang="en-US" dirty="0"/>
              <a:t>, and individual key pairs </a:t>
            </a:r>
            <a:r>
              <a:rPr lang="en-US" i="1" dirty="0"/>
              <a:t>(sk</a:t>
            </a:r>
            <a:r>
              <a:rPr lang="en-US" i="1" baseline="-25000" dirty="0"/>
              <a:t>i</a:t>
            </a:r>
            <a:r>
              <a:rPr lang="en-US" i="1" dirty="0"/>
              <a:t>, </a:t>
            </a:r>
            <a:r>
              <a:rPr lang="en-US" i="1" dirty="0" err="1"/>
              <a:t>pk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t+1 nodes out of n can use </a:t>
            </a:r>
            <a:r>
              <a:rPr lang="en-US" i="1" dirty="0" err="1"/>
              <a:t>sk</a:t>
            </a:r>
            <a:endParaRPr lang="en-US" i="1" dirty="0"/>
          </a:p>
          <a:p>
            <a:pPr lvl="1"/>
            <a:r>
              <a:rPr lang="en-US" dirty="0"/>
              <a:t>Construction: n parallel runs of VSS</a:t>
            </a:r>
          </a:p>
        </p:txBody>
      </p:sp>
    </p:spTree>
    <p:extLst>
      <p:ext uri="{BB962C8B-B14F-4D97-AF65-F5344CB8AC3E}">
        <p14:creationId xmlns:p14="http://schemas.microsoft.com/office/powerpoint/2010/main" val="259645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III: Commit-Reveal-Recover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∃recovery/reconstruction process in case the last revealer withholds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PVSS-based (Scrape, 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Threshold encryption-based (HERB, 2019)</a:t>
            </a:r>
          </a:p>
        </p:txBody>
      </p:sp>
    </p:spTree>
    <p:extLst>
      <p:ext uri="{BB962C8B-B14F-4D97-AF65-F5344CB8AC3E}">
        <p14:creationId xmlns:p14="http://schemas.microsoft.com/office/powerpoint/2010/main" val="275915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III: Commit-Reveal-Recover (Scrape)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commit-reveal’s commit + PVSS sharing</a:t>
            </a:r>
          </a:p>
          <a:p>
            <a:r>
              <a:rPr lang="en-US" dirty="0"/>
              <a:t>Reveal: commit-reveal’s reveal</a:t>
            </a:r>
          </a:p>
          <a:p>
            <a:r>
              <a:rPr lang="en-US" dirty="0"/>
              <a:t>Recover: PVSS recovery for withheld secrets (entropy contributions)</a:t>
            </a:r>
          </a:p>
          <a:p>
            <a:endParaRPr lang="en-US" dirty="0"/>
          </a:p>
          <a:p>
            <a:r>
              <a:rPr lang="en-US" b="1" dirty="0"/>
              <a:t>Albatross</a:t>
            </a:r>
            <a:r>
              <a:rPr lang="en-US" dirty="0"/>
              <a:t> (2020)</a:t>
            </a:r>
          </a:p>
          <a:p>
            <a:pPr lvl="1"/>
            <a:r>
              <a:rPr lang="en-US" dirty="0"/>
              <a:t>Extension of Scrape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= O(n) * O(n) beacon outputs per round</a:t>
            </a:r>
          </a:p>
          <a:p>
            <a:pPr lvl="2"/>
            <a:r>
              <a:rPr lang="en-US" dirty="0"/>
              <a:t>O(n) from “packed Shamir’s secret sharing”</a:t>
            </a:r>
          </a:p>
          <a:p>
            <a:pPr lvl="2"/>
            <a:r>
              <a:rPr lang="en-US" dirty="0"/>
              <a:t>O(n) from linear t-resilient functions</a:t>
            </a:r>
          </a:p>
        </p:txBody>
      </p:sp>
    </p:spTree>
    <p:extLst>
      <p:ext uri="{BB962C8B-B14F-4D97-AF65-F5344CB8AC3E}">
        <p14:creationId xmlns:p14="http://schemas.microsoft.com/office/powerpoint/2010/main" val="851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III: Commit-Reveal-Recover (HERB)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encryption-based</a:t>
            </a:r>
          </a:p>
          <a:p>
            <a:r>
              <a:rPr lang="en-US" dirty="0"/>
              <a:t>Idea: DKG → t+1 honest nodes (rather than all n) can decrypt using the group secret key</a:t>
            </a:r>
          </a:p>
          <a:p>
            <a:endParaRPr lang="en-US" dirty="0"/>
          </a:p>
          <a:p>
            <a:r>
              <a:rPr lang="en-US" dirty="0"/>
              <a:t>DKG vs PVSS</a:t>
            </a:r>
          </a:p>
          <a:p>
            <a:pPr lvl="1"/>
            <a:r>
              <a:rPr lang="en-US" dirty="0"/>
              <a:t>No need for PKI vs needs PKI</a:t>
            </a:r>
          </a:p>
          <a:p>
            <a:pPr lvl="1"/>
            <a:r>
              <a:rPr lang="en-US" dirty="0"/>
              <a:t>Costly setup &amp; reconfiguration (change in set of nodes) vs more flexible setup</a:t>
            </a:r>
          </a:p>
        </p:txBody>
      </p:sp>
    </p:spTree>
    <p:extLst>
      <p:ext uri="{BB962C8B-B14F-4D97-AF65-F5344CB8AC3E}">
        <p14:creationId xmlns:p14="http://schemas.microsoft.com/office/powerpoint/2010/main" val="19334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DDE-4AF7-4AB6-B1E3-299C7BC1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randomness beacon?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39A8-B7A8-4979-8C4D-AB1AEC6B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formalized by Rabin in 1983 to describe an ideal service that emits fresh random numbers at regular intervals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Centralized beacons</a:t>
            </a:r>
          </a:p>
          <a:p>
            <a:pPr lvl="1"/>
            <a:r>
              <a:rPr lang="en-US" dirty="0"/>
              <a:t>NIST, random.org</a:t>
            </a:r>
          </a:p>
          <a:p>
            <a:pPr lvl="1"/>
            <a:r>
              <a:rPr lang="en-US" dirty="0"/>
              <a:t>Can we trust NY State Lottery?</a:t>
            </a:r>
          </a:p>
          <a:p>
            <a:r>
              <a:rPr lang="en-US" b="1" dirty="0"/>
              <a:t>Public implicit beacons</a:t>
            </a:r>
          </a:p>
          <a:p>
            <a:pPr lvl="1"/>
            <a:r>
              <a:rPr lang="en-US" dirty="0"/>
              <a:t>Stock market data, Bitcoin</a:t>
            </a:r>
          </a:p>
          <a:p>
            <a:pPr lvl="1"/>
            <a:r>
              <a:rPr lang="en-US" dirty="0"/>
              <a:t>Issue: high-frequency traders, miners</a:t>
            </a:r>
          </a:p>
        </p:txBody>
      </p:sp>
    </p:spTree>
    <p:extLst>
      <p:ext uri="{BB962C8B-B14F-4D97-AF65-F5344CB8AC3E}">
        <p14:creationId xmlns:p14="http://schemas.microsoft.com/office/powerpoint/2010/main" val="134103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IV: Committee-based DRB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Previous solutions: need entropy contributions from all nodes =&gt; less scalable</a:t>
                </a:r>
              </a:p>
              <a:p>
                <a:r>
                  <a:rPr lang="en-US" dirty="0"/>
                  <a:t>This 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Then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𝑂</m:t>
                        </m:r>
                      </m:e>
                      <m:sub>
                        <m:r>
                          <a:rPr lang="en-US" i="1"/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’s entropy contributions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RandHound</a:t>
                </a:r>
                <a:r>
                  <a:rPr lang="en-US" dirty="0"/>
                  <a:t> (2017), SPURT (2021), Ouroboros (2017), Ouroboros </a:t>
                </a:r>
                <a:r>
                  <a:rPr lang="en-US" dirty="0" err="1"/>
                  <a:t>Praos</a:t>
                </a:r>
                <a:r>
                  <a:rPr lang="en-US" dirty="0"/>
                  <a:t> (2018)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Algorand</a:t>
                </a:r>
                <a:r>
                  <a:rPr lang="en-US" dirty="0"/>
                  <a:t> (2017)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4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IV’s Step 1: Committee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selection</a:t>
            </a:r>
          </a:p>
          <a:p>
            <a:pPr lvl="1"/>
            <a:r>
              <a:rPr lang="en-US" dirty="0"/>
              <a:t>Round-robin</a:t>
            </a:r>
          </a:p>
          <a:p>
            <a:pPr lvl="1"/>
            <a:r>
              <a:rPr lang="en-US" dirty="0"/>
              <a:t>Random selection</a:t>
            </a:r>
          </a:p>
          <a:p>
            <a:pPr lvl="1"/>
            <a:r>
              <a:rPr lang="en-US" dirty="0"/>
              <a:t>Leader-based selection</a:t>
            </a:r>
          </a:p>
          <a:p>
            <a:pPr lvl="1"/>
            <a:endParaRPr lang="en-US" dirty="0"/>
          </a:p>
          <a:p>
            <a:r>
              <a:rPr lang="en-US" dirty="0"/>
              <a:t>Private selection (private lottery)</a:t>
            </a:r>
          </a:p>
          <a:p>
            <a:pPr lvl="1"/>
            <a:r>
              <a:rPr lang="en-US" dirty="0"/>
              <a:t>VRF (verifiable random function), hash chain, mining</a:t>
            </a:r>
          </a:p>
        </p:txBody>
      </p:sp>
    </p:spTree>
    <p:extLst>
      <p:ext uri="{BB962C8B-B14F-4D97-AF65-F5344CB8AC3E}">
        <p14:creationId xmlns:p14="http://schemas.microsoft.com/office/powerpoint/2010/main" val="231918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IV’s Step 2: Output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Marginal beacon</a:t>
                </a:r>
              </a:p>
              <a:p>
                <a:pPr lvl="1"/>
                <a:r>
                  <a:rPr lang="en-US" dirty="0"/>
                  <a:t>Fresh entropy contribution(s) every round</a:t>
                </a:r>
              </a:p>
              <a:p>
                <a:pPr lvl="1"/>
                <a:r>
                  <a:rPr lang="en-US" dirty="0"/>
                  <a:t>Independent of previous beacon outputs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Chained beacon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 (</a:t>
                </a:r>
                <a:r>
                  <a:rPr lang="en-US" dirty="0" err="1"/>
                  <a:t>Algorand</a:t>
                </a:r>
                <a:r>
                  <a:rPr lang="en-US" dirty="0"/>
                  <a:t>):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0BE631-8F03-4C8F-80FD-CB231C4F4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45" y="5029378"/>
            <a:ext cx="3326555" cy="7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42C40-D835-4897-8A3D-F6AF0AF4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43" y="496464"/>
            <a:ext cx="7914314" cy="58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97E2EF-7FBD-4A3C-A212-74A116E930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V: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97E2EF-7FBD-4A3C-A212-74A116E93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Previous solutions: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solution: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Based on pseudorandom chain of:</a:t>
                </a:r>
              </a:p>
              <a:p>
                <a:pPr lvl="1"/>
                <a:r>
                  <a:rPr lang="en-US" dirty="0"/>
                  <a:t>Threshold signatures – </a:t>
                </a:r>
                <a:r>
                  <a:rPr lang="en-US" dirty="0" err="1"/>
                  <a:t>drand</a:t>
                </a:r>
                <a:r>
                  <a:rPr lang="en-US" dirty="0"/>
                  <a:t> (2020), </a:t>
                </a:r>
                <a:r>
                  <a:rPr lang="en-US" dirty="0" err="1"/>
                  <a:t>Dfinity</a:t>
                </a:r>
                <a:r>
                  <a:rPr lang="en-US" dirty="0"/>
                  <a:t> (2018)</a:t>
                </a:r>
              </a:p>
              <a:p>
                <a:pPr lvl="1"/>
                <a:r>
                  <a:rPr lang="en-US" dirty="0"/>
                  <a:t>DVRFs (distributed VRFs) – DDH-DRB, GLOW-DRB (2020)</a:t>
                </a:r>
              </a:p>
              <a:p>
                <a:r>
                  <a:rPr lang="en-US" dirty="0"/>
                  <a:t>DKG per setup &amp; reconfiguration</a:t>
                </a:r>
              </a:p>
              <a:p>
                <a:r>
                  <a:rPr lang="en-US" dirty="0"/>
                  <a:t>Disadvantage: predictable forever once compromised (perhaps covertly)!</a:t>
                </a:r>
              </a:p>
              <a:p>
                <a:endParaRPr lang="en-US" dirty="0"/>
              </a:p>
              <a:p>
                <a:r>
                  <a:rPr lang="en-US" dirty="0"/>
                  <a:t>Example (</a:t>
                </a:r>
                <a:r>
                  <a:rPr lang="en-US" dirty="0" err="1"/>
                  <a:t>drand</a:t>
                </a:r>
                <a:r>
                  <a:rPr lang="en-US" dirty="0"/>
                  <a:t>):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70CA18-6073-4F95-B40B-C79C2898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74" y="5519957"/>
            <a:ext cx="3664651" cy="5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9CBB20-22AE-4862-8634-0FBBC01F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76212"/>
            <a:ext cx="75342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5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Practitioners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practical considerations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Scalability (in 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Flexibility (reconfiguration &amp; independent participation)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Robustness (fault tolerance &amp; max damage)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Randomness quality (“true” randomness vs pseudorandomness)</a:t>
            </a:r>
          </a:p>
        </p:txBody>
      </p:sp>
    </p:spTree>
    <p:extLst>
      <p:ext uri="{BB962C8B-B14F-4D97-AF65-F5344CB8AC3E}">
        <p14:creationId xmlns:p14="http://schemas.microsoft.com/office/powerpoint/2010/main" val="681577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Practitioners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Delay-based protocols (</a:t>
            </a:r>
            <a:r>
              <a:rPr lang="en-US" u="sng" dirty="0"/>
              <a:t>Solution I</a:t>
            </a:r>
            <a:r>
              <a:rPr lang="en-US" dirty="0"/>
              <a:t>) seem best</a:t>
            </a:r>
          </a:p>
          <a:p>
            <a:endParaRPr lang="en-US" dirty="0"/>
          </a:p>
          <a:p>
            <a:r>
              <a:rPr lang="en-US" dirty="0"/>
              <a:t>For non-delay-based, need to think about: size of the set of participants &amp; reconfiguration frequency</a:t>
            </a:r>
          </a:p>
          <a:p>
            <a:pPr lvl="1"/>
            <a:r>
              <a:rPr lang="en-US" dirty="0"/>
              <a:t>Small/static: DKG-based (</a:t>
            </a:r>
            <a:r>
              <a:rPr lang="en-US" u="sng" dirty="0"/>
              <a:t>from Solutions III &amp; 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Small/dynamic: PVSS-based (</a:t>
            </a:r>
            <a:r>
              <a:rPr lang="en-US" u="sng" dirty="0"/>
              <a:t>from Solution III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Large/dynamic: PVSS- &amp; committee-based (</a:t>
            </a:r>
            <a:r>
              <a:rPr lang="en-US" u="sng" dirty="0"/>
              <a:t>from Solution IV</a:t>
            </a:r>
            <a:r>
              <a:rPr lang="en-US" dirty="0"/>
              <a:t>) or private lottery-based (</a:t>
            </a:r>
            <a:r>
              <a:rPr lang="en-US" u="sng" dirty="0"/>
              <a:t>from Solution IV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u="sng" dirty="0"/>
              <a:t>Solution II</a:t>
            </a:r>
            <a:r>
              <a:rPr lang="en-US" dirty="0"/>
              <a:t>: for financially-motivated applications (e.g. lotteries)</a:t>
            </a:r>
          </a:p>
        </p:txBody>
      </p:sp>
    </p:spTree>
    <p:extLst>
      <p:ext uri="{BB962C8B-B14F-4D97-AF65-F5344CB8AC3E}">
        <p14:creationId xmlns:p14="http://schemas.microsoft.com/office/powerpoint/2010/main" val="412660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Plans/WIP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BFT consensus as building block</a:t>
            </a:r>
          </a:p>
          <a:p>
            <a:pPr lvl="1"/>
            <a:r>
              <a:rPr lang="en-US" dirty="0"/>
              <a:t>PBFT (1999)</a:t>
            </a:r>
          </a:p>
          <a:p>
            <a:pPr lvl="1"/>
            <a:r>
              <a:rPr lang="en-US" dirty="0" err="1"/>
              <a:t>Tendermint</a:t>
            </a:r>
            <a:r>
              <a:rPr lang="en-US" dirty="0"/>
              <a:t> (2016)</a:t>
            </a:r>
          </a:p>
          <a:p>
            <a:pPr lvl="1"/>
            <a:r>
              <a:rPr lang="en-US" dirty="0"/>
              <a:t>SBFT (2019)</a:t>
            </a:r>
          </a:p>
          <a:p>
            <a:pPr lvl="1"/>
            <a:r>
              <a:rPr lang="en-US" dirty="0" err="1"/>
              <a:t>HotStuff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Quick story of IBFT (Istanbul BFT)</a:t>
            </a:r>
          </a:p>
          <a:p>
            <a:pPr lvl="2"/>
            <a:r>
              <a:rPr lang="en-US" dirty="0">
                <a:hlinkClick r:id="rId2"/>
              </a:rPr>
              <a:t>https://github.com/ConsenSys/quorum/issues/305</a:t>
            </a:r>
            <a:endParaRPr lang="en-US" dirty="0"/>
          </a:p>
          <a:p>
            <a:pPr lvl="2"/>
            <a:r>
              <a:rPr lang="en-US" dirty="0"/>
              <a:t>JP Morgan’s Quorum: inspired by PBFT and </a:t>
            </a:r>
            <a:r>
              <a:rPr lang="en-US" dirty="0" err="1"/>
              <a:t>Tendermint</a:t>
            </a:r>
            <a:endParaRPr lang="en-US" dirty="0"/>
          </a:p>
          <a:p>
            <a:pPr lvl="2"/>
            <a:r>
              <a:rPr lang="en-US" dirty="0"/>
              <a:t>Issue: possibility of deadlock?</a:t>
            </a:r>
          </a:p>
          <a:p>
            <a:pPr lvl="2"/>
            <a:r>
              <a:rPr lang="en-US" dirty="0"/>
              <a:t>SPURT’s first version used IBFT, the recent version uses </a:t>
            </a:r>
            <a:r>
              <a:rPr lang="en-US" dirty="0" err="1"/>
              <a:t>HotStuff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DKG as building block</a:t>
            </a:r>
          </a:p>
          <a:p>
            <a:pPr lvl="1"/>
            <a:r>
              <a:rPr lang="en-US" dirty="0"/>
              <a:t>Practical ADKG (asynchronous DKG, 2021)</a:t>
            </a:r>
          </a:p>
          <a:p>
            <a:pPr lvl="1"/>
            <a:r>
              <a:rPr lang="en-US" dirty="0"/>
              <a:t>AVSS (async. verifiable secret sharing) → ACSS (async. complete secret sharing)</a:t>
            </a:r>
          </a:p>
          <a:p>
            <a:pPr lvl="1"/>
            <a:r>
              <a:rPr lang="en-US" dirty="0"/>
              <a:t>Can DKG be reconfiguration-friendly?</a:t>
            </a:r>
          </a:p>
        </p:txBody>
      </p:sp>
    </p:spTree>
    <p:extLst>
      <p:ext uri="{BB962C8B-B14F-4D97-AF65-F5344CB8AC3E}">
        <p14:creationId xmlns:p14="http://schemas.microsoft.com/office/powerpoint/2010/main" val="326972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Plans/WIP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techniques as building block</a:t>
            </a:r>
          </a:p>
          <a:p>
            <a:pPr lvl="1"/>
            <a:r>
              <a:rPr lang="en-US" dirty="0" err="1"/>
              <a:t>Chaum</a:t>
            </a:r>
            <a:r>
              <a:rPr lang="en-US" dirty="0"/>
              <a:t>-Pedersen’s DLEQ → LDEI (low degree exponent interpolation)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F304E-AD27-494F-A2AF-6FF8E423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08" y="3145872"/>
            <a:ext cx="7297383" cy="26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7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1A6-131B-4CF9-AC14-3FAF06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C7DF-E416-41CF-9D93-4005ED74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progression: distribution of trust</a:t>
            </a:r>
          </a:p>
          <a:p>
            <a:r>
              <a:rPr lang="en-US" dirty="0"/>
              <a:t>DRB (distributed randomness beacon): beacon realized via distributed randomness protocol capable of handling a Byzantine network</a:t>
            </a:r>
          </a:p>
        </p:txBody>
      </p:sp>
      <p:pic>
        <p:nvPicPr>
          <p:cNvPr id="2050" name="Picture 2" descr="Understanding Distributed Consensus with Raft | by Kasun Indrasiri | Medium">
            <a:extLst>
              <a:ext uri="{FF2B5EF4-FFF2-40B4-BE49-F238E27FC236}">
                <a16:creationId xmlns:a16="http://schemas.microsoft.com/office/drawing/2014/main" id="{8F382B2D-AFAA-421E-AAB5-095C5D01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6" y="4001294"/>
            <a:ext cx="3207728" cy="213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1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Plans/WIP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techniques as building block</a:t>
            </a:r>
          </a:p>
          <a:p>
            <a:pPr lvl="1"/>
            <a:r>
              <a:rPr lang="en-US" dirty="0" err="1"/>
              <a:t>Chaum</a:t>
            </a:r>
            <a:r>
              <a:rPr lang="en-US" dirty="0"/>
              <a:t>-Pedersen’s DLEQ → LDEI (low degree exponent interpolation)</a:t>
            </a:r>
          </a:p>
          <a:p>
            <a:pPr lvl="1"/>
            <a:r>
              <a:rPr lang="en-US" dirty="0"/>
              <a:t>How about DLEQ across different groups?</a:t>
            </a:r>
          </a:p>
          <a:p>
            <a:pPr lvl="1"/>
            <a:r>
              <a:rPr lang="en-US" dirty="0"/>
              <a:t>Aggregation: </a:t>
            </a:r>
            <a:r>
              <a:rPr lang="en-US" dirty="0" err="1"/>
              <a:t>MuSig</a:t>
            </a:r>
            <a:r>
              <a:rPr lang="en-US" dirty="0"/>
              <a:t> (2018) → MuSig2 (2020)</a:t>
            </a:r>
          </a:p>
          <a:p>
            <a:pPr lvl="2"/>
            <a:r>
              <a:rPr lang="en-US" dirty="0"/>
              <a:t>Plain public key model</a:t>
            </a:r>
          </a:p>
          <a:p>
            <a:pPr lvl="2"/>
            <a:r>
              <a:rPr lang="en-US" dirty="0"/>
              <a:t>Key aggregation</a:t>
            </a:r>
          </a:p>
          <a:p>
            <a:pPr lvl="2"/>
            <a:r>
              <a:rPr lang="en-US" dirty="0" err="1"/>
              <a:t>Prenonces</a:t>
            </a:r>
            <a:r>
              <a:rPr lang="en-US" dirty="0"/>
              <a:t> to replace precommitment</a:t>
            </a:r>
          </a:p>
          <a:p>
            <a:pPr lvl="2"/>
            <a:endParaRPr lang="en-US" dirty="0"/>
          </a:p>
          <a:p>
            <a:r>
              <a:rPr lang="en-US" dirty="0"/>
              <a:t>WIP: TC-based DRB to complement VDF-based approaches</a:t>
            </a:r>
          </a:p>
          <a:p>
            <a:pPr lvl="1"/>
            <a:r>
              <a:rPr lang="en-US" dirty="0"/>
              <a:t>Borrowing concepts from </a:t>
            </a:r>
            <a:r>
              <a:rPr lang="en-US" dirty="0" err="1"/>
              <a:t>MuSig</a:t>
            </a:r>
            <a:r>
              <a:rPr lang="en-US" dirty="0"/>
              <a:t> and MuSig2</a:t>
            </a:r>
          </a:p>
          <a:p>
            <a:pPr lvl="1"/>
            <a:r>
              <a:rPr lang="en-US" dirty="0"/>
              <a:t>Class group implementations (on smart contracts?)</a:t>
            </a:r>
          </a:p>
        </p:txBody>
      </p:sp>
    </p:spTree>
    <p:extLst>
      <p:ext uri="{BB962C8B-B14F-4D97-AF65-F5344CB8AC3E}">
        <p14:creationId xmlns:p14="http://schemas.microsoft.com/office/powerpoint/2010/main" val="360822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29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1A6-131B-4CF9-AC14-3FAF06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C7DF-E416-41CF-9D93-4005ED74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Gambling and lotteries</a:t>
            </a:r>
          </a:p>
          <a:p>
            <a:r>
              <a:rPr lang="en-US" dirty="0"/>
              <a:t>Sampling ballots for election audits</a:t>
            </a:r>
          </a:p>
          <a:p>
            <a:pPr lvl="1"/>
            <a:r>
              <a:rPr lang="en-US" dirty="0"/>
              <a:t>Risk-limiting audit, Bayesian audit</a:t>
            </a:r>
          </a:p>
          <a:p>
            <a:r>
              <a:rPr lang="en-US" dirty="0"/>
              <a:t>Selecting parameters for cryptographic protocols</a:t>
            </a:r>
          </a:p>
          <a:p>
            <a:pPr lvl="1"/>
            <a:r>
              <a:rPr lang="en-US" dirty="0"/>
              <a:t>Random twist-secure elliptic curves</a:t>
            </a:r>
          </a:p>
          <a:p>
            <a:r>
              <a:rPr lang="en-US" dirty="0"/>
              <a:t>Leader election in BFT consensus &amp; blockchains</a:t>
            </a:r>
          </a:p>
          <a:p>
            <a:pPr lvl="1"/>
            <a:r>
              <a:rPr lang="en-US" dirty="0" err="1"/>
              <a:t>Dfinity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Blockchain </a:t>
            </a:r>
            <a:r>
              <a:rPr lang="en-US" dirty="0" err="1"/>
              <a:t>sharding</a:t>
            </a:r>
            <a:r>
              <a:rPr lang="en-US" dirty="0"/>
              <a:t> (e.g. </a:t>
            </a:r>
            <a:r>
              <a:rPr lang="en-US" dirty="0" err="1"/>
              <a:t>OmniLedger</a:t>
            </a:r>
            <a:r>
              <a:rPr lang="en-US" dirty="0"/>
              <a:t> and </a:t>
            </a:r>
            <a:r>
              <a:rPr lang="en-US" dirty="0" err="1"/>
              <a:t>Chainspace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B5983-AFC7-4E62-9EF3-A4C1E021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75" y="4177463"/>
            <a:ext cx="70770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1A6-131B-4CF9-AC14-3FAF06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 &amp;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C7DF-E416-41CF-9D93-4005ED74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0292" cy="4351338"/>
          </a:xfrm>
        </p:spPr>
        <p:txBody>
          <a:bodyPr>
            <a:normAutofit/>
          </a:bodyPr>
          <a:lstStyle/>
          <a:p>
            <a:r>
              <a:rPr lang="en-US" dirty="0"/>
              <a:t>Worked on systematizing the landscape of DRBs</a:t>
            </a:r>
          </a:p>
          <a:p>
            <a:r>
              <a:rPr lang="en-US" dirty="0"/>
              <a:t>Submitted to IEEE S&amp;P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D2B3A-8BBF-4985-9544-6FFB30DD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15" y="1371247"/>
            <a:ext cx="5376985" cy="52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1A6-131B-4CF9-AC14-3FAF06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 &amp;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C7DF-E416-41CF-9D93-4005ED74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two key components of DRB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 of entropy providers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Beacon output generation</a:t>
            </a:r>
          </a:p>
          <a:p>
            <a:r>
              <a:rPr lang="en-US" dirty="0"/>
              <a:t>Characterized typical attack vectors (grinding, withholding, adaptive) and countermeasures that can be employed by DRBs</a:t>
            </a:r>
          </a:p>
          <a:p>
            <a:r>
              <a:rPr lang="en-US" dirty="0"/>
              <a:t>Suggested optimizations to existing DRBs</a:t>
            </a:r>
          </a:p>
          <a:p>
            <a:r>
              <a:rPr lang="en-US" b="1" dirty="0"/>
              <a:t>Advice for practitioners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1A6-131B-4CF9-AC14-3FAF06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 &amp;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C7DF-E416-41CF-9D93-4005ED74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(more on this later)</a:t>
            </a:r>
          </a:p>
          <a:p>
            <a:pPr lvl="1"/>
            <a:r>
              <a:rPr lang="en-US" dirty="0"/>
              <a:t>Currently working on a DRB protocol enabling permissionless, ad hoc participation using timed commitments</a:t>
            </a:r>
          </a:p>
          <a:p>
            <a:pPr lvl="1"/>
            <a:r>
              <a:rPr lang="en-US" dirty="0"/>
              <a:t>Research related building blocks</a:t>
            </a:r>
          </a:p>
          <a:p>
            <a:pPr lvl="2"/>
            <a:r>
              <a:rPr lang="en-US" dirty="0"/>
              <a:t>DKG (distributed key generation)</a:t>
            </a:r>
          </a:p>
          <a:p>
            <a:pPr lvl="2"/>
            <a:r>
              <a:rPr lang="en-US" dirty="0"/>
              <a:t>BFT consensus</a:t>
            </a:r>
          </a:p>
          <a:p>
            <a:pPr lvl="2"/>
            <a:r>
              <a:rPr lang="en-US" dirty="0"/>
              <a:t>Asynchrony</a:t>
            </a:r>
          </a:p>
          <a:p>
            <a:pPr lvl="2"/>
            <a:r>
              <a:rPr lang="en-US" dirty="0"/>
              <a:t>VDFs (verifiable delay functions)</a:t>
            </a:r>
          </a:p>
          <a:p>
            <a:pPr lvl="2"/>
            <a:r>
              <a:rPr lang="en-US" dirty="0"/>
              <a:t>Various (non-interactive zero knowledge)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364424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784F-474D-4292-BFCC-85804D99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Participants (also called nodes): {P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} or {1, ..., n}</a:t>
            </a:r>
          </a:p>
          <a:p>
            <a:r>
              <a:rPr lang="en-US" dirty="0"/>
              <a:t>t-limited adversary: up to t out of n nodes are Byzantine</a:t>
            </a:r>
          </a:p>
          <a:p>
            <a:pPr lvl="1"/>
            <a:r>
              <a:rPr lang="en-US" dirty="0"/>
              <a:t>Fail-stop / withholding</a:t>
            </a:r>
          </a:p>
          <a:p>
            <a:pPr lvl="1"/>
            <a:r>
              <a:rPr lang="en-US" dirty="0"/>
              <a:t>Return incorrect result</a:t>
            </a:r>
          </a:p>
          <a:p>
            <a:pPr lvl="1"/>
            <a:r>
              <a:rPr lang="en-US" dirty="0"/>
              <a:t>Send different results to different nodes</a:t>
            </a:r>
          </a:p>
          <a:p>
            <a:r>
              <a:rPr lang="en-US" dirty="0"/>
              <a:t>By default, assume:</a:t>
            </a:r>
          </a:p>
          <a:p>
            <a:pPr lvl="1"/>
            <a:r>
              <a:rPr lang="en-US" dirty="0"/>
              <a:t>PKI (public key infrastructure)</a:t>
            </a:r>
          </a:p>
          <a:p>
            <a:pPr lvl="1"/>
            <a:r>
              <a:rPr lang="en-US" dirty="0"/>
              <a:t>Point-to-point authenticated channels</a:t>
            </a:r>
          </a:p>
          <a:p>
            <a:pPr lvl="1"/>
            <a:r>
              <a:rPr lang="en-US" dirty="0"/>
              <a:t>Synchronous network (message delay bound </a:t>
            </a:r>
            <a:r>
              <a:rPr lang="el-GR" dirty="0"/>
              <a:t>Δ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PPT (probabilistic polynomial time) adversary</a:t>
            </a:r>
          </a:p>
          <a:p>
            <a:pPr lvl="1"/>
            <a:r>
              <a:rPr lang="en-US" dirty="0"/>
              <a:t>Static adversary (vs adaptive)</a:t>
            </a:r>
          </a:p>
        </p:txBody>
      </p:sp>
    </p:spTree>
    <p:extLst>
      <p:ext uri="{BB962C8B-B14F-4D97-AF65-F5344CB8AC3E}">
        <p14:creationId xmlns:p14="http://schemas.microsoft.com/office/powerpoint/2010/main" val="397017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2EF-7FBD-4A3C-A212-74A116E9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DRB System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Grinding attack</a:t>
                </a:r>
              </a:p>
              <a:p>
                <a:pPr lvl="1"/>
                <a:r>
                  <a:rPr lang="en-US" dirty="0"/>
                  <a:t>Adversary privately precomputes and iterates through as many combinations of inputs to an algorithm as possible in order to derive a desirable output</a:t>
                </a:r>
              </a:p>
              <a:p>
                <a:r>
                  <a:rPr lang="en-US" dirty="0"/>
                  <a:t>Withholding attack</a:t>
                </a:r>
              </a:p>
              <a:p>
                <a:pPr lvl="1"/>
                <a:r>
                  <a:rPr lang="en-US" dirty="0"/>
                  <a:t>Deliberately omitting a 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beacon output in round 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entropy-providing committee of nodes (called entropy providers) in round 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784F-474D-4292-BFCC-85804D99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5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755</TotalTime>
  <Words>1446</Words>
  <Application>Microsoft Office PowerPoint</Application>
  <PresentationFormat>Widescreen</PresentationFormat>
  <Paragraphs>229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DQE: Distributed Randomness Beacons (DRBs)</vt:lpstr>
      <vt:lpstr>What is a randomness beacon?</vt:lpstr>
      <vt:lpstr>Distributed Randomness</vt:lpstr>
      <vt:lpstr>DRB Use Cases</vt:lpstr>
      <vt:lpstr>My Contribution &amp; Plans</vt:lpstr>
      <vt:lpstr>My Contribution &amp; Plans</vt:lpstr>
      <vt:lpstr>My Contribution &amp; Plans</vt:lpstr>
      <vt:lpstr>DRB System Model</vt:lpstr>
      <vt:lpstr>DRB System Model</vt:lpstr>
      <vt:lpstr>DRB Security Properties</vt:lpstr>
      <vt:lpstr>Strawman &amp; Commit-Reveal</vt:lpstr>
      <vt:lpstr>Solution I: Delay-based</vt:lpstr>
      <vt:lpstr>Solution I: Delay-based</vt:lpstr>
      <vt:lpstr>Solution II: Commit-Reveal-Punish</vt:lpstr>
      <vt:lpstr>Shamir’s secret sharing, VSS, PVSS, DKG</vt:lpstr>
      <vt:lpstr>Shamir’s secret sharing, VSS, PVSS, DKG</vt:lpstr>
      <vt:lpstr>Solution III: Commit-Reveal-Recover</vt:lpstr>
      <vt:lpstr>Solution III: Commit-Reveal-Recover (Scrape)</vt:lpstr>
      <vt:lpstr>Solution III: Commit-Reveal-Recover (HERB)</vt:lpstr>
      <vt:lpstr>Solution IV: Committee-based DRB</vt:lpstr>
      <vt:lpstr>Solution IV’s Step 1: Committee Selection</vt:lpstr>
      <vt:lpstr>Solution IV’s Step 2: Output Generation</vt:lpstr>
      <vt:lpstr>PowerPoint Presentation</vt:lpstr>
      <vt:lpstr>Solution V: |C_r |=0</vt:lpstr>
      <vt:lpstr>PowerPoint Presentation</vt:lpstr>
      <vt:lpstr>Advice for Practitioners</vt:lpstr>
      <vt:lpstr>Advice for Practitioners</vt:lpstr>
      <vt:lpstr>Plans/WIP</vt:lpstr>
      <vt:lpstr>Plans/WIP</vt:lpstr>
      <vt:lpstr>Plans/WIP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of Trackability in Local Differential Privacy</dc:title>
  <dc:creator>Kevin</dc:creator>
  <cp:lastModifiedBy>Kevin</cp:lastModifiedBy>
  <cp:revision>32</cp:revision>
  <dcterms:created xsi:type="dcterms:W3CDTF">2020-04-24T14:12:18Z</dcterms:created>
  <dcterms:modified xsi:type="dcterms:W3CDTF">2021-12-15T22:17:17Z</dcterms:modified>
</cp:coreProperties>
</file>