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57" r:id="rId4"/>
    <p:sldId id="282" r:id="rId5"/>
    <p:sldId id="270" r:id="rId6"/>
    <p:sldId id="278" r:id="rId7"/>
    <p:sldId id="261" r:id="rId8"/>
    <p:sldId id="274" r:id="rId9"/>
    <p:sldId id="271" r:id="rId10"/>
    <p:sldId id="279" r:id="rId11"/>
    <p:sldId id="272" r:id="rId12"/>
    <p:sldId id="277" r:id="rId13"/>
    <p:sldId id="275" r:id="rId14"/>
    <p:sldId id="273" r:id="rId15"/>
    <p:sldId id="276" r:id="rId16"/>
    <p:sldId id="262" r:id="rId17"/>
    <p:sldId id="280" r:id="rId18"/>
    <p:sldId id="264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83672-F4B6-4D5E-ABD4-844A1605E54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490D3-1B0D-4A2B-B550-F8670D67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6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94cd0765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94cd0765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94cd0765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94cd0765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354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94cd0765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94cd0765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98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94cd0765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94cd0765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1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5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9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08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16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21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95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48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4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4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5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4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5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8C1BFF-F06D-4EBF-A4BA-555578FDF24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9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3FBE-F4DB-4603-B960-53B3BD1F3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9672" y="1817344"/>
            <a:ext cx="8340925" cy="18447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Mobile-Based Attendance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8B21E-6EA1-484F-AF29-E94A6A23C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9273" y="3996267"/>
            <a:ext cx="7623749" cy="1388534"/>
          </a:xfrm>
        </p:spPr>
        <p:txBody>
          <a:bodyPr>
            <a:normAutofit/>
          </a:bodyPr>
          <a:lstStyle/>
          <a:p>
            <a:r>
              <a:rPr lang="en-US" sz="3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Leveraging Facial Recognition &amp; Geofencing</a:t>
            </a:r>
          </a:p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</a:t>
            </a:r>
            <a:r>
              <a:rPr lang="en-US" sz="2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Presented by Group 12</a:t>
            </a:r>
          </a:p>
        </p:txBody>
      </p:sp>
    </p:spTree>
    <p:extLst>
      <p:ext uri="{BB962C8B-B14F-4D97-AF65-F5344CB8AC3E}">
        <p14:creationId xmlns:p14="http://schemas.microsoft.com/office/powerpoint/2010/main" val="109733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ABC8-6860-7918-4D77-543D8925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075" y="2653145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B0F0"/>
                </a:solidFill>
              </a:rPr>
              <a:t>SWOT Analysis</a:t>
            </a:r>
            <a:endParaRPr lang="en-US" sz="4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22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6A28D8-1F8A-F874-3FB5-612C75EDF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15817"/>
              </p:ext>
            </p:extLst>
          </p:nvPr>
        </p:nvGraphicFramePr>
        <p:xfrm>
          <a:off x="1768874" y="1474124"/>
          <a:ext cx="865425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7126">
                  <a:extLst>
                    <a:ext uri="{9D8B030D-6E8A-4147-A177-3AD203B41FA5}">
                      <a16:colId xmlns:a16="http://schemas.microsoft.com/office/drawing/2014/main" val="1169978958"/>
                    </a:ext>
                  </a:extLst>
                </a:gridCol>
                <a:gridCol w="4327126">
                  <a:extLst>
                    <a:ext uri="{9D8B030D-6E8A-4147-A177-3AD203B41FA5}">
                      <a16:colId xmlns:a16="http://schemas.microsoft.com/office/drawing/2014/main" val="412178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Weaknesses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90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accuracy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Automating attendance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 dependency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Incompatible devices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3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Prevents proxy cheating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Ensures security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Privacy concerns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814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53C8C8-3391-6BC2-9E35-B877E7672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924996"/>
              </p:ext>
            </p:extLst>
          </p:nvPr>
        </p:nvGraphicFramePr>
        <p:xfrm>
          <a:off x="1768874" y="4065981"/>
          <a:ext cx="8654252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7126">
                  <a:extLst>
                    <a:ext uri="{9D8B030D-6E8A-4147-A177-3AD203B41FA5}">
                      <a16:colId xmlns:a16="http://schemas.microsoft.com/office/drawing/2014/main" val="428426408"/>
                    </a:ext>
                  </a:extLst>
                </a:gridCol>
                <a:gridCol w="4327126">
                  <a:extLst>
                    <a:ext uri="{9D8B030D-6E8A-4147-A177-3AD203B41FA5}">
                      <a16:colId xmlns:a16="http://schemas.microsoft.com/office/drawing/2014/main" val="2252891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Opportunities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2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 to corporate events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Legal restrictions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11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AI-driven improvements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Competitor apps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Risks of shared devices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828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437157"/>
      </p:ext>
    </p:extLst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DE01-0F35-3DCC-7325-3C8CE149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02" y="2653146"/>
            <a:ext cx="10018713" cy="1752599"/>
          </a:xfrm>
        </p:spPr>
        <p:txBody>
          <a:bodyPr/>
          <a:lstStyle/>
          <a:p>
            <a:r>
              <a:rPr lang="en-US" sz="4000" b="1" dirty="0">
                <a:solidFill>
                  <a:srgbClr val="00B0F0"/>
                </a:solidFill>
                <a:effectLst/>
                <a:ea typeface="Calibri" panose="020F0502020204030204" pitchFamily="34" charset="0"/>
              </a:rPr>
              <a:t>Comparing Implementation Options for Geofencing and Facial Recognition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72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5E22-74B0-6986-D8F0-8316EDD2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475" y="343286"/>
            <a:ext cx="10018713" cy="90747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Front End Technology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7AC66-A020-517D-6C3D-B8EA89D71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3137463"/>
            <a:ext cx="4271112" cy="30347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4CF096-441E-DF73-E21E-7DC4C44BBCF0}"/>
              </a:ext>
            </a:extLst>
          </p:cNvPr>
          <p:cNvSpPr txBox="1"/>
          <p:nvPr/>
        </p:nvSpPr>
        <p:spPr>
          <a:xfrm>
            <a:off x="1676399" y="1461593"/>
            <a:ext cx="626225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70C0"/>
                </a:solidFill>
                <a:latin typeface="Corbel (header)"/>
              </a:rPr>
              <a:t>Framework: React Native</a:t>
            </a:r>
          </a:p>
          <a:p>
            <a:endParaRPr lang="en-US" sz="3000" dirty="0">
              <a:solidFill>
                <a:srgbClr val="0070C0"/>
              </a:solidFill>
              <a:latin typeface="Corbel (header)"/>
            </a:endParaRPr>
          </a:p>
          <a:p>
            <a:r>
              <a:rPr lang="en-US" sz="3000" dirty="0"/>
              <a:t>Key 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ea typeface="Calibri" panose="020F0502020204030204" pitchFamily="34" charset="0"/>
              </a:rPr>
              <a:t>Cross-Platform Compatibility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effectLst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Native Performance for Critical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kern="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Strong Ecosystem for Required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15092"/>
      </p:ext>
    </p:extLst>
  </p:cSld>
  <p:clrMapOvr>
    <a:masterClrMapping/>
  </p:clrMapOvr>
  <p:transition spd="slow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>
            <a:spLocks noGrp="1"/>
          </p:cNvSpPr>
          <p:nvPr>
            <p:ph type="title"/>
          </p:nvPr>
        </p:nvSpPr>
        <p:spPr>
          <a:xfrm>
            <a:off x="1652715" y="80232"/>
            <a:ext cx="9382838" cy="842762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Backend Technology Comparison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FB96777-C182-403C-99FD-B4A8FCD87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4773"/>
              </p:ext>
            </p:extLst>
          </p:nvPr>
        </p:nvGraphicFramePr>
        <p:xfrm>
          <a:off x="1792942" y="828231"/>
          <a:ext cx="938283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874">
                  <a:extLst>
                    <a:ext uri="{9D8B030D-6E8A-4147-A177-3AD203B41FA5}">
                      <a16:colId xmlns:a16="http://schemas.microsoft.com/office/drawing/2014/main" val="2579492717"/>
                    </a:ext>
                  </a:extLst>
                </a:gridCol>
                <a:gridCol w="2423270">
                  <a:extLst>
                    <a:ext uri="{9D8B030D-6E8A-4147-A177-3AD203B41FA5}">
                      <a16:colId xmlns:a16="http://schemas.microsoft.com/office/drawing/2014/main" val="2733418120"/>
                    </a:ext>
                  </a:extLst>
                </a:gridCol>
                <a:gridCol w="2279249">
                  <a:extLst>
                    <a:ext uri="{9D8B030D-6E8A-4147-A177-3AD203B41FA5}">
                      <a16:colId xmlns:a16="http://schemas.microsoft.com/office/drawing/2014/main" val="793781069"/>
                    </a:ext>
                  </a:extLst>
                </a:gridCol>
                <a:gridCol w="2500444">
                  <a:extLst>
                    <a:ext uri="{9D8B030D-6E8A-4147-A177-3AD203B41FA5}">
                      <a16:colId xmlns:a16="http://schemas.microsoft.com/office/drawing/2014/main" val="4232510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Best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0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Node.js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Real-time, scalability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Fast, JASON-Native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CPU-intensive tasks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0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Django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Security, Python ML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Built-in admin UI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Slower real-time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726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0BA329B-68CD-46C0-A570-B744773584BF}"/>
              </a:ext>
            </a:extLst>
          </p:cNvPr>
          <p:cNvSpPr txBox="1"/>
          <p:nvPr/>
        </p:nvSpPr>
        <p:spPr>
          <a:xfrm>
            <a:off x="1344438" y="2472562"/>
            <a:ext cx="5773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200" b="1" i="0" u="none" strike="noStrike" kern="1200" cap="none" spc="0" normalizeH="0" baseline="0" noProof="0" dirty="0">
                <a:ln w="3175" cmpd="sng">
                  <a:noFill/>
                </a:ln>
                <a:solidFill>
                  <a:srgbClr val="30ACEC">
                    <a:lumMod val="75000"/>
                  </a:srgbClr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Recommended Architecture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6BBB6-BC1F-4BAA-9A5E-0784D96E1E00}"/>
              </a:ext>
            </a:extLst>
          </p:cNvPr>
          <p:cNvSpPr txBox="1"/>
          <p:nvPr/>
        </p:nvSpPr>
        <p:spPr>
          <a:xfrm>
            <a:off x="1344438" y="3036555"/>
            <a:ext cx="7066954" cy="1270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</a:t>
            </a:r>
            <a:r>
              <a:rPr lang="en-US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Node.js + MongoDB + face-api.js (real-time, scalable). 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e: Django + PostgreSQL (privacy-focused). 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Geofencing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Google Geofence API (high accuracy).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6741D8-5B7F-44C9-8DCD-457AD10D5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783" y="2848481"/>
            <a:ext cx="3116952" cy="323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12003"/>
      </p:ext>
    </p:extLst>
  </p:cSld>
  <p:clrMapOvr>
    <a:masterClrMapping/>
  </p:clrMapOvr>
  <p:transition spd="slow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632A-2C55-F265-002F-BE413C8F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2416032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759B-C9C9-4605-B7A0-60AC3F12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51965"/>
          </a:xfrm>
        </p:spPr>
        <p:txBody>
          <a:bodyPr/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 Survey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AC874-E756-4E7E-8CD7-809FF36D8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8075" y="1896034"/>
            <a:ext cx="6879760" cy="427616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Top Concerns:  </a:t>
            </a:r>
          </a:p>
          <a:p>
            <a:r>
              <a:rPr lang="en-US" dirty="0"/>
              <a:t> 74%: Internet dependency.  </a:t>
            </a:r>
          </a:p>
          <a:p>
            <a:r>
              <a:rPr lang="en-US" dirty="0"/>
              <a:t> 69%: Privacy.  </a:t>
            </a:r>
          </a:p>
          <a:p>
            <a:r>
              <a:rPr lang="en-US" dirty="0"/>
              <a:t> 51%: Wrongful absences.  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Implications for Development</a:t>
            </a:r>
            <a:r>
              <a:rPr lang="en-US" b="1" dirty="0"/>
              <a:t>: </a:t>
            </a:r>
          </a:p>
          <a:p>
            <a:r>
              <a:rPr lang="en-US" dirty="0"/>
              <a:t>Privacy by Design (66%)</a:t>
            </a:r>
          </a:p>
          <a:p>
            <a:r>
              <a:rPr lang="en-US" dirty="0"/>
              <a:t>Need for Automation(70%)</a:t>
            </a:r>
          </a:p>
          <a:p>
            <a:r>
              <a:rPr lang="en-US" dirty="0"/>
              <a:t>Flexible Geofencing (64%)</a:t>
            </a:r>
          </a:p>
          <a:p>
            <a:r>
              <a:rPr lang="en-US" dirty="0"/>
              <a:t>Mobile-Based design (79%)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753A54-E8CB-4438-8302-92C0AF07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378" y="2687754"/>
            <a:ext cx="6441077" cy="320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31574"/>
      </p:ext>
    </p:extLst>
  </p:cSld>
  <p:clrMapOvr>
    <a:masterClrMapping/>
  </p:clrMapOvr>
  <p:transition spd="slow">
    <p:wheel spokes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CBFF-8AB2-C0FA-E520-0DAEC415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Risks Assessment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D24A3-6344-7664-844D-0EF3F9BDB79F}"/>
              </a:ext>
            </a:extLst>
          </p:cNvPr>
          <p:cNvSpPr txBox="1"/>
          <p:nvPr/>
        </p:nvSpPr>
        <p:spPr>
          <a:xfrm>
            <a:off x="2660072" y="2161400"/>
            <a:ext cx="2867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Risks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</a:rPr>
              <a:t>Students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</a:rPr>
              <a:t>Lecturers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F5A13-3E33-A3D0-4CFE-C0D86EC7493F}"/>
              </a:ext>
            </a:extLst>
          </p:cNvPr>
          <p:cNvSpPr txBox="1"/>
          <p:nvPr/>
        </p:nvSpPr>
        <p:spPr>
          <a:xfrm>
            <a:off x="2660072" y="3637000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Mitigations</a:t>
            </a:r>
          </a:p>
        </p:txBody>
      </p:sp>
    </p:spTree>
    <p:extLst>
      <p:ext uri="{BB962C8B-B14F-4D97-AF65-F5344CB8AC3E}">
        <p14:creationId xmlns:p14="http://schemas.microsoft.com/office/powerpoint/2010/main" val="151875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32D0-B1E2-44BA-971F-88E920A7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510553"/>
          </a:xfrm>
        </p:spPr>
        <p:txBody>
          <a:bodyPr>
            <a:noAutofit/>
          </a:bodyPr>
          <a:lstStyle/>
          <a:p>
            <a:r>
              <a:rPr lang="en-US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C98AF-76CB-4111-BC67-4A9859983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0789" y="2277035"/>
            <a:ext cx="7735564" cy="3124200"/>
          </a:xfrm>
        </p:spPr>
        <p:txBody>
          <a:bodyPr>
            <a:normAutofit/>
          </a:bodyPr>
          <a:lstStyle/>
          <a:p>
            <a:r>
              <a:rPr lang="en-US" sz="2800" dirty="0"/>
              <a:t>Solves manual attendance flaws with automation.  </a:t>
            </a:r>
          </a:p>
          <a:p>
            <a:r>
              <a:rPr lang="en-US" sz="2800" dirty="0"/>
              <a:t>Next Step: SRS documentation .  </a:t>
            </a:r>
          </a:p>
        </p:txBody>
      </p:sp>
    </p:spTree>
    <p:extLst>
      <p:ext uri="{BB962C8B-B14F-4D97-AF65-F5344CB8AC3E}">
        <p14:creationId xmlns:p14="http://schemas.microsoft.com/office/powerpoint/2010/main" val="267705958"/>
      </p:ext>
    </p:extLst>
  </p:cSld>
  <p:clrMapOvr>
    <a:masterClrMapping/>
  </p:clrMapOvr>
  <p:transition spd="slow">
    <p:wheel spokes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B81D-0CEA-532E-2441-3E0BEE5E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00B0F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74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4542-7CC9-4C26-96DC-F321C3DF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476" y="0"/>
            <a:ext cx="10018713" cy="972671"/>
          </a:xfrm>
        </p:spPr>
        <p:txBody>
          <a:bodyPr/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A8B8-9E77-442A-9EFE-6F786DA88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26777"/>
            <a:ext cx="10018713" cy="44644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Problem &amp; Objectives  </a:t>
            </a:r>
          </a:p>
          <a:p>
            <a:r>
              <a:rPr lang="en-US" dirty="0"/>
              <a:t>2. Stakeholders &amp; Pain Points  </a:t>
            </a:r>
          </a:p>
          <a:p>
            <a:r>
              <a:rPr lang="en-US" dirty="0"/>
              <a:t>3. Requirement Gathering  </a:t>
            </a:r>
          </a:p>
          <a:p>
            <a:r>
              <a:rPr lang="en-US" dirty="0"/>
              <a:t>4. Competitor &amp; SWOT Analysis  </a:t>
            </a:r>
          </a:p>
          <a:p>
            <a:r>
              <a:rPr lang="en-US" dirty="0"/>
              <a:t>5. Technology Stack  </a:t>
            </a:r>
          </a:p>
          <a:p>
            <a:r>
              <a:rPr lang="en-US" dirty="0"/>
              <a:t>6. Survey Insights  </a:t>
            </a:r>
          </a:p>
          <a:p>
            <a:r>
              <a:rPr lang="en-US" dirty="0"/>
              <a:t>7. Recommended Solution  </a:t>
            </a:r>
          </a:p>
          <a:p>
            <a:r>
              <a:rPr lang="en-US" dirty="0"/>
              <a:t>8. Security &amp; Privacy  </a:t>
            </a:r>
          </a:p>
          <a:p>
            <a:r>
              <a:rPr lang="en-US" dirty="0"/>
              <a:t>9. Conclusion </a:t>
            </a:r>
          </a:p>
        </p:txBody>
      </p:sp>
    </p:spTree>
    <p:extLst>
      <p:ext uri="{BB962C8B-B14F-4D97-AF65-F5344CB8AC3E}">
        <p14:creationId xmlns:p14="http://schemas.microsoft.com/office/powerpoint/2010/main" val="1816037619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E24F-FB5B-4F38-93D1-4E6A9682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769" y="103095"/>
            <a:ext cx="10018713" cy="1017494"/>
          </a:xfrm>
        </p:spPr>
        <p:txBody>
          <a:bodyPr/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&amp;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B9CC-F547-4BBA-B0E6-04E9173AA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130" y="1219200"/>
            <a:ext cx="8857740" cy="4594412"/>
          </a:xfrm>
        </p:spPr>
        <p:txBody>
          <a:bodyPr>
            <a:normAutofit/>
          </a:bodyPr>
          <a:lstStyle/>
          <a:p>
            <a:r>
              <a:rPr lang="en-US" b="1" dirty="0"/>
              <a:t>Current Issues</a:t>
            </a:r>
            <a:r>
              <a:rPr lang="en-US" dirty="0"/>
              <a:t>:  </a:t>
            </a:r>
          </a:p>
          <a:p>
            <a:r>
              <a:rPr lang="en-US" dirty="0"/>
              <a:t> 51% wrongful absences (manual errors). </a:t>
            </a:r>
          </a:p>
          <a:p>
            <a:r>
              <a:rPr lang="en-US" dirty="0"/>
              <a:t>80% proxy cheating (impersonation).  </a:t>
            </a:r>
          </a:p>
          <a:p>
            <a:r>
              <a:rPr lang="en-US" dirty="0"/>
              <a:t> 10–15 mins/lecture wasted. </a:t>
            </a:r>
          </a:p>
          <a:p>
            <a:pPr marL="0" indent="0">
              <a:buNone/>
            </a:pPr>
            <a:r>
              <a:rPr lang="en-US" b="1" dirty="0"/>
              <a:t>Solution:  </a:t>
            </a:r>
          </a:p>
          <a:p>
            <a:r>
              <a:rPr lang="en-US" dirty="0"/>
              <a:t> Facial Recognition + Geofencing for automated, secure attendance.  </a:t>
            </a:r>
          </a:p>
          <a:p>
            <a:r>
              <a:rPr lang="en-US" dirty="0"/>
              <a:t>Objectives:  </a:t>
            </a:r>
          </a:p>
          <a:p>
            <a:r>
              <a:rPr lang="en-US" dirty="0"/>
              <a:t> Automate attendance, reduce errors, integrate analytics. </a:t>
            </a:r>
          </a:p>
        </p:txBody>
      </p:sp>
    </p:spTree>
    <p:extLst>
      <p:ext uri="{BB962C8B-B14F-4D97-AF65-F5344CB8AC3E}">
        <p14:creationId xmlns:p14="http://schemas.microsoft.com/office/powerpoint/2010/main" val="3932839040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C01F-D71A-093F-0B4A-9371757B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Stakeholders &amp; Pain Points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076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" name="Google Shape;276;p40"/>
          <p:cNvGraphicFramePr/>
          <p:nvPr>
            <p:extLst>
              <p:ext uri="{D42A27DB-BD31-4B8C-83A1-F6EECF244321}">
                <p14:modId xmlns:p14="http://schemas.microsoft.com/office/powerpoint/2010/main" val="2467962415"/>
              </p:ext>
            </p:extLst>
          </p:nvPr>
        </p:nvGraphicFramePr>
        <p:xfrm>
          <a:off x="1437640" y="1756590"/>
          <a:ext cx="5985136" cy="3072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78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lt2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Stakeholder</a:t>
                      </a:r>
                      <a:endParaRPr sz="2400" b="1" dirty="0">
                        <a:solidFill>
                          <a:schemeClr val="lt2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lt2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Role</a:t>
                      </a:r>
                      <a:endParaRPr sz="2400" b="1" dirty="0">
                        <a:solidFill>
                          <a:schemeClr val="lt2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Students</a:t>
                      </a:r>
                      <a:endParaRPr sz="2400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Users</a:t>
                      </a:r>
                      <a:endParaRPr sz="2400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Lecturers</a:t>
                      </a:r>
                      <a:endParaRPr sz="2400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Validators</a:t>
                      </a:r>
                      <a:endParaRPr sz="2400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IT Admin</a:t>
                      </a:r>
                      <a:endParaRPr sz="2400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Maintainers</a:t>
                      </a:r>
                      <a:endParaRPr sz="2400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Academic Admin</a:t>
                      </a:r>
                      <a:endParaRPr sz="2400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Decision Makers</a:t>
                      </a:r>
                      <a:endParaRPr sz="2400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8B25C7-8D17-4298-A515-59029707C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5876"/>
              </p:ext>
            </p:extLst>
          </p:nvPr>
        </p:nvGraphicFramePr>
        <p:xfrm>
          <a:off x="7422776" y="1770940"/>
          <a:ext cx="4437530" cy="3057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37530">
                  <a:extLst>
                    <a:ext uri="{9D8B030D-6E8A-4147-A177-3AD203B41FA5}">
                      <a16:colId xmlns:a16="http://schemas.microsoft.com/office/drawing/2014/main" val="550389805"/>
                    </a:ext>
                  </a:extLst>
                </a:gridCol>
              </a:tblGrid>
              <a:tr h="619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lt2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Key Concerns</a:t>
                      </a:r>
                      <a:endParaRPr sz="2400" b="1" dirty="0">
                        <a:solidFill>
                          <a:schemeClr val="lt2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03231"/>
                  </a:ext>
                </a:extLst>
              </a:tr>
              <a:tr h="5957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Privacy, accuracy in poor ligthing</a:t>
                      </a:r>
                      <a:endParaRPr sz="2400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45669"/>
                  </a:ext>
                </a:extLst>
              </a:tr>
              <a:tr h="5957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Time waste, cheating</a:t>
                      </a:r>
                      <a:endParaRPr sz="2400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196594"/>
                  </a:ext>
                </a:extLst>
              </a:tr>
              <a:tr h="5957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Security, system compatibility</a:t>
                      </a:r>
                      <a:endParaRPr sz="2400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410450"/>
                  </a:ext>
                </a:extLst>
              </a:tr>
              <a:tr h="5957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Policy Compliance, scalability</a:t>
                      </a:r>
                      <a:endParaRPr sz="2400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496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D8B6-5A5A-52E8-58B7-A901EA9F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748" y="2417618"/>
            <a:ext cx="10018713" cy="1752599"/>
          </a:xfrm>
        </p:spPr>
        <p:txBody>
          <a:bodyPr/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Requirement Gathering Methods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C025-FF71-4B00-8FFF-C7BF4D3FA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5079" y="1700645"/>
            <a:ext cx="9260012" cy="3605646"/>
          </a:xfrm>
        </p:spPr>
        <p:txBody>
          <a:bodyPr>
            <a:normAutofit/>
          </a:bodyPr>
          <a:lstStyle/>
          <a:p>
            <a:r>
              <a:rPr lang="en-US" sz="2400" b="1" dirty="0"/>
              <a:t>Surveys: </a:t>
            </a:r>
            <a:r>
              <a:rPr lang="en-US" sz="2400" dirty="0"/>
              <a:t>39 students, 1 lecturer.  </a:t>
            </a:r>
          </a:p>
          <a:p>
            <a:r>
              <a:rPr lang="en-US" sz="2400" b="1" dirty="0"/>
              <a:t>Interviews: </a:t>
            </a:r>
            <a:r>
              <a:rPr lang="en-US" sz="2400" dirty="0"/>
              <a:t>3 students, 3 lecturers (1 Administrator).  </a:t>
            </a:r>
          </a:p>
          <a:p>
            <a:r>
              <a:rPr lang="en-US" sz="2400" b="1" dirty="0"/>
              <a:t>Competitive Analysis: </a:t>
            </a:r>
            <a:r>
              <a:rPr lang="en-US" sz="2400" dirty="0"/>
              <a:t>TrackCC, MyAT, Palgeo, AttenFace.  </a:t>
            </a:r>
          </a:p>
          <a:p>
            <a:r>
              <a:rPr lang="en-US" sz="2400" b="1" dirty="0"/>
              <a:t>SWOT Analysis: </a:t>
            </a:r>
            <a:r>
              <a:rPr lang="en-US" sz="2400" dirty="0"/>
              <a:t>Strengths, weaknesses, opportunities, and threats analysis of the system. </a:t>
            </a:r>
          </a:p>
          <a:p>
            <a:r>
              <a:rPr lang="en-US" sz="2400" b="1" dirty="0"/>
              <a:t>Brainstorming: </a:t>
            </a:r>
            <a:r>
              <a:rPr lang="en-US" sz="2400" dirty="0"/>
              <a:t>Technologies for Frontend and Backend Implementation with respect to the system requirements.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0350115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3015-C44A-85B6-C059-F0F83C48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2434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1. Competitive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AB74E-656C-D7B4-E8CF-DED6408C1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1510145"/>
            <a:ext cx="4895055" cy="3124201"/>
          </a:xfrm>
        </p:spPr>
        <p:txBody>
          <a:bodyPr>
            <a:normAutofit/>
          </a:bodyPr>
          <a:lstStyle/>
          <a:p>
            <a:r>
              <a:rPr lang="en-US" sz="2400" b="1" dirty="0"/>
              <a:t>What is a Competitive Analysis</a:t>
            </a:r>
          </a:p>
          <a:p>
            <a:r>
              <a:rPr lang="en-US" sz="2400" b="1" dirty="0"/>
              <a:t>Benefits </a:t>
            </a:r>
          </a:p>
        </p:txBody>
      </p:sp>
    </p:spTree>
    <p:extLst>
      <p:ext uri="{BB962C8B-B14F-4D97-AF65-F5344CB8AC3E}">
        <p14:creationId xmlns:p14="http://schemas.microsoft.com/office/powerpoint/2010/main" val="2329348818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>
            <a:spLocks noGrp="1"/>
          </p:cNvSpPr>
          <p:nvPr>
            <p:ph type="title"/>
          </p:nvPr>
        </p:nvSpPr>
        <p:spPr>
          <a:xfrm>
            <a:off x="1778221" y="453042"/>
            <a:ext cx="9382838" cy="853600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b="1" dirty="0">
                <a:solidFill>
                  <a:srgbClr val="00B0F0"/>
                </a:solidFill>
              </a:rPr>
              <a:t>Comparing Direct and Indirect apps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3D25413-E85E-44C2-B18A-F00B9FC4C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38359"/>
              </p:ext>
            </p:extLst>
          </p:nvPr>
        </p:nvGraphicFramePr>
        <p:xfrm>
          <a:off x="1531469" y="1745673"/>
          <a:ext cx="9981657" cy="3740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955">
                  <a:extLst>
                    <a:ext uri="{9D8B030D-6E8A-4147-A177-3AD203B41FA5}">
                      <a16:colId xmlns:a16="http://schemas.microsoft.com/office/drawing/2014/main" val="3552708820"/>
                    </a:ext>
                  </a:extLst>
                </a:gridCol>
                <a:gridCol w="4405483">
                  <a:extLst>
                    <a:ext uri="{9D8B030D-6E8A-4147-A177-3AD203B41FA5}">
                      <a16:colId xmlns:a16="http://schemas.microsoft.com/office/drawing/2014/main" val="427944032"/>
                    </a:ext>
                  </a:extLst>
                </a:gridCol>
                <a:gridCol w="3327219">
                  <a:extLst>
                    <a:ext uri="{9D8B030D-6E8A-4147-A177-3AD203B41FA5}">
                      <a16:colId xmlns:a16="http://schemas.microsoft.com/office/drawing/2014/main" val="139052049"/>
                    </a:ext>
                  </a:extLst>
                </a:gridCol>
              </a:tblGrid>
              <a:tr h="926351">
                <a:tc>
                  <a:txBody>
                    <a:bodyPr/>
                    <a:lstStyle/>
                    <a:p>
                      <a:r>
                        <a:rPr lang="en-US" sz="2000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Weaknesses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15880"/>
                  </a:ext>
                </a:extLst>
              </a:tr>
              <a:tr h="1572644">
                <a:tc>
                  <a:txBody>
                    <a:bodyPr/>
                    <a:lstStyle/>
                    <a:p>
                      <a:r>
                        <a:rPr lang="en-US" b="1" dirty="0" err="1"/>
                        <a:t>Palgeo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Multi-tech integration (CCTV, beacons, biometrics),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automated geo-tracking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cost,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complex setup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15701"/>
                  </a:ext>
                </a:extLst>
              </a:tr>
              <a:tr h="1241732">
                <a:tc>
                  <a:txBody>
                    <a:bodyPr/>
                    <a:lstStyle/>
                    <a:p>
                      <a:r>
                        <a:rPr lang="en-US" b="1" dirty="0" err="1"/>
                        <a:t>AttenFace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AI facial recognition  (high accuracy),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real-time attendance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web dashboard,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battery drain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480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938425"/>
      </p:ext>
    </p:extLst>
  </p:cSld>
  <p:clrMapOvr>
    <a:masterClrMapping/>
  </p:clrMapOvr>
  <p:transition spd="slow">
    <p:wheel spokes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1104</TotalTime>
  <Words>467</Words>
  <Application>Microsoft Office PowerPoint</Application>
  <PresentationFormat>Widescreen</PresentationFormat>
  <Paragraphs>127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Corbel</vt:lpstr>
      <vt:lpstr>Corbel (header)</vt:lpstr>
      <vt:lpstr>Epilogue</vt:lpstr>
      <vt:lpstr>Prompt</vt:lpstr>
      <vt:lpstr>Times New Roman</vt:lpstr>
      <vt:lpstr>Parallax</vt:lpstr>
      <vt:lpstr>Mobile-Based Attendance Management System </vt:lpstr>
      <vt:lpstr>Agenda</vt:lpstr>
      <vt:lpstr>Problem &amp; Objectives </vt:lpstr>
      <vt:lpstr>Stakeholders &amp; Pain Points </vt:lpstr>
      <vt:lpstr>PowerPoint Presentation</vt:lpstr>
      <vt:lpstr>Requirement Gathering Methods </vt:lpstr>
      <vt:lpstr>PowerPoint Presentation</vt:lpstr>
      <vt:lpstr>1. Competitive Analysis</vt:lpstr>
      <vt:lpstr>Comparing Direct and Indirect apps</vt:lpstr>
      <vt:lpstr>SWOT Analysis</vt:lpstr>
      <vt:lpstr>PowerPoint Presentation</vt:lpstr>
      <vt:lpstr>Comparing Implementation Options for Geofencing and Facial Recognition</vt:lpstr>
      <vt:lpstr>Front End Technology</vt:lpstr>
      <vt:lpstr>Backend Technology Comparison </vt:lpstr>
      <vt:lpstr>Data Cleaning</vt:lpstr>
      <vt:lpstr>Key Survey Findings </vt:lpstr>
      <vt:lpstr>Risks Assessment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KASEY;TIWA</dc:creator>
  <cp:lastModifiedBy>INTER-TECH</cp:lastModifiedBy>
  <cp:revision>14</cp:revision>
  <dcterms:created xsi:type="dcterms:W3CDTF">2025-01-07T20:42:45Z</dcterms:created>
  <dcterms:modified xsi:type="dcterms:W3CDTF">2025-04-25T12:53:21Z</dcterms:modified>
</cp:coreProperties>
</file>