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1088E2-7AB3-4469-BFB1-CF50E455D69B}">
  <a:tblStyle styleId="{DC1088E2-7AB3-4469-BFB1-CF50E455D6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bd917d2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bd917d2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f215d55c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f215d55c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bd917d2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bd917d2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bd576442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bd576442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bd576442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bd576442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bd576442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bd576442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○"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bd576442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bd576442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eeae493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eeae493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f215d55c0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f215d55c0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bd576442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bd576442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eeae493eb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eeae493eb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Char char="●"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eae493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eae493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bd576442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bd576442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eeae493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eeae493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bd576442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bd57644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eae493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eae493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215d5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215d5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9.jpg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1.jpg"/><Relationship Id="rId5" Type="http://schemas.openxmlformats.org/officeDocument/2006/relationships/image" Target="../media/image5.jpg"/><Relationship Id="rId6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24.jpg"/><Relationship Id="rId5" Type="http://schemas.openxmlformats.org/officeDocument/2006/relationships/image" Target="../media/image23.jpg"/><Relationship Id="rId6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Relationship Id="rId4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mesweb.info/Materials/Youngs-Modulus-of-Wood.asp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nihArZl8k4I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Relationship Id="rId5" Type="http://schemas.openxmlformats.org/officeDocument/2006/relationships/image" Target="../media/image17.jpg"/><Relationship Id="rId6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744575"/>
            <a:ext cx="8520600" cy="13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Carving Robot Arm Control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760200"/>
            <a:ext cx="8520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263C Control of Robotics Systems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#2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Choi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Dooseop Song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Force / Motion Controller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250" y="2149599"/>
            <a:ext cx="3097500" cy="2323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325" y="2149619"/>
            <a:ext cx="3097500" cy="23231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2"/>
          <p:cNvGraphicFramePr/>
          <p:nvPr/>
        </p:nvGraphicFramePr>
        <p:xfrm>
          <a:off x="507600" y="923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{DC1088E2-7AB3-4469-BFB1-CF50E455D69B}</a:tableStyleId>
              </a:tblPr>
              <a:tblGrid>
                <a:gridCol w="1570650"/>
                <a:gridCol w="1570650"/>
                <a:gridCol w="1570650"/>
                <a:gridCol w="1570650"/>
                <a:gridCol w="1570650"/>
              </a:tblGrid>
              <a:tr h="1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Stiffness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 = 1500 (Stiffness of the cube material)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59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Gains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FF"/>
                          </a:highlight>
                        </a:rPr>
                        <a:t>KP_lamda</a:t>
                      </a:r>
                      <a:endParaRPr sz="1000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FF"/>
                          </a:highlight>
                        </a:rPr>
                        <a:t>KD_lamda</a:t>
                      </a:r>
                      <a:endParaRPr sz="1000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00"/>
                          </a:highlight>
                        </a:rPr>
                        <a:t>KP_nu</a:t>
                      </a:r>
                      <a:endParaRPr sz="10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00"/>
                          </a:highlight>
                        </a:rPr>
                        <a:t>KI_nu</a:t>
                      </a:r>
                      <a:endParaRPr sz="10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</a:rPr>
                        <a:t>100</a:t>
                      </a: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</a:rPr>
                        <a:t>20</a:t>
                      </a: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2"/>
          <p:cNvSpPr/>
          <p:nvPr/>
        </p:nvSpPr>
        <p:spPr>
          <a:xfrm>
            <a:off x="3444300" y="3996425"/>
            <a:ext cx="459300" cy="355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6532675" y="3858650"/>
            <a:ext cx="459300" cy="355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075" y="2149624"/>
            <a:ext cx="2878174" cy="21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8525" y="4384450"/>
            <a:ext cx="680675" cy="6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/>
          <p:nvPr/>
        </p:nvSpPr>
        <p:spPr>
          <a:xfrm>
            <a:off x="6790200" y="2385475"/>
            <a:ext cx="1881075" cy="1543050"/>
          </a:xfrm>
          <a:custGeom>
            <a:rect b="b" l="l" r="r" t="t"/>
            <a:pathLst>
              <a:path extrusionOk="0" h="61722" w="75243">
                <a:moveTo>
                  <a:pt x="74655" y="0"/>
                </a:moveTo>
                <a:lnTo>
                  <a:pt x="75243" y="61429"/>
                </a:lnTo>
                <a:lnTo>
                  <a:pt x="0" y="61722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22"/>
          <p:cNvSpPr txBox="1"/>
          <p:nvPr/>
        </p:nvSpPr>
        <p:spPr>
          <a:xfrm>
            <a:off x="3560125" y="4697025"/>
            <a:ext cx="529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https://creativemarket.com/Drum-magic/1384614-Smile-Icon</a:t>
            </a:r>
            <a:endParaRPr sz="1100"/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Force / Motion Controller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3"/>
          <p:cNvGraphicFramePr/>
          <p:nvPr/>
        </p:nvGraphicFramePr>
        <p:xfrm>
          <a:off x="507600" y="923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{DC1088E2-7AB3-4469-BFB1-CF50E455D69B}</a:tableStyleId>
              </a:tblPr>
              <a:tblGrid>
                <a:gridCol w="1570650"/>
                <a:gridCol w="1570650"/>
                <a:gridCol w="1570650"/>
                <a:gridCol w="1570650"/>
                <a:gridCol w="1570650"/>
              </a:tblGrid>
              <a:tr h="1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Stiffness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 = 1500 (Stiffness of the cube material)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59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Gains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FF"/>
                          </a:highlight>
                        </a:rPr>
                        <a:t>KP_lamda</a:t>
                      </a:r>
                      <a:endParaRPr sz="1000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FF"/>
                          </a:highlight>
                        </a:rPr>
                        <a:t>KD_lamda</a:t>
                      </a:r>
                      <a:endParaRPr sz="1000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00"/>
                          </a:highlight>
                        </a:rPr>
                        <a:t>KP_nu</a:t>
                      </a:r>
                      <a:endParaRPr sz="10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00"/>
                          </a:highlight>
                        </a:rPr>
                        <a:t>KI_nu</a:t>
                      </a:r>
                      <a:endParaRPr sz="10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</a:rPr>
                        <a:t>500</a:t>
                      </a: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0" y="2156725"/>
            <a:ext cx="2802851" cy="21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828" y="2087228"/>
            <a:ext cx="2842800" cy="23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650" y="2107599"/>
            <a:ext cx="2673930" cy="22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2441" y="4354450"/>
            <a:ext cx="740559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6479775" y="2326700"/>
            <a:ext cx="1881075" cy="1543050"/>
          </a:xfrm>
          <a:custGeom>
            <a:rect b="b" l="l" r="r" t="t"/>
            <a:pathLst>
              <a:path extrusionOk="0" h="61722" w="75243">
                <a:moveTo>
                  <a:pt x="74655" y="0"/>
                </a:moveTo>
                <a:lnTo>
                  <a:pt x="75243" y="61429"/>
                </a:lnTo>
                <a:lnTo>
                  <a:pt x="0" y="61722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8" name="Google Shape;188;p23"/>
          <p:cNvSpPr txBox="1"/>
          <p:nvPr/>
        </p:nvSpPr>
        <p:spPr>
          <a:xfrm>
            <a:off x="3331525" y="4697025"/>
            <a:ext cx="529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https://creativemarket.com/Drum-magic/1384614-Smile-Icon</a:t>
            </a:r>
            <a:endParaRPr sz="1100"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Force / Motion Controller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24"/>
          <p:cNvGraphicFramePr/>
          <p:nvPr/>
        </p:nvGraphicFramePr>
        <p:xfrm>
          <a:off x="507600" y="923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{DC1088E2-7AB3-4469-BFB1-CF50E455D69B}</a:tableStyleId>
              </a:tblPr>
              <a:tblGrid>
                <a:gridCol w="1570650"/>
                <a:gridCol w="1570650"/>
                <a:gridCol w="1570650"/>
                <a:gridCol w="1570650"/>
                <a:gridCol w="1570650"/>
              </a:tblGrid>
              <a:tr h="1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Stiffness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 = 1500 (Stiffness of the cube material)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59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Gains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FF"/>
                          </a:highlight>
                        </a:rPr>
                        <a:t>KP_lamda</a:t>
                      </a:r>
                      <a:endParaRPr sz="1000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FF"/>
                          </a:highlight>
                        </a:rPr>
                        <a:t>KD_lamda</a:t>
                      </a:r>
                      <a:endParaRPr sz="1000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00"/>
                          </a:highlight>
                        </a:rPr>
                        <a:t>KP_nu</a:t>
                      </a:r>
                      <a:endParaRPr sz="10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00"/>
                          </a:highlight>
                        </a:rPr>
                        <a:t>KI_nu</a:t>
                      </a:r>
                      <a:endParaRPr sz="10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</a:rPr>
                        <a:t>240</a:t>
                      </a: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</a:rPr>
                        <a:t>40</a:t>
                      </a: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</a:rPr>
                        <a:t>20</a:t>
                      </a: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</a:rPr>
                        <a:t>100</a:t>
                      </a: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00" y="2201324"/>
            <a:ext cx="2864026" cy="21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0367" y="2231100"/>
            <a:ext cx="2943483" cy="22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200" y="2260890"/>
            <a:ext cx="2864045" cy="214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9850" y="4237013"/>
            <a:ext cx="778875" cy="8105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/>
          <p:nvPr/>
        </p:nvSpPr>
        <p:spPr>
          <a:xfrm>
            <a:off x="6364000" y="2385475"/>
            <a:ext cx="1881075" cy="1543050"/>
          </a:xfrm>
          <a:custGeom>
            <a:rect b="b" l="l" r="r" t="t"/>
            <a:pathLst>
              <a:path extrusionOk="0" h="61722" w="75243">
                <a:moveTo>
                  <a:pt x="74655" y="0"/>
                </a:moveTo>
                <a:lnTo>
                  <a:pt x="75243" y="61429"/>
                </a:lnTo>
                <a:lnTo>
                  <a:pt x="0" y="61722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1" name="Google Shape;201;p24"/>
          <p:cNvSpPr txBox="1"/>
          <p:nvPr/>
        </p:nvSpPr>
        <p:spPr>
          <a:xfrm>
            <a:off x="3331525" y="4697025"/>
            <a:ext cx="529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https://creativemarket.com/Drum-magic/1384614-Smile-Icon</a:t>
            </a:r>
            <a:endParaRPr sz="1100"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Space Inverse Dynamics Controller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0" y="1448800"/>
            <a:ext cx="4723075" cy="35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925" y="1473000"/>
            <a:ext cx="4723075" cy="354228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2901175" y="1152425"/>
            <a:ext cx="66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Kp = 100, Kd = 16, from ω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10 rad/s, 𝛇 = 0.8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Space Inverse Dynamics Controller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3271050" y="1152425"/>
            <a:ext cx="66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Kp = 25, Kd = 8, ω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5 rad/s, 𝛇 = 0.8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0" y="1525000"/>
            <a:ext cx="4723075" cy="35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150" y="1524981"/>
            <a:ext cx="4723075" cy="354231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" sz="1760"/>
              <a:t>Capabilities</a:t>
            </a:r>
            <a:endParaRPr sz="1760"/>
          </a:p>
          <a:p>
            <a:pPr indent="-3225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lang="en" sz="1480"/>
              <a:t>Joint Space Inverse Dynamics Control</a:t>
            </a:r>
            <a:endParaRPr sz="1480"/>
          </a:p>
          <a:p>
            <a:pPr indent="-32258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Char char="■"/>
            </a:pPr>
            <a:r>
              <a:rPr lang="en" sz="1480"/>
              <a:t>Able to move down in almost a straight path</a:t>
            </a:r>
            <a:br>
              <a:rPr lang="en" sz="1480"/>
            </a:br>
            <a:endParaRPr sz="1480"/>
          </a:p>
          <a:p>
            <a:pPr indent="-3225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lang="en" sz="1480"/>
              <a:t>Hybrid Force/Motion Control		</a:t>
            </a:r>
            <a:endParaRPr sz="1480"/>
          </a:p>
          <a:p>
            <a:pPr indent="-32258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Char char="■"/>
            </a:pPr>
            <a:r>
              <a:rPr lang="en" sz="1480"/>
              <a:t>Carve the surface in a 1 cm deep with clear cut of both left and right ends</a:t>
            </a:r>
            <a:endParaRPr sz="1480"/>
          </a:p>
          <a:p>
            <a:pPr indent="-32258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Char char="■"/>
            </a:pPr>
            <a:r>
              <a:rPr lang="en" sz="1480"/>
              <a:t>Apply consistent 15 N/m force on the cube</a:t>
            </a:r>
            <a:br>
              <a:rPr lang="en" sz="1480"/>
            </a:br>
            <a:endParaRPr sz="1760"/>
          </a:p>
          <a:p>
            <a:pPr indent="-3403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" sz="1760"/>
              <a:t>Limitations</a:t>
            </a:r>
            <a:endParaRPr sz="1760"/>
          </a:p>
          <a:p>
            <a:pPr indent="-3225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lang="en" sz="1480"/>
              <a:t>Joint Space Inverse Dynamics Control</a:t>
            </a:r>
            <a:endParaRPr sz="1480"/>
          </a:p>
          <a:p>
            <a:pPr indent="-32258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Char char="■"/>
            </a:pPr>
            <a:r>
              <a:rPr lang="en" sz="1480"/>
              <a:t>Inverse Kinematics </a:t>
            </a:r>
            <a:br>
              <a:rPr lang="en" sz="1480"/>
            </a:br>
            <a:endParaRPr sz="1480"/>
          </a:p>
          <a:p>
            <a:pPr indent="-3225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lang="en" sz="1480"/>
              <a:t>Hybrid Force/Motion Control</a:t>
            </a:r>
            <a:endParaRPr sz="1480"/>
          </a:p>
          <a:p>
            <a:pPr indent="-32258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Char char="■"/>
            </a:pPr>
            <a:r>
              <a:rPr lang="en" sz="1480"/>
              <a:t>Gain tuning issue : Waterbed effect</a:t>
            </a:r>
            <a:endParaRPr sz="1480"/>
          </a:p>
          <a:p>
            <a:pPr indent="-32258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Char char="■"/>
            </a:pPr>
            <a:r>
              <a:rPr lang="en" sz="1480"/>
              <a:t>Methods to </a:t>
            </a:r>
            <a:r>
              <a:rPr lang="en" sz="1480"/>
              <a:t>improve</a:t>
            </a:r>
            <a:r>
              <a:rPr lang="en" sz="1480"/>
              <a:t> the performance except gain values</a:t>
            </a:r>
            <a:endParaRPr sz="1480"/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98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539400" y="1400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 in group members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Controller choices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Mistakes in robot design at beginning of the project</a:t>
            </a:r>
            <a:endParaRPr sz="2200"/>
          </a:p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Prismatic joint control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in both force and motion along the same direction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Stiffness of the block</a:t>
            </a:r>
            <a:endParaRPr sz="2000"/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38105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the robot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1050"/>
            <a:ext cx="3809950" cy="31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0" y="1304825"/>
            <a:ext cx="4802601" cy="2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project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349" y="1302375"/>
            <a:ext cx="2254852" cy="2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475" y="1302379"/>
            <a:ext cx="3675650" cy="20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4828100" y="3493700"/>
            <a:ext cx="38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Sensitive interaction between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robot and human is necessary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409800" y="4712950"/>
            <a:ext cx="66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https://asegrad.tufts.edu/academics/explore-graduate-programs/human-robot-interaction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382775" y="4408900"/>
            <a:ext cx="697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https://www.amazon.com/BOOBI-Educational-Painting-Mathematical-Calculation/dp/B085XFYKHP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92201" y="3582775"/>
            <a:ext cx="405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How can we make robot more close to our life?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r>
              <a:rPr lang="en"/>
              <a:t> of </a:t>
            </a:r>
            <a:r>
              <a:rPr lang="en"/>
              <a:t>controller</a:t>
            </a:r>
            <a:r>
              <a:rPr lang="en"/>
              <a:t> design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Purpose : Carving cube to make wooden signs using two different control methods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Free motion: Joint Space Inverse Dynamics Control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</a:t>
            </a:r>
            <a:r>
              <a:rPr lang="en" sz="1400"/>
              <a:t>move </a:t>
            </a:r>
            <a:r>
              <a:rPr lang="en"/>
              <a:t>in the z-direction </a:t>
            </a:r>
            <a:r>
              <a:rPr lang="en" sz="1400"/>
              <a:t>of 1</a:t>
            </a:r>
            <a:r>
              <a:rPr lang="en"/>
              <a:t>0cm</a:t>
            </a:r>
            <a:br>
              <a:rPr lang="en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Force and motion: Hybrid Force/Motion Control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</a:t>
            </a:r>
            <a:r>
              <a:rPr lang="en" sz="1400"/>
              <a:t>carve wood by 1 cm deep in z</a:t>
            </a:r>
            <a:r>
              <a:rPr lang="en"/>
              <a:t>- direction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 sz="1400"/>
              <a:t>ove along the trajectory line of  20 cm or 15 cm al</a:t>
            </a:r>
            <a:r>
              <a:rPr lang="en"/>
              <a:t>o</a:t>
            </a:r>
            <a:r>
              <a:rPr lang="en" sz="1400"/>
              <a:t>ng the y-direction</a:t>
            </a:r>
            <a:endParaRPr sz="14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350" y="3432463"/>
            <a:ext cx="2832825" cy="11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4129975" y="4682925"/>
            <a:ext cx="51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https://www.customlogosigns.com/custom-wood-signs.html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Stiffness Calculation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Cedar, northern white wood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</a:t>
            </a:r>
            <a:r>
              <a:rPr lang="en"/>
              <a:t>Young’s Modulus = 4400MPa = 440000 N/cm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= 0.01cm</a:t>
            </a:r>
            <a:r>
              <a:rPr baseline="30000" lang="en"/>
              <a:t>2</a:t>
            </a:r>
            <a:r>
              <a:rPr lang="en"/>
              <a:t>, L = 2cm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= Y*A/L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= 2200 N/cm = 220000 N/m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https://amesweb.info/Materials/Youngs-Modulus-of-Wood.aspx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266325"/>
            <a:ext cx="86340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Frictionless Y-direction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Robot’s initial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Rotating cube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Robot’s and motor’s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stiffness of the material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Trapezoidal velocity profile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225" y="1152425"/>
            <a:ext cx="4433474" cy="335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465511" y="2167233"/>
            <a:ext cx="1151100" cy="114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Down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512658" y="2167233"/>
            <a:ext cx="1151100" cy="114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Up / End?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4923725" y="3795950"/>
            <a:ext cx="1552500" cy="96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Space Inverse Dynamics Controller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147883" y="2167233"/>
            <a:ext cx="1151100" cy="1149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Carve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797500" y="3795950"/>
            <a:ext cx="1279200" cy="963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Force/Motion Control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136000" y="2167233"/>
            <a:ext cx="798000" cy="114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830285" y="2167233"/>
            <a:ext cx="1151100" cy="1149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Carve</a:t>
            </a:r>
            <a:endParaRPr/>
          </a:p>
        </p:txBody>
      </p:sp>
      <p:cxnSp>
        <p:nvCxnSpPr>
          <p:cNvPr id="125" name="Google Shape;125;p19"/>
          <p:cNvCxnSpPr>
            <a:stCxn id="123" idx="3"/>
            <a:endCxn id="118" idx="1"/>
          </p:cNvCxnSpPr>
          <p:nvPr/>
        </p:nvCxnSpPr>
        <p:spPr>
          <a:xfrm>
            <a:off x="934000" y="2742183"/>
            <a:ext cx="5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18" idx="3"/>
            <a:endCxn id="121" idx="1"/>
          </p:cNvCxnSpPr>
          <p:nvPr/>
        </p:nvCxnSpPr>
        <p:spPr>
          <a:xfrm>
            <a:off x="2616611" y="2742183"/>
            <a:ext cx="5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>
            <a:stCxn id="121" idx="3"/>
            <a:endCxn id="124" idx="1"/>
          </p:cNvCxnSpPr>
          <p:nvPr/>
        </p:nvCxnSpPr>
        <p:spPr>
          <a:xfrm>
            <a:off x="4298983" y="2742183"/>
            <a:ext cx="5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>
            <a:stCxn id="124" idx="3"/>
            <a:endCxn id="119" idx="1"/>
          </p:cNvCxnSpPr>
          <p:nvPr/>
        </p:nvCxnSpPr>
        <p:spPr>
          <a:xfrm>
            <a:off x="5981385" y="2742183"/>
            <a:ext cx="5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>
            <a:endCxn id="118" idx="0"/>
          </p:cNvCxnSpPr>
          <p:nvPr/>
        </p:nvCxnSpPr>
        <p:spPr>
          <a:xfrm rot="10800000">
            <a:off x="2041061" y="2167233"/>
            <a:ext cx="5044800" cy="5700"/>
          </a:xfrm>
          <a:prstGeom prst="bentConnector4">
            <a:avLst>
              <a:gd fmla="val 232" name="adj1"/>
              <a:gd fmla="val 1196329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>
            <a:endCxn id="118" idx="0"/>
          </p:cNvCxnSpPr>
          <p:nvPr/>
        </p:nvCxnSpPr>
        <p:spPr>
          <a:xfrm>
            <a:off x="2034761" y="1514133"/>
            <a:ext cx="6300" cy="6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9"/>
          <p:cNvSpPr/>
          <p:nvPr/>
        </p:nvSpPr>
        <p:spPr>
          <a:xfrm>
            <a:off x="8195025" y="2167308"/>
            <a:ext cx="798000" cy="114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cxnSp>
        <p:nvCxnSpPr>
          <p:cNvPr id="132" name="Google Shape;132;p19"/>
          <p:cNvCxnSpPr>
            <a:stCxn id="119" idx="3"/>
            <a:endCxn id="131" idx="1"/>
          </p:cNvCxnSpPr>
          <p:nvPr/>
        </p:nvCxnSpPr>
        <p:spPr>
          <a:xfrm>
            <a:off x="7663758" y="2742183"/>
            <a:ext cx="5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9"/>
          <p:cNvSpPr txBox="1"/>
          <p:nvPr/>
        </p:nvSpPr>
        <p:spPr>
          <a:xfrm>
            <a:off x="7085850" y="1746175"/>
            <a:ext cx="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663800" y="2389750"/>
            <a:ext cx="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the Project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142" name="Google Shape;142;p20" title="263C Simul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550" y="11524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2164350" y="4569025"/>
            <a:ext cx="73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https://www.youtube.com/watch?v=nihArZl8k4I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9425" y="1398088"/>
            <a:ext cx="199072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Force / Motion Controller Results</a:t>
            </a:r>
            <a:endParaRPr/>
          </a:p>
        </p:txBody>
      </p:sp>
      <p:graphicFrame>
        <p:nvGraphicFramePr>
          <p:cNvPr id="151" name="Google Shape;151;p21"/>
          <p:cNvGraphicFramePr/>
          <p:nvPr/>
        </p:nvGraphicFramePr>
        <p:xfrm>
          <a:off x="507600" y="923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{DC1088E2-7AB3-4469-BFB1-CF50E455D69B}</a:tableStyleId>
              </a:tblPr>
              <a:tblGrid>
                <a:gridCol w="1570650"/>
                <a:gridCol w="1570650"/>
                <a:gridCol w="1570650"/>
                <a:gridCol w="1570650"/>
                <a:gridCol w="1570650"/>
              </a:tblGrid>
              <a:tr h="1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Stiffness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 = 1500 (Stiffness of the cube material)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59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Gains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FF"/>
                          </a:highlight>
                        </a:rPr>
                        <a:t>KP_lamda</a:t>
                      </a:r>
                      <a:endParaRPr sz="1000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FF"/>
                          </a:highlight>
                        </a:rPr>
                        <a:t>KD_lamda</a:t>
                      </a:r>
                      <a:endParaRPr sz="1000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00"/>
                          </a:highlight>
                        </a:rPr>
                        <a:t>KP_nu</a:t>
                      </a:r>
                      <a:endParaRPr sz="10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00FF00"/>
                          </a:highlight>
                        </a:rPr>
                        <a:t>KI_nu</a:t>
                      </a:r>
                      <a:endParaRPr sz="10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2" name="Google Shape;152;p21"/>
          <p:cNvGrpSpPr/>
          <p:nvPr/>
        </p:nvGrpSpPr>
        <p:grpSpPr>
          <a:xfrm>
            <a:off x="61000" y="2121701"/>
            <a:ext cx="8925426" cy="2498776"/>
            <a:chOff x="61000" y="2121701"/>
            <a:chExt cx="8925426" cy="2498776"/>
          </a:xfrm>
        </p:grpSpPr>
        <p:pic>
          <p:nvPicPr>
            <p:cNvPr id="153" name="Google Shape;15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000" y="2121706"/>
              <a:ext cx="3147575" cy="2360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06150" y="2121701"/>
              <a:ext cx="3331701" cy="2498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50900" y="2174975"/>
              <a:ext cx="3035526" cy="22766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" name="Google Shape;1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9862" y="4333500"/>
            <a:ext cx="743463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6826150" y="2360013"/>
            <a:ext cx="1881075" cy="1543050"/>
          </a:xfrm>
          <a:custGeom>
            <a:rect b="b" l="l" r="r" t="t"/>
            <a:pathLst>
              <a:path extrusionOk="0" h="61722" w="75243">
                <a:moveTo>
                  <a:pt x="74655" y="0"/>
                </a:moveTo>
                <a:lnTo>
                  <a:pt x="75243" y="61429"/>
                </a:lnTo>
                <a:lnTo>
                  <a:pt x="0" y="61722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8" name="Google Shape;158;p21"/>
          <p:cNvSpPr txBox="1"/>
          <p:nvPr/>
        </p:nvSpPr>
        <p:spPr>
          <a:xfrm>
            <a:off x="7210875" y="2444013"/>
            <a:ext cx="202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1cm deep along z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560750" y="3327775"/>
            <a:ext cx="160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0cm move along 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102925" y="4697025"/>
            <a:ext cx="529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https://creativemarket.com/Drum-magic/1384614-Smile-Icon</a:t>
            </a:r>
            <a:endParaRPr sz="1100"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