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3A8B4-A050-4179-AFB1-B5689B77A214}" type="doc">
      <dgm:prSet loTypeId="urn:microsoft.com/office/officeart/2005/8/layout/process4" loCatId="list" qsTypeId="urn:microsoft.com/office/officeart/2005/8/quickstyle/3d2" qsCatId="3D" csTypeId="urn:microsoft.com/office/officeart/2005/8/colors/accent0_3" csCatId="mainScheme" phldr="1"/>
      <dgm:spPr>
        <a:scene3d>
          <a:camera prst="obliqueTopRight"/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3B19DE2E-02A2-455E-95B2-7F89F0517556}">
      <dgm:prSet custT="1"/>
      <dgm:spPr/>
      <dgm:t>
        <a:bodyPr/>
        <a:lstStyle/>
        <a:p>
          <a:pPr rtl="0" latinLnBrk="1"/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(4)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할부판매 시 소비자 가격을 기준으로 가격을 결정함으로 적정 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가격의 유지 및 이윤의 확보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가 가능하다</a:t>
          </a:r>
          <a:r>
            <a:rPr lang="en-US" sz="2000" i="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dirty="0">
            <a:latin typeface="HY견명조" pitchFamily="18" charset="-127"/>
            <a:ea typeface="HY견명조" pitchFamily="18" charset="-127"/>
          </a:endParaRPr>
        </a:p>
      </dgm:t>
    </dgm:pt>
    <dgm:pt modelId="{D2D57F63-704A-4E88-AFFD-BDF9393068EB}" type="parTrans" cxnId="{F23AD2AE-CF32-4C31-A1B9-51645042EB81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B381D062-B1C9-45B9-B31C-C3FFD70F2218}" type="sibTrans" cxnId="{F23AD2AE-CF32-4C31-A1B9-51645042EB81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5AD5F3FC-5D23-4D32-AB6A-D8748595803A}">
      <dgm:prSet custT="1"/>
      <dgm:spPr/>
      <dgm:t>
        <a:bodyPr/>
        <a:lstStyle/>
        <a:p>
          <a:pPr rtl="0" latinLnBrk="1"/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(1)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현금 일시불 구입이 어려운 고객에게 할부구입이 가능하게 함으로써 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지속적 매출 증대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를 기대할 수 있다</a:t>
          </a:r>
          <a:r>
            <a:rPr lang="en-US" sz="2000" i="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dirty="0">
            <a:latin typeface="HY견명조" pitchFamily="18" charset="-127"/>
            <a:ea typeface="HY견명조" pitchFamily="18" charset="-127"/>
          </a:endParaRPr>
        </a:p>
      </dgm:t>
    </dgm:pt>
    <dgm:pt modelId="{F9DE68D1-5456-4132-8E2E-6A474D975C56}" type="sibTrans" cxnId="{8F26F5B1-0D5F-4BEB-A1B6-F8AFC698DD36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C1688545-C359-482E-9EF3-9112E6CFA99A}" type="parTrans" cxnId="{8F26F5B1-0D5F-4BEB-A1B6-F8AFC698DD36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7723CD69-5A9D-49D4-8486-048AB5898F4F}">
      <dgm:prSet custT="1"/>
      <dgm:spPr/>
      <dgm:t>
        <a:bodyPr/>
        <a:lstStyle/>
        <a:p>
          <a:pPr rtl="0" latinLnBrk="1"/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(2)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채권관리를 할부</a:t>
          </a:r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dirty="0" err="1" smtClean="0">
              <a:latin typeface="HY견명조" pitchFamily="18" charset="-127"/>
              <a:ea typeface="HY견명조" pitchFamily="18" charset="-127"/>
            </a:rPr>
            <a:t>금융사</a:t>
          </a:r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에서 수행하므로 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채권관리</a:t>
          </a:r>
          <a:r>
            <a:rPr lang="en-US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(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대손</a:t>
          </a:r>
          <a:r>
            <a:rPr lang="en-US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)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부담 및 </a:t>
          </a:r>
          <a:r>
            <a:rPr lang="en-US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(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회수</a:t>
          </a:r>
          <a:r>
            <a:rPr lang="en-US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)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비용이 절감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된다</a:t>
          </a:r>
          <a:r>
            <a:rPr lang="en-US" sz="2000" i="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dirty="0">
            <a:latin typeface="HY견명조" pitchFamily="18" charset="-127"/>
            <a:ea typeface="HY견명조" pitchFamily="18" charset="-127"/>
          </a:endParaRPr>
        </a:p>
      </dgm:t>
    </dgm:pt>
    <dgm:pt modelId="{B02B5B3C-A62C-4E3D-ADE3-29BA3CAB4768}" type="sibTrans" cxnId="{113FCCA0-24C7-489F-9BC8-B65711741D29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1456FD70-7336-44C1-9A21-6D181027416B}" type="parTrans" cxnId="{113FCCA0-24C7-489F-9BC8-B65711741D29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EC2AF7DE-95DB-4E1E-8A43-23C9A36E33A5}">
      <dgm:prSet custT="1"/>
      <dgm:spPr/>
      <dgm:t>
        <a:bodyPr/>
        <a:lstStyle/>
        <a:p>
          <a:pPr rtl="0" latinLnBrk="1"/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(3)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할부채권을 할부</a:t>
          </a:r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dirty="0" err="1" smtClean="0">
              <a:latin typeface="HY견명조" pitchFamily="18" charset="-127"/>
              <a:ea typeface="HY견명조" pitchFamily="18" charset="-127"/>
            </a:rPr>
            <a:t>금융사</a:t>
          </a:r>
          <a:r>
            <a:rPr lang="en-US" altLang="ko-KR" sz="2000" i="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에서 매입하여 </a:t>
          </a:r>
          <a:r>
            <a:rPr lang="en-US" sz="2000" i="0" dirty="0" smtClean="0">
              <a:latin typeface="HY견명조" pitchFamily="18" charset="-127"/>
              <a:ea typeface="HY견명조" pitchFamily="18" charset="-127"/>
            </a:rPr>
            <a:t>Maker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의 외상잔고를 차감해줌으로써 </a:t>
          </a:r>
          <a:r>
            <a:rPr lang="ko-KR" sz="2000" b="1" i="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자금압박</a:t>
          </a:r>
          <a:r>
            <a:rPr lang="en-US" altLang="ko-KR" sz="2000" b="1" i="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dirty="0" smtClean="0">
              <a:latin typeface="HY견명조" pitchFamily="18" charset="-127"/>
              <a:ea typeface="HY견명조" pitchFamily="18" charset="-127"/>
            </a:rPr>
            <a:t>에서 벗어날 수 있다</a:t>
          </a:r>
          <a:r>
            <a:rPr lang="en-US" sz="2000" i="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dirty="0">
            <a:latin typeface="HY견명조" pitchFamily="18" charset="-127"/>
            <a:ea typeface="HY견명조" pitchFamily="18" charset="-127"/>
          </a:endParaRPr>
        </a:p>
      </dgm:t>
    </dgm:pt>
    <dgm:pt modelId="{9E14F48A-67BA-485E-ABBC-EDCFF6A3BEBC}" type="sibTrans" cxnId="{363E8C78-81CF-42EA-845C-839569221AFE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F8DF5468-38C6-475A-8159-C1E628F53A32}" type="parTrans" cxnId="{363E8C78-81CF-42EA-845C-839569221AFE}">
      <dgm:prSet/>
      <dgm:spPr/>
      <dgm:t>
        <a:bodyPr/>
        <a:lstStyle/>
        <a:p>
          <a:pPr latinLnBrk="1"/>
          <a:endParaRPr lang="ko-KR" altLang="en-US" sz="2000" i="0">
            <a:solidFill>
              <a:srgbClr val="002060"/>
            </a:solidFill>
            <a:latin typeface="HY동녘B" pitchFamily="18" charset="-127"/>
            <a:ea typeface="HY동녘B" pitchFamily="18" charset="-127"/>
          </a:endParaRPr>
        </a:p>
      </dgm:t>
    </dgm:pt>
    <dgm:pt modelId="{663F7BAB-68C7-4C59-B81D-29A030561444}" type="pres">
      <dgm:prSet presAssocID="{85E3A8B4-A050-4179-AFB1-B5689B77A2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1BC69C-5241-4E92-86BC-C43F422C4796}" type="pres">
      <dgm:prSet presAssocID="{3B19DE2E-02A2-455E-95B2-7F89F0517556}" presName="boxAndChildren" presStyleCnt="0"/>
      <dgm:spPr/>
    </dgm:pt>
    <dgm:pt modelId="{86502F4D-B875-4C91-B2C2-F7E4BAEAC9CD}" type="pres">
      <dgm:prSet presAssocID="{3B19DE2E-02A2-455E-95B2-7F89F0517556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9B97787-95A7-4416-8E14-B4CCE5A086DA}" type="pres">
      <dgm:prSet presAssocID="{9E14F48A-67BA-485E-ABBC-EDCFF6A3BEBC}" presName="sp" presStyleCnt="0"/>
      <dgm:spPr/>
    </dgm:pt>
    <dgm:pt modelId="{78200550-535E-4340-89D5-8A5814A90518}" type="pres">
      <dgm:prSet presAssocID="{EC2AF7DE-95DB-4E1E-8A43-23C9A36E33A5}" presName="arrowAndChildren" presStyleCnt="0"/>
      <dgm:spPr/>
    </dgm:pt>
    <dgm:pt modelId="{55EF1A3F-1FDB-4A1C-8141-29A716F32E11}" type="pres">
      <dgm:prSet presAssocID="{EC2AF7DE-95DB-4E1E-8A43-23C9A36E33A5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BF29295-1D4F-4494-8975-3499991CCC61}" type="pres">
      <dgm:prSet presAssocID="{B02B5B3C-A62C-4E3D-ADE3-29BA3CAB4768}" presName="sp" presStyleCnt="0"/>
      <dgm:spPr/>
    </dgm:pt>
    <dgm:pt modelId="{3BECB8A7-8A40-4DE7-B166-3A91642CCBA2}" type="pres">
      <dgm:prSet presAssocID="{7723CD69-5A9D-49D4-8486-048AB5898F4F}" presName="arrowAndChildren" presStyleCnt="0"/>
      <dgm:spPr/>
    </dgm:pt>
    <dgm:pt modelId="{49B5F7BD-96BF-4D36-8013-30620D5C5AAD}" type="pres">
      <dgm:prSet presAssocID="{7723CD69-5A9D-49D4-8486-048AB5898F4F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0106ED-B56C-4EC9-9CF5-3807644C94A5}" type="pres">
      <dgm:prSet presAssocID="{F9DE68D1-5456-4132-8E2E-6A474D975C56}" presName="sp" presStyleCnt="0"/>
      <dgm:spPr/>
    </dgm:pt>
    <dgm:pt modelId="{954ECA84-F6D8-4125-A995-5AFCF7E566B3}" type="pres">
      <dgm:prSet presAssocID="{5AD5F3FC-5D23-4D32-AB6A-D8748595803A}" presName="arrowAndChildren" presStyleCnt="0"/>
      <dgm:spPr/>
    </dgm:pt>
    <dgm:pt modelId="{26A116E5-2F17-4616-B0F5-7906DE1C8EA8}" type="pres">
      <dgm:prSet presAssocID="{5AD5F3FC-5D23-4D32-AB6A-D8748595803A}" presName="parentText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</dgm:ptLst>
  <dgm:cxnLst>
    <dgm:cxn modelId="{363E8C78-81CF-42EA-845C-839569221AFE}" srcId="{85E3A8B4-A050-4179-AFB1-B5689B77A214}" destId="{EC2AF7DE-95DB-4E1E-8A43-23C9A36E33A5}" srcOrd="2" destOrd="0" parTransId="{F8DF5468-38C6-475A-8159-C1E628F53A32}" sibTransId="{9E14F48A-67BA-485E-ABBC-EDCFF6A3BEBC}"/>
    <dgm:cxn modelId="{113FCCA0-24C7-489F-9BC8-B65711741D29}" srcId="{85E3A8B4-A050-4179-AFB1-B5689B77A214}" destId="{7723CD69-5A9D-49D4-8486-048AB5898F4F}" srcOrd="1" destOrd="0" parTransId="{1456FD70-7336-44C1-9A21-6D181027416B}" sibTransId="{B02B5B3C-A62C-4E3D-ADE3-29BA3CAB4768}"/>
    <dgm:cxn modelId="{920CD64C-87FF-46A9-8FEB-C38984985978}" type="presOf" srcId="{7723CD69-5A9D-49D4-8486-048AB5898F4F}" destId="{49B5F7BD-96BF-4D36-8013-30620D5C5AAD}" srcOrd="0" destOrd="0" presId="urn:microsoft.com/office/officeart/2005/8/layout/process4"/>
    <dgm:cxn modelId="{8F26F5B1-0D5F-4BEB-A1B6-F8AFC698DD36}" srcId="{85E3A8B4-A050-4179-AFB1-B5689B77A214}" destId="{5AD5F3FC-5D23-4D32-AB6A-D8748595803A}" srcOrd="0" destOrd="0" parTransId="{C1688545-C359-482E-9EF3-9112E6CFA99A}" sibTransId="{F9DE68D1-5456-4132-8E2E-6A474D975C56}"/>
    <dgm:cxn modelId="{D1078432-F49B-4602-9BF7-AB66155F7E70}" type="presOf" srcId="{EC2AF7DE-95DB-4E1E-8A43-23C9A36E33A5}" destId="{55EF1A3F-1FDB-4A1C-8141-29A716F32E11}" srcOrd="0" destOrd="0" presId="urn:microsoft.com/office/officeart/2005/8/layout/process4"/>
    <dgm:cxn modelId="{65FBC394-8B38-48D6-9106-8E9D9D5D2BC2}" type="presOf" srcId="{3B19DE2E-02A2-455E-95B2-7F89F0517556}" destId="{86502F4D-B875-4C91-B2C2-F7E4BAEAC9CD}" srcOrd="0" destOrd="0" presId="urn:microsoft.com/office/officeart/2005/8/layout/process4"/>
    <dgm:cxn modelId="{F23AD2AE-CF32-4C31-A1B9-51645042EB81}" srcId="{85E3A8B4-A050-4179-AFB1-B5689B77A214}" destId="{3B19DE2E-02A2-455E-95B2-7F89F0517556}" srcOrd="3" destOrd="0" parTransId="{D2D57F63-704A-4E88-AFFD-BDF9393068EB}" sibTransId="{B381D062-B1C9-45B9-B31C-C3FFD70F2218}"/>
    <dgm:cxn modelId="{EBBFD970-B360-4F64-8757-A2673ACCED8E}" type="presOf" srcId="{85E3A8B4-A050-4179-AFB1-B5689B77A214}" destId="{663F7BAB-68C7-4C59-B81D-29A030561444}" srcOrd="0" destOrd="0" presId="urn:microsoft.com/office/officeart/2005/8/layout/process4"/>
    <dgm:cxn modelId="{602614B0-C9CD-4FD4-A031-148293B87740}" type="presOf" srcId="{5AD5F3FC-5D23-4D32-AB6A-D8748595803A}" destId="{26A116E5-2F17-4616-B0F5-7906DE1C8EA8}" srcOrd="0" destOrd="0" presId="urn:microsoft.com/office/officeart/2005/8/layout/process4"/>
    <dgm:cxn modelId="{63883C2C-0E53-4BE8-84D1-BF63AC768E37}" type="presParOf" srcId="{663F7BAB-68C7-4C59-B81D-29A030561444}" destId="{3F1BC69C-5241-4E92-86BC-C43F422C4796}" srcOrd="0" destOrd="0" presId="urn:microsoft.com/office/officeart/2005/8/layout/process4"/>
    <dgm:cxn modelId="{DE84169A-1EFE-4FA8-8978-10A560E587D2}" type="presParOf" srcId="{3F1BC69C-5241-4E92-86BC-C43F422C4796}" destId="{86502F4D-B875-4C91-B2C2-F7E4BAEAC9CD}" srcOrd="0" destOrd="0" presId="urn:microsoft.com/office/officeart/2005/8/layout/process4"/>
    <dgm:cxn modelId="{CFF6EE7D-25D6-4F49-B4F4-C4703BB83049}" type="presParOf" srcId="{663F7BAB-68C7-4C59-B81D-29A030561444}" destId="{D9B97787-95A7-4416-8E14-B4CCE5A086DA}" srcOrd="1" destOrd="0" presId="urn:microsoft.com/office/officeart/2005/8/layout/process4"/>
    <dgm:cxn modelId="{F5843160-26B7-4181-8019-A693CEA7767C}" type="presParOf" srcId="{663F7BAB-68C7-4C59-B81D-29A030561444}" destId="{78200550-535E-4340-89D5-8A5814A90518}" srcOrd="2" destOrd="0" presId="urn:microsoft.com/office/officeart/2005/8/layout/process4"/>
    <dgm:cxn modelId="{9577F054-991F-4F39-9EA5-160B1A5C65C6}" type="presParOf" srcId="{78200550-535E-4340-89D5-8A5814A90518}" destId="{55EF1A3F-1FDB-4A1C-8141-29A716F32E11}" srcOrd="0" destOrd="0" presId="urn:microsoft.com/office/officeart/2005/8/layout/process4"/>
    <dgm:cxn modelId="{158DEF6E-B8D5-4F80-AC7B-C51CCFBA1360}" type="presParOf" srcId="{663F7BAB-68C7-4C59-B81D-29A030561444}" destId="{2BF29295-1D4F-4494-8975-3499991CCC61}" srcOrd="3" destOrd="0" presId="urn:microsoft.com/office/officeart/2005/8/layout/process4"/>
    <dgm:cxn modelId="{80C94CDB-F4E6-41CE-B523-F9A7E142C0C5}" type="presParOf" srcId="{663F7BAB-68C7-4C59-B81D-29A030561444}" destId="{3BECB8A7-8A40-4DE7-B166-3A91642CCBA2}" srcOrd="4" destOrd="0" presId="urn:microsoft.com/office/officeart/2005/8/layout/process4"/>
    <dgm:cxn modelId="{16066F2C-7C1B-40C8-A947-E40193819255}" type="presParOf" srcId="{3BECB8A7-8A40-4DE7-B166-3A91642CCBA2}" destId="{49B5F7BD-96BF-4D36-8013-30620D5C5AAD}" srcOrd="0" destOrd="0" presId="urn:microsoft.com/office/officeart/2005/8/layout/process4"/>
    <dgm:cxn modelId="{5244C063-77ED-4C43-88A4-CF215D1A1EB5}" type="presParOf" srcId="{663F7BAB-68C7-4C59-B81D-29A030561444}" destId="{210106ED-B56C-4EC9-9CF5-3807644C94A5}" srcOrd="5" destOrd="0" presId="urn:microsoft.com/office/officeart/2005/8/layout/process4"/>
    <dgm:cxn modelId="{D5D253AD-630E-4910-8D89-0EE7B7D07148}" type="presParOf" srcId="{663F7BAB-68C7-4C59-B81D-29A030561444}" destId="{954ECA84-F6D8-4125-A995-5AFCF7E566B3}" srcOrd="6" destOrd="0" presId="urn:microsoft.com/office/officeart/2005/8/layout/process4"/>
    <dgm:cxn modelId="{59C5DAFD-CD29-46E2-9B2E-C117A0C4955D}" type="presParOf" srcId="{954ECA84-F6D8-4125-A995-5AFCF7E566B3}" destId="{26A116E5-2F17-4616-B0F5-7906DE1C8E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470AE-E34F-4287-9A36-15EAAE4F0BF4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B2C4EC6-87D9-481F-BC80-768AB75E6E38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(1)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신청 서류 팩스 접수 </a:t>
          </a:r>
          <a:endParaRPr lang="ko-KR" altLang="en-US" b="1" dirty="0"/>
        </a:p>
      </dgm:t>
    </dgm:pt>
    <dgm:pt modelId="{252C007D-8740-4227-828C-78E9A8E985A3}" type="parTrans" cxnId="{C6F465DA-65AA-4CEC-BCDD-248082198F09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CAEECA72-84B2-4250-9FC6-E2563D548F3C}" type="sibTrans" cxnId="{C6F465DA-65AA-4CEC-BCDD-248082198F09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EFFECDDE-7B01-4A6E-8AC1-6525D2005761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(2)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고객 상담 및 신청서 작성 </a:t>
          </a:r>
          <a:endParaRPr lang="ko-KR" altLang="en-US" b="1" dirty="0"/>
        </a:p>
      </dgm:t>
    </dgm:pt>
    <dgm:pt modelId="{A0C77B07-248A-4133-A637-93B901606CDE}" type="parTrans" cxnId="{1DFE68B8-48D9-4091-B1D9-F5881664A36A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9720FBF-9183-41C4-8EF9-FC603F36CAC3}" type="sibTrans" cxnId="{1DFE68B8-48D9-4091-B1D9-F5881664A36A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708E8E1E-1F72-4A33-9625-E13360BFBBAC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(3)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한도 승인 </a:t>
          </a: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[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익일</a:t>
          </a: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]</a:t>
          </a:r>
          <a:endParaRPr lang="ko-KR" altLang="en-US" b="1" dirty="0"/>
        </a:p>
      </dgm:t>
    </dgm:pt>
    <dgm:pt modelId="{A140CD02-837F-496F-92E8-29AF86BD7DE2}" type="parTrans" cxnId="{2AEF4553-D9A0-43DB-980D-02639DBE998E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89A8EE08-26D3-44BD-B9C2-209DC3B3E48F}" type="sibTrans" cxnId="{2AEF4553-D9A0-43DB-980D-02639DBE998E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AFB9337-1A2E-45D6-A492-0D7C566C5BEE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(4)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시설 공사 및 물건</a:t>
          </a: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장비</a:t>
          </a: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설치</a:t>
          </a: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,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사업자등록증 발급</a:t>
          </a:r>
          <a:endParaRPr lang="ko-KR" altLang="en-US" b="1" dirty="0"/>
        </a:p>
      </dgm:t>
    </dgm:pt>
    <dgm:pt modelId="{CF2637D3-61E1-46AD-BEB5-CE272B26787F}" type="parTrans" cxnId="{764AE21A-CD8E-4698-8BBB-5B9434A0571B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3A9FDDA6-80DB-4BF8-BE3F-D660D8320E48}" type="sibTrans" cxnId="{764AE21A-CD8E-4698-8BBB-5B9434A0571B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5D361664-7A30-48DD-B0D4-A15E16DF6012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(6)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대금 결제</a:t>
          </a:r>
          <a:endParaRPr lang="ko-KR" altLang="en-US" b="1" dirty="0"/>
        </a:p>
      </dgm:t>
    </dgm:pt>
    <dgm:pt modelId="{7D0EE288-5B3D-45B0-B904-B7ED95BE5872}" type="parTrans" cxnId="{96C1ACE0-824E-4FED-9606-FA09E4CC946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0C306FA-850C-41B5-83E5-AC201ADABEC8}" type="sibTrans" cxnId="{96C1ACE0-824E-4FED-9606-FA09E4CC946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C6D95110-0E5E-4608-9F54-930D7B8451F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HY견명조" pitchFamily="18" charset="-127"/>
              <a:ea typeface="HY견명조" pitchFamily="18" charset="-127"/>
            </a:rPr>
            <a:t>(5) </a:t>
          </a: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계약서 작성 및 현장 검수 </a:t>
          </a:r>
          <a:endParaRPr lang="ko-KR" altLang="en-US" b="1" dirty="0"/>
        </a:p>
      </dgm:t>
    </dgm:pt>
    <dgm:pt modelId="{444D2F50-C8CE-48E1-9161-EAE2589FC30B}" type="sibTrans" cxnId="{D772C09C-FF5D-4C8B-B30A-8F2393C4DE5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1A4B50D9-D4CE-482C-964B-464FAC6C83A4}" type="parTrans" cxnId="{D772C09C-FF5D-4C8B-B30A-8F2393C4DE5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35927A4E-9C0F-432D-A231-6C390A792316}" type="pres">
      <dgm:prSet presAssocID="{ACC470AE-E34F-4287-9A36-15EAAE4F0B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A5B540-92C0-47C8-8FB0-D1903FC863BB}" type="pres">
      <dgm:prSet presAssocID="{BB2C4EC6-87D9-481F-BC80-768AB75E6E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CC4984-3DFD-4617-834A-E170B7161C95}" type="pres">
      <dgm:prSet presAssocID="{CAEECA72-84B2-4250-9FC6-E2563D548F3C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92A59CA-1C7D-4A1C-B5D2-3F62FE391CCB}" type="pres">
      <dgm:prSet presAssocID="{CAEECA72-84B2-4250-9FC6-E2563D548F3C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E113999-486B-450B-B860-8DBB8430812C}" type="pres">
      <dgm:prSet presAssocID="{EFFECDDE-7B01-4A6E-8AC1-6525D200576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C9F6C9-F52E-4DE8-8FBC-259EC8506D1D}" type="pres">
      <dgm:prSet presAssocID="{69720FBF-9183-41C4-8EF9-FC603F36CAC3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3321BCB-3CCA-4E01-B0D3-98E9420B3EA8}" type="pres">
      <dgm:prSet presAssocID="{69720FBF-9183-41C4-8EF9-FC603F36CAC3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B2E31A-BB86-461D-87F0-A3EE777CC7E3}" type="pres">
      <dgm:prSet presAssocID="{708E8E1E-1F72-4A33-9625-E13360BFBBA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E77D92-943C-46E4-954D-DD0EE768F273}" type="pres">
      <dgm:prSet presAssocID="{89A8EE08-26D3-44BD-B9C2-209DC3B3E48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795FAF7-D462-402B-9A87-B4CF1B0764D9}" type="pres">
      <dgm:prSet presAssocID="{89A8EE08-26D3-44BD-B9C2-209DC3B3E48F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6E482B4-0556-4CE0-9C36-2FA2726838E9}" type="pres">
      <dgm:prSet presAssocID="{6AFB9337-1A2E-45D6-A492-0D7C566C5BE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FFAB51-900F-41DB-87B2-F010780BA9CA}" type="pres">
      <dgm:prSet presAssocID="{3A9FDDA6-80DB-4BF8-BE3F-D660D8320E48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6B5E540-82F2-47FA-89B1-F45E10DDE415}" type="pres">
      <dgm:prSet presAssocID="{3A9FDDA6-80DB-4BF8-BE3F-D660D8320E48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6DBC144-D2D9-4F25-8A63-DFAF52EA55AC}" type="pres">
      <dgm:prSet presAssocID="{C6D95110-0E5E-4608-9F54-930D7B8451F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54E2D-C281-48DE-BF12-C21E3737DA35}" type="pres">
      <dgm:prSet presAssocID="{444D2F50-C8CE-48E1-9161-EAE2589FC30B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CD10627-6BFB-48F8-B8B7-E9D5028BB025}" type="pres">
      <dgm:prSet presAssocID="{444D2F50-C8CE-48E1-9161-EAE2589FC30B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52216D-14ED-4F86-8D86-E0CC80296E5C}" type="pres">
      <dgm:prSet presAssocID="{5D361664-7A30-48DD-B0D4-A15E16DF601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343753-E0E9-4E91-B902-972281726474}" type="presOf" srcId="{3A9FDDA6-80DB-4BF8-BE3F-D660D8320E48}" destId="{AFFFAB51-900F-41DB-87B2-F010780BA9CA}" srcOrd="0" destOrd="0" presId="urn:microsoft.com/office/officeart/2005/8/layout/process5"/>
    <dgm:cxn modelId="{FA941E5A-4EA2-4AA1-80EF-B42BCE12CC6C}" type="presOf" srcId="{444D2F50-C8CE-48E1-9161-EAE2589FC30B}" destId="{7CD10627-6BFB-48F8-B8B7-E9D5028BB025}" srcOrd="1" destOrd="0" presId="urn:microsoft.com/office/officeart/2005/8/layout/process5"/>
    <dgm:cxn modelId="{2D40D099-FC8D-408F-8C6D-FA96A515A015}" type="presOf" srcId="{6AFB9337-1A2E-45D6-A492-0D7C566C5BEE}" destId="{D6E482B4-0556-4CE0-9C36-2FA2726838E9}" srcOrd="0" destOrd="0" presId="urn:microsoft.com/office/officeart/2005/8/layout/process5"/>
    <dgm:cxn modelId="{2AEF4553-D9A0-43DB-980D-02639DBE998E}" srcId="{ACC470AE-E34F-4287-9A36-15EAAE4F0BF4}" destId="{708E8E1E-1F72-4A33-9625-E13360BFBBAC}" srcOrd="2" destOrd="0" parTransId="{A140CD02-837F-496F-92E8-29AF86BD7DE2}" sibTransId="{89A8EE08-26D3-44BD-B9C2-209DC3B3E48F}"/>
    <dgm:cxn modelId="{3EC3E89D-1FDD-40A0-9E6C-8589D5B8C48C}" type="presOf" srcId="{444D2F50-C8CE-48E1-9161-EAE2589FC30B}" destId="{58B54E2D-C281-48DE-BF12-C21E3737DA35}" srcOrd="0" destOrd="0" presId="urn:microsoft.com/office/officeart/2005/8/layout/process5"/>
    <dgm:cxn modelId="{68E04728-D462-4F08-B96A-255C2E1F5260}" type="presOf" srcId="{3A9FDDA6-80DB-4BF8-BE3F-D660D8320E48}" destId="{A6B5E540-82F2-47FA-89B1-F45E10DDE415}" srcOrd="1" destOrd="0" presId="urn:microsoft.com/office/officeart/2005/8/layout/process5"/>
    <dgm:cxn modelId="{764AE21A-CD8E-4698-8BBB-5B9434A0571B}" srcId="{ACC470AE-E34F-4287-9A36-15EAAE4F0BF4}" destId="{6AFB9337-1A2E-45D6-A492-0D7C566C5BEE}" srcOrd="3" destOrd="0" parTransId="{CF2637D3-61E1-46AD-BEB5-CE272B26787F}" sibTransId="{3A9FDDA6-80DB-4BF8-BE3F-D660D8320E48}"/>
    <dgm:cxn modelId="{C6F465DA-65AA-4CEC-BCDD-248082198F09}" srcId="{ACC470AE-E34F-4287-9A36-15EAAE4F0BF4}" destId="{BB2C4EC6-87D9-481F-BC80-768AB75E6E38}" srcOrd="0" destOrd="0" parTransId="{252C007D-8740-4227-828C-78E9A8E985A3}" sibTransId="{CAEECA72-84B2-4250-9FC6-E2563D548F3C}"/>
    <dgm:cxn modelId="{83E334F5-1A7D-4F8A-A4B7-A347C0C8F01A}" type="presOf" srcId="{ACC470AE-E34F-4287-9A36-15EAAE4F0BF4}" destId="{35927A4E-9C0F-432D-A231-6C390A792316}" srcOrd="0" destOrd="0" presId="urn:microsoft.com/office/officeart/2005/8/layout/process5"/>
    <dgm:cxn modelId="{BEF73C5C-D4CE-4169-9714-EBE56E950AE1}" type="presOf" srcId="{CAEECA72-84B2-4250-9FC6-E2563D548F3C}" destId="{792A59CA-1C7D-4A1C-B5D2-3F62FE391CCB}" srcOrd="1" destOrd="0" presId="urn:microsoft.com/office/officeart/2005/8/layout/process5"/>
    <dgm:cxn modelId="{E5B04A9E-D0F1-417A-8D16-DA6765DEC073}" type="presOf" srcId="{5D361664-7A30-48DD-B0D4-A15E16DF6012}" destId="{7852216D-14ED-4F86-8D86-E0CC80296E5C}" srcOrd="0" destOrd="0" presId="urn:microsoft.com/office/officeart/2005/8/layout/process5"/>
    <dgm:cxn modelId="{D772C09C-FF5D-4C8B-B30A-8F2393C4DE58}" srcId="{ACC470AE-E34F-4287-9A36-15EAAE4F0BF4}" destId="{C6D95110-0E5E-4608-9F54-930D7B8451F5}" srcOrd="4" destOrd="0" parTransId="{1A4B50D9-D4CE-482C-964B-464FAC6C83A4}" sibTransId="{444D2F50-C8CE-48E1-9161-EAE2589FC30B}"/>
    <dgm:cxn modelId="{AD256891-3116-4446-A107-2DE1842F29FA}" type="presOf" srcId="{708E8E1E-1F72-4A33-9625-E13360BFBBAC}" destId="{D1B2E31A-BB86-461D-87F0-A3EE777CC7E3}" srcOrd="0" destOrd="0" presId="urn:microsoft.com/office/officeart/2005/8/layout/process5"/>
    <dgm:cxn modelId="{76F7BA21-BF14-4378-A2D2-21993E847751}" type="presOf" srcId="{CAEECA72-84B2-4250-9FC6-E2563D548F3C}" destId="{D4CC4984-3DFD-4617-834A-E170B7161C95}" srcOrd="0" destOrd="0" presId="urn:microsoft.com/office/officeart/2005/8/layout/process5"/>
    <dgm:cxn modelId="{1DFE68B8-48D9-4091-B1D9-F5881664A36A}" srcId="{ACC470AE-E34F-4287-9A36-15EAAE4F0BF4}" destId="{EFFECDDE-7B01-4A6E-8AC1-6525D2005761}" srcOrd="1" destOrd="0" parTransId="{A0C77B07-248A-4133-A637-93B901606CDE}" sibTransId="{69720FBF-9183-41C4-8EF9-FC603F36CAC3}"/>
    <dgm:cxn modelId="{96C1ACE0-824E-4FED-9606-FA09E4CC9462}" srcId="{ACC470AE-E34F-4287-9A36-15EAAE4F0BF4}" destId="{5D361664-7A30-48DD-B0D4-A15E16DF6012}" srcOrd="5" destOrd="0" parTransId="{7D0EE288-5B3D-45B0-B904-B7ED95BE5872}" sibTransId="{60C306FA-850C-41B5-83E5-AC201ADABEC8}"/>
    <dgm:cxn modelId="{FADD54BE-52AB-49F1-BA21-B447CB1FEC62}" type="presOf" srcId="{89A8EE08-26D3-44BD-B9C2-209DC3B3E48F}" destId="{95E77D92-943C-46E4-954D-DD0EE768F273}" srcOrd="0" destOrd="0" presId="urn:microsoft.com/office/officeart/2005/8/layout/process5"/>
    <dgm:cxn modelId="{04EDE5AF-7756-4B9C-8E4E-F3CD5DA4D7C5}" type="presOf" srcId="{69720FBF-9183-41C4-8EF9-FC603F36CAC3}" destId="{B1C9F6C9-F52E-4DE8-8FBC-259EC8506D1D}" srcOrd="0" destOrd="0" presId="urn:microsoft.com/office/officeart/2005/8/layout/process5"/>
    <dgm:cxn modelId="{90149163-E881-4A5C-B081-AB88F535B454}" type="presOf" srcId="{EFFECDDE-7B01-4A6E-8AC1-6525D2005761}" destId="{2E113999-486B-450B-B860-8DBB8430812C}" srcOrd="0" destOrd="0" presId="urn:microsoft.com/office/officeart/2005/8/layout/process5"/>
    <dgm:cxn modelId="{71BC2036-03C9-43D0-B90E-78B09E56BA7B}" type="presOf" srcId="{69720FBF-9183-41C4-8EF9-FC603F36CAC3}" destId="{03321BCB-3CCA-4E01-B0D3-98E9420B3EA8}" srcOrd="1" destOrd="0" presId="urn:microsoft.com/office/officeart/2005/8/layout/process5"/>
    <dgm:cxn modelId="{3A7329BE-D773-4315-80BA-2B550A424590}" type="presOf" srcId="{89A8EE08-26D3-44BD-B9C2-209DC3B3E48F}" destId="{D795FAF7-D462-402B-9A87-B4CF1B0764D9}" srcOrd="1" destOrd="0" presId="urn:microsoft.com/office/officeart/2005/8/layout/process5"/>
    <dgm:cxn modelId="{8563F91B-F2D3-43E3-890B-4A1E53575DE2}" type="presOf" srcId="{BB2C4EC6-87D9-481F-BC80-768AB75E6E38}" destId="{FBA5B540-92C0-47C8-8FB0-D1903FC863BB}" srcOrd="0" destOrd="0" presId="urn:microsoft.com/office/officeart/2005/8/layout/process5"/>
    <dgm:cxn modelId="{0F0B91A0-94E7-4937-B1F8-ED12FA2BE050}" type="presOf" srcId="{C6D95110-0E5E-4608-9F54-930D7B8451F5}" destId="{96DBC144-D2D9-4F25-8A63-DFAF52EA55AC}" srcOrd="0" destOrd="0" presId="urn:microsoft.com/office/officeart/2005/8/layout/process5"/>
    <dgm:cxn modelId="{3AA1FB9D-9057-438D-8149-077B3FFC7C58}" type="presParOf" srcId="{35927A4E-9C0F-432D-A231-6C390A792316}" destId="{FBA5B540-92C0-47C8-8FB0-D1903FC863BB}" srcOrd="0" destOrd="0" presId="urn:microsoft.com/office/officeart/2005/8/layout/process5"/>
    <dgm:cxn modelId="{05C3BF35-8511-42EC-A6F2-5CC9DB16CBA5}" type="presParOf" srcId="{35927A4E-9C0F-432D-A231-6C390A792316}" destId="{D4CC4984-3DFD-4617-834A-E170B7161C95}" srcOrd="1" destOrd="0" presId="urn:microsoft.com/office/officeart/2005/8/layout/process5"/>
    <dgm:cxn modelId="{E0DD30A3-0683-4824-9ADD-8E091AF4623F}" type="presParOf" srcId="{D4CC4984-3DFD-4617-834A-E170B7161C95}" destId="{792A59CA-1C7D-4A1C-B5D2-3F62FE391CCB}" srcOrd="0" destOrd="0" presId="urn:microsoft.com/office/officeart/2005/8/layout/process5"/>
    <dgm:cxn modelId="{56E9B1DC-AC0F-4D81-BC57-7EB4EF9611D6}" type="presParOf" srcId="{35927A4E-9C0F-432D-A231-6C390A792316}" destId="{2E113999-486B-450B-B860-8DBB8430812C}" srcOrd="2" destOrd="0" presId="urn:microsoft.com/office/officeart/2005/8/layout/process5"/>
    <dgm:cxn modelId="{15C272D4-0CE0-4E88-A001-BCD2C7A8278F}" type="presParOf" srcId="{35927A4E-9C0F-432D-A231-6C390A792316}" destId="{B1C9F6C9-F52E-4DE8-8FBC-259EC8506D1D}" srcOrd="3" destOrd="0" presId="urn:microsoft.com/office/officeart/2005/8/layout/process5"/>
    <dgm:cxn modelId="{6522FA88-181A-4A2F-8D61-3A470149535E}" type="presParOf" srcId="{B1C9F6C9-F52E-4DE8-8FBC-259EC8506D1D}" destId="{03321BCB-3CCA-4E01-B0D3-98E9420B3EA8}" srcOrd="0" destOrd="0" presId="urn:microsoft.com/office/officeart/2005/8/layout/process5"/>
    <dgm:cxn modelId="{FA979F70-9AE0-4CA1-BA13-32C7EB02EE51}" type="presParOf" srcId="{35927A4E-9C0F-432D-A231-6C390A792316}" destId="{D1B2E31A-BB86-461D-87F0-A3EE777CC7E3}" srcOrd="4" destOrd="0" presId="urn:microsoft.com/office/officeart/2005/8/layout/process5"/>
    <dgm:cxn modelId="{DB5E00B1-B6FF-43A8-BE02-4B14F5B443A3}" type="presParOf" srcId="{35927A4E-9C0F-432D-A231-6C390A792316}" destId="{95E77D92-943C-46E4-954D-DD0EE768F273}" srcOrd="5" destOrd="0" presId="urn:microsoft.com/office/officeart/2005/8/layout/process5"/>
    <dgm:cxn modelId="{40615C7C-AAE1-47FE-AB5A-89A71957DF1D}" type="presParOf" srcId="{95E77D92-943C-46E4-954D-DD0EE768F273}" destId="{D795FAF7-D462-402B-9A87-B4CF1B0764D9}" srcOrd="0" destOrd="0" presId="urn:microsoft.com/office/officeart/2005/8/layout/process5"/>
    <dgm:cxn modelId="{0C3C5DE4-72F6-414F-835D-42B15EBF1BA5}" type="presParOf" srcId="{35927A4E-9C0F-432D-A231-6C390A792316}" destId="{D6E482B4-0556-4CE0-9C36-2FA2726838E9}" srcOrd="6" destOrd="0" presId="urn:microsoft.com/office/officeart/2005/8/layout/process5"/>
    <dgm:cxn modelId="{48938978-1EDB-4F5C-8C5A-4DBE61F00908}" type="presParOf" srcId="{35927A4E-9C0F-432D-A231-6C390A792316}" destId="{AFFFAB51-900F-41DB-87B2-F010780BA9CA}" srcOrd="7" destOrd="0" presId="urn:microsoft.com/office/officeart/2005/8/layout/process5"/>
    <dgm:cxn modelId="{9F6E1818-FBC9-4B77-B39F-88411BF788E8}" type="presParOf" srcId="{AFFFAB51-900F-41DB-87B2-F010780BA9CA}" destId="{A6B5E540-82F2-47FA-89B1-F45E10DDE415}" srcOrd="0" destOrd="0" presId="urn:microsoft.com/office/officeart/2005/8/layout/process5"/>
    <dgm:cxn modelId="{5ABD10B1-1EB9-484E-97FE-4CA45D2A2EC5}" type="presParOf" srcId="{35927A4E-9C0F-432D-A231-6C390A792316}" destId="{96DBC144-D2D9-4F25-8A63-DFAF52EA55AC}" srcOrd="8" destOrd="0" presId="urn:microsoft.com/office/officeart/2005/8/layout/process5"/>
    <dgm:cxn modelId="{2C3A3BAD-F448-4F64-BD3A-FE2A998E7146}" type="presParOf" srcId="{35927A4E-9C0F-432D-A231-6C390A792316}" destId="{58B54E2D-C281-48DE-BF12-C21E3737DA35}" srcOrd="9" destOrd="0" presId="urn:microsoft.com/office/officeart/2005/8/layout/process5"/>
    <dgm:cxn modelId="{65428687-1EB8-4D35-819C-278B30FC9B4C}" type="presParOf" srcId="{58B54E2D-C281-48DE-BF12-C21E3737DA35}" destId="{7CD10627-6BFB-48F8-B8B7-E9D5028BB025}" srcOrd="0" destOrd="0" presId="urn:microsoft.com/office/officeart/2005/8/layout/process5"/>
    <dgm:cxn modelId="{B678ABEE-24F6-420C-A5AC-70257705CABE}" type="presParOf" srcId="{35927A4E-9C0F-432D-A231-6C390A792316}" destId="{7852216D-14ED-4F86-8D86-E0CC80296E5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7A816-5614-49BF-958A-23E8B3E03E3F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C5090DAA-F7D9-443D-A299-AE556BA741CE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신청 시 </a:t>
          </a:r>
          <a:endParaRPr lang="en-US" altLang="ko-KR" b="1" dirty="0" smtClean="0">
            <a:latin typeface="HY견명조" pitchFamily="18" charset="-127"/>
            <a:ea typeface="HY견명조" pitchFamily="18" charset="-127"/>
          </a:endParaRPr>
        </a:p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고객 준비서류</a:t>
          </a:r>
          <a:endParaRPr lang="ko-KR" altLang="en-US" b="1" dirty="0"/>
        </a:p>
      </dgm:t>
    </dgm:pt>
    <dgm:pt modelId="{BA1F6EEB-172B-4CA4-BA7B-A8A99FBC7E18}" type="parTrans" cxnId="{B89309B7-D9FA-4ACA-8194-0ADE9630E93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F763049E-3623-4A95-992B-D2B972EF0765}" type="sibTrans" cxnId="{B89309B7-D9FA-4ACA-8194-0ADE9630E93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CBF70410-81E3-44D1-B7C9-AA177A0EB5B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신청서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신용정보조회동의서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등본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신분증</a:t>
          </a:r>
          <a:endParaRPr lang="ko-KR" altLang="en-US" dirty="0"/>
        </a:p>
      </dgm:t>
    </dgm:pt>
    <dgm:pt modelId="{D7D5414D-588B-4ADD-9820-278CDD1080D4}" type="parTrans" cxnId="{9E9D27F5-A547-42C6-B732-65CF3E7A0F7C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73093338-F75A-4BAD-823D-40D9FFEA1268}" type="sibTrans" cxnId="{9E9D27F5-A547-42C6-B732-65CF3E7A0F7C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329BCE20-9F42-45B6-8C46-8149DFE32EAA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진행 시 </a:t>
          </a:r>
          <a:endParaRPr lang="en-US" altLang="ko-KR" b="1" dirty="0" smtClean="0">
            <a:latin typeface="HY견명조" pitchFamily="18" charset="-127"/>
            <a:ea typeface="HY견명조" pitchFamily="18" charset="-127"/>
          </a:endParaRPr>
        </a:p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고객 준비서류</a:t>
          </a:r>
          <a:endParaRPr lang="ko-KR" altLang="en-US" b="1" dirty="0"/>
        </a:p>
      </dgm:t>
    </dgm:pt>
    <dgm:pt modelId="{38FE72B8-E85B-40A1-90C2-D67E85770E75}" type="parTrans" cxnId="{DC446F7E-9EB7-4EED-AFD1-6D097BECBB34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D8CB2477-31D5-4CD3-8D21-2917156EA3D2}" type="sibTrans" cxnId="{DC446F7E-9EB7-4EED-AFD1-6D097BECBB34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59883199-E0AF-4979-B9DB-52B489A744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주민등록등본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1,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주민등록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원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)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초본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1,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인감증명서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2,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신분증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인감도장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기타서류 </a:t>
          </a:r>
          <a:r>
            <a:rPr lang="ko-KR" altLang="en-US" dirty="0" err="1" smtClean="0">
              <a:latin typeface="HY견명조" pitchFamily="18" charset="-127"/>
              <a:ea typeface="HY견명조" pitchFamily="18" charset="-127"/>
            </a:rPr>
            <a:t>건별보완</a:t>
          </a:r>
          <a:endParaRPr lang="ko-KR" altLang="en-US" dirty="0"/>
        </a:p>
      </dgm:t>
    </dgm:pt>
    <dgm:pt modelId="{912849F6-B199-49F9-B25B-BBBCB74F47BC}" type="parTrans" cxnId="{A1F5021A-AC63-45B3-9146-2D29E81CB0D3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44692D51-2702-42E7-B594-5181928DF9A2}" type="sibTrans" cxnId="{A1F5021A-AC63-45B3-9146-2D29E81CB0D3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B4183071-0DE7-46C6-97FD-B5BB90914AF4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진행 시</a:t>
          </a:r>
          <a:endParaRPr lang="en-US" altLang="ko-KR" b="1" dirty="0" smtClean="0">
            <a:latin typeface="HY견명조" pitchFamily="18" charset="-127"/>
            <a:ea typeface="HY견명조" pitchFamily="18" charset="-127"/>
          </a:endParaRPr>
        </a:p>
        <a:p>
          <a:pPr latinLnBrk="1">
            <a:lnSpc>
              <a:spcPct val="150000"/>
            </a:lnSpc>
          </a:pPr>
          <a:r>
            <a:rPr lang="ko-KR" altLang="en-US" b="1" dirty="0" smtClean="0">
              <a:latin typeface="HY견명조" pitchFamily="18" charset="-127"/>
              <a:ea typeface="HY견명조" pitchFamily="18" charset="-127"/>
            </a:rPr>
            <a:t> 프랜차이즈 본사 준비서류</a:t>
          </a:r>
          <a:endParaRPr lang="ko-KR" altLang="en-US" b="1" dirty="0"/>
        </a:p>
      </dgm:t>
    </dgm:pt>
    <dgm:pt modelId="{476465FA-AA52-4E05-A35A-332F8EAECEB6}" type="parTrans" cxnId="{C12E9E01-3577-4A39-B640-9A8680E089F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7E211C89-D170-4692-870F-FCE7A49EF96E}" type="sibTrans" cxnId="{C12E9E01-3577-4A39-B640-9A8680E089F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C4ABF57-A5FD-49EA-8E7D-F701B274A914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사업자등록증사본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거래용 통장사본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err="1" smtClean="0">
              <a:latin typeface="HY견명조" pitchFamily="18" charset="-127"/>
              <a:ea typeface="HY견명조" pitchFamily="18" charset="-127"/>
            </a:rPr>
            <a:t>카다로그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견적서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단가표</a:t>
          </a:r>
          <a:r>
            <a:rPr lang="en-US" altLang="ko-KR" dirty="0" smtClean="0">
              <a:latin typeface="HY견명조" pitchFamily="18" charset="-127"/>
              <a:ea typeface="HY견명조" pitchFamily="18" charset="-127"/>
            </a:rPr>
            <a:t>), </a:t>
          </a:r>
          <a:r>
            <a:rPr lang="ko-KR" altLang="en-US" dirty="0" smtClean="0">
              <a:latin typeface="HY견명조" pitchFamily="18" charset="-127"/>
              <a:ea typeface="HY견명조" pitchFamily="18" charset="-127"/>
            </a:rPr>
            <a:t>가맹계약서</a:t>
          </a:r>
          <a:endParaRPr lang="ko-KR" altLang="en-US" dirty="0"/>
        </a:p>
      </dgm:t>
    </dgm:pt>
    <dgm:pt modelId="{D8C8B786-DD77-45D4-8F14-A9D64AA19676}" type="parTrans" cxnId="{543B35ED-C7A4-4DA9-8AC6-B0D6743639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C883E22-7FFD-41F6-A232-B36170D7ADD0}" type="sibTrans" cxnId="{543B35ED-C7A4-4DA9-8AC6-B0D6743639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3E3FC389-B2D6-426E-AA5E-4B659D0FC878}" type="pres">
      <dgm:prSet presAssocID="{90A7A816-5614-49BF-958A-23E8B3E03E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CE064-1A8A-4E72-B7C4-701B00E2D1AA}" type="pres">
      <dgm:prSet presAssocID="{C5090DAA-F7D9-443D-A299-AE556BA741CE}" presName="linNode" presStyleCnt="0"/>
      <dgm:spPr/>
    </dgm:pt>
    <dgm:pt modelId="{1DAF45BF-E548-4971-A413-ACDAD5C82BCE}" type="pres">
      <dgm:prSet presAssocID="{C5090DAA-F7D9-443D-A299-AE556BA741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35BE5-5FDC-469B-91FC-F097B548E800}" type="pres">
      <dgm:prSet presAssocID="{C5090DAA-F7D9-443D-A299-AE556BA741C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2B11A1-F70C-484C-BE26-916DBE1C7A30}" type="pres">
      <dgm:prSet presAssocID="{F763049E-3623-4A95-992B-D2B972EF0765}" presName="sp" presStyleCnt="0"/>
      <dgm:spPr/>
    </dgm:pt>
    <dgm:pt modelId="{B00BB012-943E-4759-AABC-AB6F93BD1719}" type="pres">
      <dgm:prSet presAssocID="{329BCE20-9F42-45B6-8C46-8149DFE32EAA}" presName="linNode" presStyleCnt="0"/>
      <dgm:spPr/>
    </dgm:pt>
    <dgm:pt modelId="{F6F00AB6-577B-4F8E-AE66-BDC3967A7B36}" type="pres">
      <dgm:prSet presAssocID="{329BCE20-9F42-45B6-8C46-8149DFE32EA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C9240C-8E39-489B-A203-130C36D5841F}" type="pres">
      <dgm:prSet presAssocID="{329BCE20-9F42-45B6-8C46-8149DFE32EA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B8F2DF-63CE-4760-B378-AE09C0B6BB10}" type="pres">
      <dgm:prSet presAssocID="{D8CB2477-31D5-4CD3-8D21-2917156EA3D2}" presName="sp" presStyleCnt="0"/>
      <dgm:spPr/>
    </dgm:pt>
    <dgm:pt modelId="{5BFF0F3D-6825-4AA4-9F1E-F08E65BEBAD9}" type="pres">
      <dgm:prSet presAssocID="{B4183071-0DE7-46C6-97FD-B5BB90914AF4}" presName="linNode" presStyleCnt="0"/>
      <dgm:spPr/>
    </dgm:pt>
    <dgm:pt modelId="{26142658-C416-47E1-9315-7BDB02F35514}" type="pres">
      <dgm:prSet presAssocID="{B4183071-0DE7-46C6-97FD-B5BB90914AF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E3094-DC79-42C7-876F-E14B2B184544}" type="pres">
      <dgm:prSet presAssocID="{B4183071-0DE7-46C6-97FD-B5BB90914AF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9309B7-D9FA-4ACA-8194-0ADE9630E932}" srcId="{90A7A816-5614-49BF-958A-23E8B3E03E3F}" destId="{C5090DAA-F7D9-443D-A299-AE556BA741CE}" srcOrd="0" destOrd="0" parTransId="{BA1F6EEB-172B-4CA4-BA7B-A8A99FBC7E18}" sibTransId="{F763049E-3623-4A95-992B-D2B972EF0765}"/>
    <dgm:cxn modelId="{C12E9E01-3577-4A39-B640-9A8680E089F8}" srcId="{90A7A816-5614-49BF-958A-23E8B3E03E3F}" destId="{B4183071-0DE7-46C6-97FD-B5BB90914AF4}" srcOrd="2" destOrd="0" parTransId="{476465FA-AA52-4E05-A35A-332F8EAECEB6}" sibTransId="{7E211C89-D170-4692-870F-FCE7A49EF96E}"/>
    <dgm:cxn modelId="{9E9D27F5-A547-42C6-B732-65CF3E7A0F7C}" srcId="{C5090DAA-F7D9-443D-A299-AE556BA741CE}" destId="{CBF70410-81E3-44D1-B7C9-AA177A0EB5B6}" srcOrd="0" destOrd="0" parTransId="{D7D5414D-588B-4ADD-9820-278CDD1080D4}" sibTransId="{73093338-F75A-4BAD-823D-40D9FFEA1268}"/>
    <dgm:cxn modelId="{164FE487-5915-4FAC-AE2F-57C035C313D7}" type="presOf" srcId="{CBF70410-81E3-44D1-B7C9-AA177A0EB5B6}" destId="{5A835BE5-5FDC-469B-91FC-F097B548E800}" srcOrd="0" destOrd="0" presId="urn:microsoft.com/office/officeart/2005/8/layout/vList5"/>
    <dgm:cxn modelId="{E901C616-21A9-45BF-966C-6A828D1A179B}" type="presOf" srcId="{B4183071-0DE7-46C6-97FD-B5BB90914AF4}" destId="{26142658-C416-47E1-9315-7BDB02F35514}" srcOrd="0" destOrd="0" presId="urn:microsoft.com/office/officeart/2005/8/layout/vList5"/>
    <dgm:cxn modelId="{AD371D94-A6A0-4D78-BF2F-5A054685417E}" type="presOf" srcId="{C5090DAA-F7D9-443D-A299-AE556BA741CE}" destId="{1DAF45BF-E548-4971-A413-ACDAD5C82BCE}" srcOrd="0" destOrd="0" presId="urn:microsoft.com/office/officeart/2005/8/layout/vList5"/>
    <dgm:cxn modelId="{543B35ED-C7A4-4DA9-8AC6-B0D674363935}" srcId="{B4183071-0DE7-46C6-97FD-B5BB90914AF4}" destId="{6C4ABF57-A5FD-49EA-8E7D-F701B274A914}" srcOrd="0" destOrd="0" parTransId="{D8C8B786-DD77-45D4-8F14-A9D64AA19676}" sibTransId="{6C883E22-7FFD-41F6-A232-B36170D7ADD0}"/>
    <dgm:cxn modelId="{A1F5021A-AC63-45B3-9146-2D29E81CB0D3}" srcId="{329BCE20-9F42-45B6-8C46-8149DFE32EAA}" destId="{59883199-E0AF-4979-B9DB-52B489A74496}" srcOrd="0" destOrd="0" parTransId="{912849F6-B199-49F9-B25B-BBBCB74F47BC}" sibTransId="{44692D51-2702-42E7-B594-5181928DF9A2}"/>
    <dgm:cxn modelId="{CF401FFC-8D88-4F3D-80B9-A10839A01A2F}" type="presOf" srcId="{6C4ABF57-A5FD-49EA-8E7D-F701B274A914}" destId="{0CDE3094-DC79-42C7-876F-E14B2B184544}" srcOrd="0" destOrd="0" presId="urn:microsoft.com/office/officeart/2005/8/layout/vList5"/>
    <dgm:cxn modelId="{1038A215-9FB8-4E05-8D1A-D93FEAAB56C4}" type="presOf" srcId="{90A7A816-5614-49BF-958A-23E8B3E03E3F}" destId="{3E3FC389-B2D6-426E-AA5E-4B659D0FC878}" srcOrd="0" destOrd="0" presId="urn:microsoft.com/office/officeart/2005/8/layout/vList5"/>
    <dgm:cxn modelId="{DC446F7E-9EB7-4EED-AFD1-6D097BECBB34}" srcId="{90A7A816-5614-49BF-958A-23E8B3E03E3F}" destId="{329BCE20-9F42-45B6-8C46-8149DFE32EAA}" srcOrd="1" destOrd="0" parTransId="{38FE72B8-E85B-40A1-90C2-D67E85770E75}" sibTransId="{D8CB2477-31D5-4CD3-8D21-2917156EA3D2}"/>
    <dgm:cxn modelId="{CBA068F8-70D1-4D0F-AFD8-FF3CC68DB36C}" type="presOf" srcId="{329BCE20-9F42-45B6-8C46-8149DFE32EAA}" destId="{F6F00AB6-577B-4F8E-AE66-BDC3967A7B36}" srcOrd="0" destOrd="0" presId="urn:microsoft.com/office/officeart/2005/8/layout/vList5"/>
    <dgm:cxn modelId="{96C9DDD9-08F5-4022-8770-A63172D9955C}" type="presOf" srcId="{59883199-E0AF-4979-B9DB-52B489A74496}" destId="{CBC9240C-8E39-489B-A203-130C36D5841F}" srcOrd="0" destOrd="0" presId="urn:microsoft.com/office/officeart/2005/8/layout/vList5"/>
    <dgm:cxn modelId="{4737F1F3-A7E5-480C-83E8-8BE6F21A0989}" type="presParOf" srcId="{3E3FC389-B2D6-426E-AA5E-4B659D0FC878}" destId="{9E4CE064-1A8A-4E72-B7C4-701B00E2D1AA}" srcOrd="0" destOrd="0" presId="urn:microsoft.com/office/officeart/2005/8/layout/vList5"/>
    <dgm:cxn modelId="{B43451DF-8C2F-4B45-8111-6A8DEEA2FEF2}" type="presParOf" srcId="{9E4CE064-1A8A-4E72-B7C4-701B00E2D1AA}" destId="{1DAF45BF-E548-4971-A413-ACDAD5C82BCE}" srcOrd="0" destOrd="0" presId="urn:microsoft.com/office/officeart/2005/8/layout/vList5"/>
    <dgm:cxn modelId="{2BEF8D25-A994-43C7-A335-4553DC96F2B1}" type="presParOf" srcId="{9E4CE064-1A8A-4E72-B7C4-701B00E2D1AA}" destId="{5A835BE5-5FDC-469B-91FC-F097B548E800}" srcOrd="1" destOrd="0" presId="urn:microsoft.com/office/officeart/2005/8/layout/vList5"/>
    <dgm:cxn modelId="{1516C72F-6AE6-4A10-95A8-9C74EB3A0858}" type="presParOf" srcId="{3E3FC389-B2D6-426E-AA5E-4B659D0FC878}" destId="{232B11A1-F70C-484C-BE26-916DBE1C7A30}" srcOrd="1" destOrd="0" presId="urn:microsoft.com/office/officeart/2005/8/layout/vList5"/>
    <dgm:cxn modelId="{8CA295E5-C1CA-43C2-AF66-4883502AD4F7}" type="presParOf" srcId="{3E3FC389-B2D6-426E-AA5E-4B659D0FC878}" destId="{B00BB012-943E-4759-AABC-AB6F93BD1719}" srcOrd="2" destOrd="0" presId="urn:microsoft.com/office/officeart/2005/8/layout/vList5"/>
    <dgm:cxn modelId="{EBE8B405-32DD-43FF-87F0-A679802BDC52}" type="presParOf" srcId="{B00BB012-943E-4759-AABC-AB6F93BD1719}" destId="{F6F00AB6-577B-4F8E-AE66-BDC3967A7B36}" srcOrd="0" destOrd="0" presId="urn:microsoft.com/office/officeart/2005/8/layout/vList5"/>
    <dgm:cxn modelId="{E217D7D7-CB31-4DA0-8A10-0E6E4EA52C61}" type="presParOf" srcId="{B00BB012-943E-4759-AABC-AB6F93BD1719}" destId="{CBC9240C-8E39-489B-A203-130C36D5841F}" srcOrd="1" destOrd="0" presId="urn:microsoft.com/office/officeart/2005/8/layout/vList5"/>
    <dgm:cxn modelId="{4FA6230F-FB3E-477E-A8F0-5487E1524E8F}" type="presParOf" srcId="{3E3FC389-B2D6-426E-AA5E-4B659D0FC878}" destId="{23B8F2DF-63CE-4760-B378-AE09C0B6BB10}" srcOrd="3" destOrd="0" presId="urn:microsoft.com/office/officeart/2005/8/layout/vList5"/>
    <dgm:cxn modelId="{77BC7099-700C-489D-81C1-2C877CFB64D7}" type="presParOf" srcId="{3E3FC389-B2D6-426E-AA5E-4B659D0FC878}" destId="{5BFF0F3D-6825-4AA4-9F1E-F08E65BEBAD9}" srcOrd="4" destOrd="0" presId="urn:microsoft.com/office/officeart/2005/8/layout/vList5"/>
    <dgm:cxn modelId="{59E88377-ECBC-45E9-A252-C4CC4B7FBD73}" type="presParOf" srcId="{5BFF0F3D-6825-4AA4-9F1E-F08E65BEBAD9}" destId="{26142658-C416-47E1-9315-7BDB02F35514}" srcOrd="0" destOrd="0" presId="urn:microsoft.com/office/officeart/2005/8/layout/vList5"/>
    <dgm:cxn modelId="{54183096-279A-4971-AB47-ACE98019DCC1}" type="presParOf" srcId="{5BFF0F3D-6825-4AA4-9F1E-F08E65BEBAD9}" destId="{0CDE3094-DC79-42C7-876F-E14B2B1845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502F4D-B875-4C91-B2C2-F7E4BAEAC9C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  <a:ln>
          <a:noFill/>
        </a:ln>
        <a:effectLst>
          <a:outerShdw blurRad="12700" dir="5400000" algn="tl" rotWithShape="0">
            <a:srgbClr val="EBE9ED">
              <a:alpha val="27450"/>
            </a:srgbClr>
          </a:outerShdw>
        </a:effectLst>
        <a:scene3d>
          <a:camera prst="obliqueTop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(4)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할부판매 시 소비자 가격을 기준으로 가격을 결정함으로 적정 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가격의 유지 및 이윤의 확보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가 가능하다</a:t>
          </a:r>
          <a:r>
            <a:rPr lang="en-US" sz="2000" i="0" kern="120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kern="1200" dirty="0">
            <a:latin typeface="HY견명조" pitchFamily="18" charset="-127"/>
            <a:ea typeface="HY견명조" pitchFamily="18" charset="-127"/>
          </a:endParaRPr>
        </a:p>
      </dsp:txBody>
      <dsp:txXfrm>
        <a:off x="0" y="3712270"/>
        <a:ext cx="8229600" cy="812154"/>
      </dsp:txXfrm>
    </dsp:sp>
    <dsp:sp modelId="{55EF1A3F-1FDB-4A1C-8141-29A716F32E11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  <a:ln>
          <a:noFill/>
        </a:ln>
        <a:effectLst>
          <a:outerShdw blurRad="12700" dir="5400000" algn="tl" rotWithShape="0">
            <a:srgbClr val="EBE9ED">
              <a:alpha val="27450"/>
            </a:srgbClr>
          </a:outerShdw>
        </a:effectLst>
        <a:scene3d>
          <a:camera prst="obliqueTop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(3)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할부채권을 할부</a:t>
          </a: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kern="1200" dirty="0" err="1" smtClean="0">
              <a:latin typeface="HY견명조" pitchFamily="18" charset="-127"/>
              <a:ea typeface="HY견명조" pitchFamily="18" charset="-127"/>
            </a:rPr>
            <a:t>금융사</a:t>
          </a: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에서 매입하여 </a:t>
          </a:r>
          <a:r>
            <a:rPr lang="en-US" sz="2000" i="0" kern="1200" dirty="0" smtClean="0">
              <a:latin typeface="HY견명조" pitchFamily="18" charset="-127"/>
              <a:ea typeface="HY견명조" pitchFamily="18" charset="-127"/>
            </a:rPr>
            <a:t>Maker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의 외상잔고를 차감해줌으로써 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자금압박</a:t>
          </a:r>
          <a:r>
            <a:rPr lang="en-US" altLang="ko-KR" sz="2000" b="1" i="0" kern="120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에서 벗어날 수 있다</a:t>
          </a:r>
          <a:r>
            <a:rPr lang="en-US" sz="2000" i="0" kern="120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kern="1200" dirty="0">
            <a:latin typeface="HY견명조" pitchFamily="18" charset="-127"/>
            <a:ea typeface="HY견명조" pitchFamily="18" charset="-127"/>
          </a:endParaRPr>
        </a:p>
      </dsp:txBody>
      <dsp:txXfrm rot="10800000">
        <a:off x="0" y="2475359"/>
        <a:ext cx="8229600" cy="1249092"/>
      </dsp:txXfrm>
    </dsp:sp>
    <dsp:sp modelId="{49B5F7BD-96BF-4D36-8013-30620D5C5AAD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  <a:ln>
          <a:noFill/>
        </a:ln>
        <a:effectLst>
          <a:outerShdw blurRad="12700" dir="5400000" algn="tl" rotWithShape="0">
            <a:srgbClr val="EBE9ED">
              <a:alpha val="27450"/>
            </a:srgbClr>
          </a:outerShdw>
        </a:effectLst>
        <a:scene3d>
          <a:camera prst="obliqueTop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(2)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채권관리를 할부</a:t>
          </a: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kern="1200" dirty="0" err="1" smtClean="0">
              <a:latin typeface="HY견명조" pitchFamily="18" charset="-127"/>
              <a:ea typeface="HY견명조" pitchFamily="18" charset="-127"/>
            </a:rPr>
            <a:t>금융사</a:t>
          </a: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에서 수행하므로 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채권관리</a:t>
          </a:r>
          <a:r>
            <a:rPr lang="en-US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(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대손</a:t>
          </a:r>
          <a:r>
            <a:rPr lang="en-US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)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부담 및 </a:t>
          </a:r>
          <a:r>
            <a:rPr lang="en-US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(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회수</a:t>
          </a:r>
          <a:r>
            <a:rPr lang="en-US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)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비용이 절감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된다</a:t>
          </a:r>
          <a:r>
            <a:rPr lang="en-US" sz="2000" i="0" kern="120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kern="1200" dirty="0">
            <a:latin typeface="HY견명조" pitchFamily="18" charset="-127"/>
            <a:ea typeface="HY견명조" pitchFamily="18" charset="-127"/>
          </a:endParaRPr>
        </a:p>
      </dsp:txBody>
      <dsp:txXfrm rot="10800000">
        <a:off x="0" y="1238449"/>
        <a:ext cx="8229600" cy="1249092"/>
      </dsp:txXfrm>
    </dsp:sp>
    <dsp:sp modelId="{26A116E5-2F17-4616-B0F5-7906DE1C8EA8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hueMod val="100000"/>
                <a:sat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  <a:ln>
          <a:noFill/>
        </a:ln>
        <a:effectLst>
          <a:outerShdw blurRad="12700" dir="5400000" algn="tl" rotWithShape="0">
            <a:srgbClr val="EBE9ED">
              <a:alpha val="27450"/>
            </a:srgbClr>
          </a:outerShdw>
        </a:effectLst>
        <a:scene3d>
          <a:camera prst="obliqueTop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0" kern="1200" dirty="0" smtClean="0">
              <a:latin typeface="HY견명조" pitchFamily="18" charset="-127"/>
              <a:ea typeface="HY견명조" pitchFamily="18" charset="-127"/>
            </a:rPr>
            <a:t>(1) 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현금 일시불 구입이 어려운 고객에게 할부구입이 가능하게 함으로써 </a:t>
          </a:r>
          <a:r>
            <a:rPr lang="ko-KR" sz="2000" b="1" i="0" kern="1200" dirty="0" smtClean="0">
              <a:solidFill>
                <a:schemeClr val="accent2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rPr>
            <a:t>지속적 매출 증대</a:t>
          </a:r>
          <a:r>
            <a:rPr lang="ko-KR" sz="2000" i="0" kern="1200" dirty="0" smtClean="0">
              <a:latin typeface="HY견명조" pitchFamily="18" charset="-127"/>
              <a:ea typeface="HY견명조" pitchFamily="18" charset="-127"/>
            </a:rPr>
            <a:t>를 기대할 수 있다</a:t>
          </a:r>
          <a:r>
            <a:rPr lang="en-US" sz="2000" i="0" kern="1200" dirty="0" smtClean="0">
              <a:latin typeface="HY견명조" pitchFamily="18" charset="-127"/>
              <a:ea typeface="HY견명조" pitchFamily="18" charset="-127"/>
            </a:rPr>
            <a:t>.</a:t>
          </a:r>
          <a:endParaRPr lang="ko-KR" sz="2000" i="0" kern="1200" dirty="0">
            <a:latin typeface="HY견명조" pitchFamily="18" charset="-127"/>
            <a:ea typeface="HY견명조" pitchFamily="18" charset="-127"/>
          </a:endParaRPr>
        </a:p>
      </dsp:txBody>
      <dsp:txXfrm rot="10800000">
        <a:off x="0" y="1538"/>
        <a:ext cx="8229600" cy="12490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A5B540-92C0-47C8-8FB0-D1903FC863BB}">
      <dsp:nvSpPr>
        <dsp:cNvPr id="0" name=""/>
        <dsp:cNvSpPr/>
      </dsp:nvSpPr>
      <dsp:spPr>
        <a:xfrm>
          <a:off x="717" y="190115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(1)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신청 서류 팩스 접수 </a:t>
          </a:r>
          <a:endParaRPr lang="ko-KR" altLang="en-US" sz="1000" b="1" kern="1200" dirty="0"/>
        </a:p>
      </dsp:txBody>
      <dsp:txXfrm>
        <a:off x="717" y="190115"/>
        <a:ext cx="1529571" cy="917743"/>
      </dsp:txXfrm>
    </dsp:sp>
    <dsp:sp modelId="{D4CC4984-3DFD-4617-834A-E170B7161C95}">
      <dsp:nvSpPr>
        <dsp:cNvPr id="0" name=""/>
        <dsp:cNvSpPr/>
      </dsp:nvSpPr>
      <dsp:spPr>
        <a:xfrm>
          <a:off x="1664891" y="459319"/>
          <a:ext cx="324269" cy="379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664891" y="459319"/>
        <a:ext cx="324269" cy="379333"/>
      </dsp:txXfrm>
    </dsp:sp>
    <dsp:sp modelId="{2E113999-486B-450B-B860-8DBB8430812C}">
      <dsp:nvSpPr>
        <dsp:cNvPr id="0" name=""/>
        <dsp:cNvSpPr/>
      </dsp:nvSpPr>
      <dsp:spPr>
        <a:xfrm>
          <a:off x="2142117" y="190115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(2)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고객 상담 및 신청서 작성 </a:t>
          </a:r>
          <a:endParaRPr lang="ko-KR" altLang="en-US" sz="1000" b="1" kern="1200" dirty="0"/>
        </a:p>
      </dsp:txBody>
      <dsp:txXfrm>
        <a:off x="2142117" y="190115"/>
        <a:ext cx="1529571" cy="917743"/>
      </dsp:txXfrm>
    </dsp:sp>
    <dsp:sp modelId="{B1C9F6C9-F52E-4DE8-8FBC-259EC8506D1D}">
      <dsp:nvSpPr>
        <dsp:cNvPr id="0" name=""/>
        <dsp:cNvSpPr/>
      </dsp:nvSpPr>
      <dsp:spPr>
        <a:xfrm rot="5400000">
          <a:off x="2744769" y="1214928"/>
          <a:ext cx="324269" cy="379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 rot="5400000">
        <a:off x="2744769" y="1214928"/>
        <a:ext cx="324269" cy="379333"/>
      </dsp:txXfrm>
    </dsp:sp>
    <dsp:sp modelId="{D1B2E31A-BB86-461D-87F0-A3EE777CC7E3}">
      <dsp:nvSpPr>
        <dsp:cNvPr id="0" name=""/>
        <dsp:cNvSpPr/>
      </dsp:nvSpPr>
      <dsp:spPr>
        <a:xfrm>
          <a:off x="2142117" y="1719686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(3)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한도 승인 </a:t>
          </a: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[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익일</a:t>
          </a: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]</a:t>
          </a:r>
          <a:endParaRPr lang="ko-KR" altLang="en-US" sz="1000" b="1" kern="1200" dirty="0"/>
        </a:p>
      </dsp:txBody>
      <dsp:txXfrm>
        <a:off x="2142117" y="1719686"/>
        <a:ext cx="1529571" cy="917743"/>
      </dsp:txXfrm>
    </dsp:sp>
    <dsp:sp modelId="{95E77D92-943C-46E4-954D-DD0EE768F273}">
      <dsp:nvSpPr>
        <dsp:cNvPr id="0" name=""/>
        <dsp:cNvSpPr/>
      </dsp:nvSpPr>
      <dsp:spPr>
        <a:xfrm rot="10800000">
          <a:off x="1683246" y="1988891"/>
          <a:ext cx="324269" cy="379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 rot="10800000">
        <a:off x="1683246" y="1988891"/>
        <a:ext cx="324269" cy="379333"/>
      </dsp:txXfrm>
    </dsp:sp>
    <dsp:sp modelId="{D6E482B4-0556-4CE0-9C36-2FA2726838E9}">
      <dsp:nvSpPr>
        <dsp:cNvPr id="0" name=""/>
        <dsp:cNvSpPr/>
      </dsp:nvSpPr>
      <dsp:spPr>
        <a:xfrm>
          <a:off x="717" y="1719686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7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(4)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시설 공사 및 물건</a:t>
          </a: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장비</a:t>
          </a: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설치</a:t>
          </a: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,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사업자등록증 발급</a:t>
          </a:r>
          <a:endParaRPr lang="ko-KR" altLang="en-US" sz="1000" b="1" kern="1200" dirty="0"/>
        </a:p>
      </dsp:txBody>
      <dsp:txXfrm>
        <a:off x="717" y="1719686"/>
        <a:ext cx="1529571" cy="917743"/>
      </dsp:txXfrm>
    </dsp:sp>
    <dsp:sp modelId="{AFFFAB51-900F-41DB-87B2-F010780BA9CA}">
      <dsp:nvSpPr>
        <dsp:cNvPr id="0" name=""/>
        <dsp:cNvSpPr/>
      </dsp:nvSpPr>
      <dsp:spPr>
        <a:xfrm rot="5400000">
          <a:off x="603368" y="2744500"/>
          <a:ext cx="324269" cy="379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-9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 rot="5400000">
        <a:off x="603368" y="2744500"/>
        <a:ext cx="324269" cy="379333"/>
      </dsp:txXfrm>
    </dsp:sp>
    <dsp:sp modelId="{96DBC144-D2D9-4F25-8A63-DFAF52EA55AC}">
      <dsp:nvSpPr>
        <dsp:cNvPr id="0" name=""/>
        <dsp:cNvSpPr/>
      </dsp:nvSpPr>
      <dsp:spPr>
        <a:xfrm>
          <a:off x="717" y="3249258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0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(5)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계약서 작성 및 현장 검수 </a:t>
          </a:r>
          <a:endParaRPr lang="ko-KR" altLang="en-US" sz="1000" b="1" kern="1200" dirty="0"/>
        </a:p>
      </dsp:txBody>
      <dsp:txXfrm>
        <a:off x="717" y="3249258"/>
        <a:ext cx="1529571" cy="917743"/>
      </dsp:txXfrm>
    </dsp:sp>
    <dsp:sp modelId="{58B54E2D-C281-48DE-BF12-C21E3737DA35}">
      <dsp:nvSpPr>
        <dsp:cNvPr id="0" name=""/>
        <dsp:cNvSpPr/>
      </dsp:nvSpPr>
      <dsp:spPr>
        <a:xfrm>
          <a:off x="1664891" y="3518463"/>
          <a:ext cx="324269" cy="379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664891" y="3518463"/>
        <a:ext cx="324269" cy="379333"/>
      </dsp:txXfrm>
    </dsp:sp>
    <dsp:sp modelId="{7852216D-14ED-4F86-8D86-E0CC80296E5C}">
      <dsp:nvSpPr>
        <dsp:cNvPr id="0" name=""/>
        <dsp:cNvSpPr/>
      </dsp:nvSpPr>
      <dsp:spPr>
        <a:xfrm>
          <a:off x="2142117" y="3249258"/>
          <a:ext cx="1529571" cy="917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HY견명조" pitchFamily="18" charset="-127"/>
              <a:ea typeface="HY견명조" pitchFamily="18" charset="-127"/>
            </a:rPr>
            <a:t>(6) </a:t>
          </a:r>
          <a:r>
            <a:rPr lang="ko-KR" altLang="en-US" sz="1000" b="1" kern="1200" dirty="0" smtClean="0">
              <a:latin typeface="HY견명조" pitchFamily="18" charset="-127"/>
              <a:ea typeface="HY견명조" pitchFamily="18" charset="-127"/>
            </a:rPr>
            <a:t>대금 결제</a:t>
          </a:r>
          <a:endParaRPr lang="ko-KR" altLang="en-US" sz="1000" b="1" kern="1200" dirty="0"/>
        </a:p>
      </dsp:txBody>
      <dsp:txXfrm>
        <a:off x="2142117" y="3249258"/>
        <a:ext cx="1529571" cy="9177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835BE5-5FDC-469B-91FC-F097B548E800}">
      <dsp:nvSpPr>
        <dsp:cNvPr id="0" name=""/>
        <dsp:cNvSpPr/>
      </dsp:nvSpPr>
      <dsp:spPr>
        <a:xfrm rot="5400000">
          <a:off x="2464915" y="-712798"/>
          <a:ext cx="1141883" cy="285727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신청서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신용정보조회동의서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등본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신분증</a:t>
          </a:r>
          <a:endParaRPr lang="ko-KR" altLang="en-US" sz="1300" kern="1200" dirty="0"/>
        </a:p>
      </dsp:txBody>
      <dsp:txXfrm rot="5400000">
        <a:off x="2464915" y="-712798"/>
        <a:ext cx="1141883" cy="2857277"/>
      </dsp:txXfrm>
    </dsp:sp>
    <dsp:sp modelId="{1DAF45BF-E548-4971-A413-ACDAD5C82BCE}">
      <dsp:nvSpPr>
        <dsp:cNvPr id="0" name=""/>
        <dsp:cNvSpPr/>
      </dsp:nvSpPr>
      <dsp:spPr>
        <a:xfrm>
          <a:off x="0" y="2162"/>
          <a:ext cx="1607218" cy="1427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신청 시 </a:t>
          </a:r>
          <a:endParaRPr lang="en-US" altLang="ko-KR" sz="1500" b="1" kern="1200" dirty="0" smtClean="0">
            <a:latin typeface="HY견명조" pitchFamily="18" charset="-127"/>
            <a:ea typeface="HY견명조" pitchFamily="18" charset="-127"/>
          </a:endParaRPr>
        </a:p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고객 준비서류</a:t>
          </a:r>
          <a:endParaRPr lang="ko-KR" altLang="en-US" sz="1500" b="1" kern="1200" dirty="0"/>
        </a:p>
      </dsp:txBody>
      <dsp:txXfrm>
        <a:off x="0" y="2162"/>
        <a:ext cx="1607218" cy="1427354"/>
      </dsp:txXfrm>
    </dsp:sp>
    <dsp:sp modelId="{CBC9240C-8E39-489B-A203-130C36D5841F}">
      <dsp:nvSpPr>
        <dsp:cNvPr id="0" name=""/>
        <dsp:cNvSpPr/>
      </dsp:nvSpPr>
      <dsp:spPr>
        <a:xfrm rot="5400000">
          <a:off x="2464915" y="785923"/>
          <a:ext cx="1141883" cy="285727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주민등록등본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1,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주민등록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원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)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초본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1,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인감증명서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2,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신분증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인감도장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기타서류 </a:t>
          </a:r>
          <a:r>
            <a:rPr lang="ko-KR" altLang="en-US" sz="1300" kern="1200" dirty="0" err="1" smtClean="0">
              <a:latin typeface="HY견명조" pitchFamily="18" charset="-127"/>
              <a:ea typeface="HY견명조" pitchFamily="18" charset="-127"/>
            </a:rPr>
            <a:t>건별보완</a:t>
          </a:r>
          <a:endParaRPr lang="ko-KR" altLang="en-US" sz="1300" kern="1200" dirty="0"/>
        </a:p>
      </dsp:txBody>
      <dsp:txXfrm rot="5400000">
        <a:off x="2464915" y="785923"/>
        <a:ext cx="1141883" cy="2857277"/>
      </dsp:txXfrm>
    </dsp:sp>
    <dsp:sp modelId="{F6F00AB6-577B-4F8E-AE66-BDC3967A7B36}">
      <dsp:nvSpPr>
        <dsp:cNvPr id="0" name=""/>
        <dsp:cNvSpPr/>
      </dsp:nvSpPr>
      <dsp:spPr>
        <a:xfrm>
          <a:off x="0" y="1500885"/>
          <a:ext cx="1607218" cy="1427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진행 시 </a:t>
          </a:r>
          <a:endParaRPr lang="en-US" altLang="ko-KR" sz="1500" b="1" kern="1200" dirty="0" smtClean="0">
            <a:latin typeface="HY견명조" pitchFamily="18" charset="-127"/>
            <a:ea typeface="HY견명조" pitchFamily="18" charset="-127"/>
          </a:endParaRPr>
        </a:p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고객 준비서류</a:t>
          </a:r>
          <a:endParaRPr lang="ko-KR" altLang="en-US" sz="1500" b="1" kern="1200" dirty="0"/>
        </a:p>
      </dsp:txBody>
      <dsp:txXfrm>
        <a:off x="0" y="1500885"/>
        <a:ext cx="1607218" cy="1427354"/>
      </dsp:txXfrm>
    </dsp:sp>
    <dsp:sp modelId="{0CDE3094-DC79-42C7-876F-E14B2B184544}">
      <dsp:nvSpPr>
        <dsp:cNvPr id="0" name=""/>
        <dsp:cNvSpPr/>
      </dsp:nvSpPr>
      <dsp:spPr>
        <a:xfrm rot="5400000">
          <a:off x="2464915" y="2284646"/>
          <a:ext cx="1141883" cy="285727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사업자등록증사본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거래용 통장사본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err="1" smtClean="0">
              <a:latin typeface="HY견명조" pitchFamily="18" charset="-127"/>
              <a:ea typeface="HY견명조" pitchFamily="18" charset="-127"/>
            </a:rPr>
            <a:t>카다로그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견적서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(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단가표</a:t>
          </a:r>
          <a:r>
            <a:rPr lang="en-US" altLang="ko-KR" sz="1300" kern="1200" dirty="0" smtClean="0">
              <a:latin typeface="HY견명조" pitchFamily="18" charset="-127"/>
              <a:ea typeface="HY견명조" pitchFamily="18" charset="-127"/>
            </a:rPr>
            <a:t>), </a:t>
          </a:r>
          <a:r>
            <a:rPr lang="ko-KR" altLang="en-US" sz="1300" kern="1200" dirty="0" smtClean="0">
              <a:latin typeface="HY견명조" pitchFamily="18" charset="-127"/>
              <a:ea typeface="HY견명조" pitchFamily="18" charset="-127"/>
            </a:rPr>
            <a:t>가맹계약서</a:t>
          </a:r>
          <a:endParaRPr lang="ko-KR" altLang="en-US" sz="1300" kern="1200" dirty="0"/>
        </a:p>
      </dsp:txBody>
      <dsp:txXfrm rot="5400000">
        <a:off x="2464915" y="2284646"/>
        <a:ext cx="1141883" cy="2857277"/>
      </dsp:txXfrm>
    </dsp:sp>
    <dsp:sp modelId="{26142658-C416-47E1-9315-7BDB02F35514}">
      <dsp:nvSpPr>
        <dsp:cNvPr id="0" name=""/>
        <dsp:cNvSpPr/>
      </dsp:nvSpPr>
      <dsp:spPr>
        <a:xfrm>
          <a:off x="0" y="2999607"/>
          <a:ext cx="1607218" cy="1427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진행 시</a:t>
          </a:r>
          <a:endParaRPr lang="en-US" altLang="ko-KR" sz="1500" b="1" kern="1200" dirty="0" smtClean="0">
            <a:latin typeface="HY견명조" pitchFamily="18" charset="-127"/>
            <a:ea typeface="HY견명조" pitchFamily="18" charset="-127"/>
          </a:endParaRPr>
        </a:p>
        <a:p>
          <a:pPr lvl="0" algn="ctr" defTabSz="6667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 smtClean="0">
              <a:latin typeface="HY견명조" pitchFamily="18" charset="-127"/>
              <a:ea typeface="HY견명조" pitchFamily="18" charset="-127"/>
            </a:rPr>
            <a:t> 프랜차이즈 본사 준비서류</a:t>
          </a:r>
          <a:endParaRPr lang="ko-KR" altLang="en-US" sz="1500" b="1" kern="1200" dirty="0"/>
        </a:p>
      </dsp:txBody>
      <dsp:txXfrm>
        <a:off x="0" y="2999607"/>
        <a:ext cx="1607218" cy="142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94E2-314F-4311-85D8-E70A01F25459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E2B2F-359B-4E23-85CE-AEF0A51E2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380006D-EA68-450A-88D6-5EE84CE83008}" type="datetimeFigureOut">
              <a:rPr lang="ko-KR" altLang="en-US" smtClean="0"/>
              <a:pPr/>
              <a:t>2014-12-12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8E03D3-BC7D-43E5-BF1E-32C1EA613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㈜</a:t>
            </a:r>
            <a:r>
              <a:rPr lang="ko-KR" altLang="en-US" dirty="0" err="1" smtClean="0">
                <a:latin typeface="HY견명조" pitchFamily="18" charset="-127"/>
                <a:ea typeface="HY견명조" pitchFamily="18" charset="-127"/>
              </a:rPr>
              <a:t>베닛줌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대출 상품 안내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ct val="170000"/>
              </a:lnSpc>
            </a:pPr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㈜ 베  </a:t>
            </a:r>
            <a:r>
              <a:rPr lang="ko-KR" altLang="en-US" b="1" dirty="0" err="1">
                <a:latin typeface="HY견명조" pitchFamily="18" charset="-127"/>
                <a:ea typeface="HY견명조" pitchFamily="18" charset="-127"/>
              </a:rPr>
              <a:t>닛</a:t>
            </a:r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  </a:t>
            </a:r>
            <a:r>
              <a:rPr lang="ko-KR" altLang="en-US" b="1" dirty="0" smtClean="0">
                <a:latin typeface="HY견명조" pitchFamily="18" charset="-127"/>
                <a:ea typeface="HY견명조" pitchFamily="18" charset="-127"/>
              </a:rPr>
              <a:t>줌</a:t>
            </a:r>
            <a:endParaRPr lang="en-US" altLang="ko-KR" b="1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서울특별시 강남구 논현동 </a:t>
            </a:r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99-20 </a:t>
            </a:r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광명빌딩 </a:t>
            </a:r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b="1" dirty="0" smtClean="0">
                <a:latin typeface="HY견명조" pitchFamily="18" charset="-127"/>
                <a:ea typeface="HY견명조" pitchFamily="18" charset="-127"/>
              </a:rPr>
              <a:t>층</a:t>
            </a:r>
            <a:endParaRPr lang="en-US" altLang="ko-KR" b="1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endParaRPr lang="en-US" altLang="ko-KR" b="1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r>
              <a:rPr lang="ko-KR" altLang="en-US" b="1" dirty="0" smtClean="0">
                <a:latin typeface="HY견명조" pitchFamily="18" charset="-127"/>
                <a:ea typeface="HY견명조" pitchFamily="18" charset="-127"/>
              </a:rPr>
              <a:t>김   </a:t>
            </a:r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태</a:t>
            </a:r>
            <a:r>
              <a:rPr lang="ko-KR" altLang="en-US" b="1" dirty="0" smtClean="0">
                <a:latin typeface="HY견명조" pitchFamily="18" charset="-127"/>
                <a:ea typeface="HY견명조" pitchFamily="18" charset="-127"/>
              </a:rPr>
              <a:t>   </a:t>
            </a:r>
            <a:r>
              <a:rPr lang="ko-KR" altLang="en-US" b="1" dirty="0">
                <a:latin typeface="HY견명조" pitchFamily="18" charset="-127"/>
                <a:ea typeface="HY견명조" pitchFamily="18" charset="-127"/>
              </a:rPr>
              <a:t>준</a:t>
            </a:r>
            <a:r>
              <a:rPr lang="ko-KR" altLang="en-US" b="1" dirty="0" smtClean="0">
                <a:latin typeface="HY견명조" pitchFamily="18" charset="-127"/>
                <a:ea typeface="HY견명조" pitchFamily="18" charset="-127"/>
              </a:rPr>
              <a:t>  대리</a:t>
            </a:r>
            <a:endParaRPr lang="en-US" altLang="ko-KR" b="1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Tel : </a:t>
            </a:r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02.549.1816     Fax </a:t>
            </a:r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02.749.1814</a:t>
            </a:r>
          </a:p>
          <a:p>
            <a:pPr algn="r"/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Mobile : </a:t>
            </a:r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010.3497.4097  010.5655.4097    </a:t>
            </a:r>
            <a:r>
              <a:rPr lang="en-US" altLang="ko-KR" b="1" dirty="0">
                <a:latin typeface="HY견명조" pitchFamily="18" charset="-127"/>
                <a:ea typeface="HY견명조" pitchFamily="18" charset="-127"/>
              </a:rPr>
              <a:t>E-mail : </a:t>
            </a:r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naktapower@hotmail.com</a:t>
            </a:r>
          </a:p>
          <a:p>
            <a:pPr algn="r"/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대출관련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기타 문의사항 있으시거나 관련자료 필요하시면 언제든지 연락주세요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^^</a:t>
            </a:r>
          </a:p>
          <a:p>
            <a:pPr algn="r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귀사의 발전에 최고의 파트너가 되어드리겠습니다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pPr algn="r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그럼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오늘 하루도 파이팅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하세요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!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52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소비자가 제품을 구입할 때 신용에 따라 필요한 자금을 여신 </a:t>
            </a:r>
            <a:r>
              <a:rPr lang="ko-KR" altLang="en-US" dirty="0" err="1" smtClean="0">
                <a:latin typeface="HY견명조" pitchFamily="18" charset="-127"/>
                <a:ea typeface="HY견명조" pitchFamily="18" charset="-127"/>
              </a:rPr>
              <a:t>금융사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가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융자해주고 일정한 기간 동안 분할하여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상환하는 제도로 소비자에게 물품구입 자금을 대출해주되 물품대금은 일시에 판매자 에게 직접 지급되므로 소비자뿐만 아니라 제조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판매업자도 금융 혜택을 보는 선진금융제도입니다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dirty="0" smtClean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할부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금융이란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프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랜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차이즈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본사가 얻는 효과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금융사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：효성 </a:t>
            </a: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캐</a:t>
            </a: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피탈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웰컴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 저축은행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, BS </a:t>
            </a: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캐피탈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동양생명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삼성카드 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[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고객 상황에 맞는 맞춤 상품 제공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]</a:t>
            </a:r>
            <a:endParaRPr lang="ko-KR" altLang="en-US" sz="16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자 격：프랜차이즈 가맹점을 준비 중인 신규 창업자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(25∼65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세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/CB 1∼7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등급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16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 ※ 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연체 경험 과다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·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현금서비스 과다 사용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·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불량거래기록자 접수 불가</a:t>
            </a:r>
            <a:endParaRPr lang="en-US" altLang="ko-KR" sz="16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금리 및 상환방식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신용등급 및 여력에 따라 차등 적용</a:t>
            </a:r>
            <a:r>
              <a:rPr lang="en-US" altLang="ko-KR" sz="16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HY견명조" pitchFamily="18" charset="-127"/>
                <a:ea typeface="HY견명조" pitchFamily="18" charset="-127"/>
              </a:rPr>
              <a:t>월불입금</a:t>
            </a:r>
            <a:r>
              <a:rPr lang="ko-KR" altLang="en-US" sz="16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계산 방법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[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대출금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×</a:t>
            </a:r>
            <a:r>
              <a:rPr lang="ko-KR" altLang="en-US" sz="1600" dirty="0" err="1">
                <a:latin typeface="HY견명조" pitchFamily="18" charset="-127"/>
                <a:ea typeface="HY견명조" pitchFamily="18" charset="-127"/>
              </a:rPr>
              <a:t>요율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]</a:t>
            </a:r>
            <a:endParaRPr lang="ko-KR" altLang="en-US" sz="1600" dirty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ex) 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금리 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18%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일 경우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, 12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개월：</a:t>
            </a:r>
            <a:r>
              <a:rPr lang="en-US" altLang="ko-KR" sz="1600" b="1" dirty="0">
                <a:latin typeface="HY견명조" pitchFamily="18" charset="-127"/>
                <a:ea typeface="HY견명조" pitchFamily="18" charset="-127"/>
              </a:rPr>
              <a:t>0.09168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/ 24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개월：</a:t>
            </a:r>
            <a:r>
              <a:rPr lang="en-US" altLang="ko-KR" sz="1600" b="1" dirty="0">
                <a:latin typeface="HY견명조" pitchFamily="18" charset="-127"/>
                <a:ea typeface="HY견명조" pitchFamily="18" charset="-127"/>
              </a:rPr>
              <a:t>0.0499241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1600" dirty="0">
                <a:latin typeface="HY견명조" pitchFamily="18" charset="-127"/>
                <a:ea typeface="HY견명조" pitchFamily="18" charset="-127"/>
              </a:rPr>
              <a:t>/ 36</a:t>
            </a:r>
            <a:r>
              <a:rPr lang="ko-KR" altLang="en-US" sz="1600" dirty="0">
                <a:latin typeface="HY견명조" pitchFamily="18" charset="-127"/>
                <a:ea typeface="HY견명조" pitchFamily="18" charset="-127"/>
              </a:rPr>
              <a:t>개월：</a:t>
            </a:r>
            <a:r>
              <a:rPr lang="en-US" altLang="ko-KR" sz="1600" b="1" dirty="0">
                <a:latin typeface="HY견명조" pitchFamily="18" charset="-127"/>
                <a:ea typeface="HY견명조" pitchFamily="18" charset="-127"/>
              </a:rPr>
              <a:t>0.0361524</a:t>
            </a:r>
            <a:endParaRPr lang="ko-KR" altLang="en-US" sz="1600" dirty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3)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프랜차이즈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가맹점</a:t>
            </a: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신규 창업</a:t>
            </a: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론 대출</a:t>
            </a:r>
            <a:endParaRPr lang="ko-KR" altLang="en-US" sz="3200" dirty="0"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43608" y="3212976"/>
          <a:ext cx="6912767" cy="260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68"/>
                <a:gridCol w="2080231"/>
                <a:gridCol w="1760195"/>
                <a:gridCol w="1552173"/>
              </a:tblGrid>
              <a:tr h="539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itchFamily="18" charset="-127"/>
                          <a:ea typeface="HY견명조" pitchFamily="18" charset="-127"/>
                        </a:rPr>
                        <a:t>금리</a:t>
                      </a:r>
                      <a:endParaRPr lang="en-US" altLang="ko-KR" sz="160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명조" pitchFamily="18" charset="-127"/>
                          <a:ea typeface="HY견명조" pitchFamily="18" charset="-127"/>
                        </a:rPr>
                        <a:t>(12~36</a:t>
                      </a:r>
                      <a:r>
                        <a:rPr lang="ko-KR" altLang="en-US" sz="1600" dirty="0" smtClean="0">
                          <a:latin typeface="HY견명조" pitchFamily="18" charset="-127"/>
                          <a:ea typeface="HY견명조" pitchFamily="18" charset="-127"/>
                        </a:rPr>
                        <a:t>개월 기준</a:t>
                      </a:r>
                      <a:r>
                        <a:rPr lang="en-US" altLang="ko-KR" sz="1600" dirty="0" smtClean="0"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  <a:endParaRPr lang="ko-KR" altLang="en-US" sz="16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itchFamily="18" charset="-127"/>
                          <a:ea typeface="HY견명조" pitchFamily="18" charset="-127"/>
                        </a:rPr>
                        <a:t>한도</a:t>
                      </a:r>
                      <a:endParaRPr lang="ko-KR" altLang="en-US" sz="16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HY견명조" pitchFamily="18" charset="-127"/>
                          <a:ea typeface="HY견명조" pitchFamily="18" charset="-127"/>
                        </a:rPr>
                        <a:t>결제일정</a:t>
                      </a:r>
                    </a:p>
                    <a:p>
                      <a:pPr algn="ctr" latinLnBrk="1"/>
                      <a:endParaRPr lang="ko-KR" altLang="en-US" sz="16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</a:tr>
              <a:tr h="404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HY견명조" pitchFamily="18" charset="-127"/>
                          <a:ea typeface="HY견명조" pitchFamily="18" charset="-127"/>
                        </a:rPr>
                        <a:t>효성캐피탈</a:t>
                      </a:r>
                      <a:endParaRPr lang="ko-KR" altLang="en-US" sz="1100" b="1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표면금리：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9.9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～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10.65%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err="1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실금리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：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～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17%)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100" b="1" u="sng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※</a:t>
                      </a:r>
                      <a:r>
                        <a:rPr lang="ko-KR" altLang="en-US" sz="1100" b="1" u="sng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원리금균등상환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총 투자비용의 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30%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통상 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5,000</a:t>
                      </a:r>
                      <a:r>
                        <a:rPr lang="ko-KR" altLang="en-US" sz="1100" b="1" kern="1200" dirty="0" err="1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만원이내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sz="11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시설공사 및 물건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장비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설치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,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사업자등록증 발급 완료 후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,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～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HY견명조" pitchFamily="18" charset="-127"/>
                          <a:ea typeface="HY견명조" pitchFamily="18" charset="-127"/>
                          <a:cs typeface="+mn-cs"/>
                        </a:rPr>
                        <a:t>일 내 일시금 결제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404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견명조" pitchFamily="18" charset="-127"/>
                          <a:ea typeface="HY견명조" pitchFamily="18" charset="-127"/>
                        </a:rPr>
                        <a:t>동양생명</a:t>
                      </a:r>
                      <a:endParaRPr lang="ko-KR" altLang="en-US" sz="1100" b="1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견명조" pitchFamily="18" charset="-127"/>
                          <a:ea typeface="HY견명조" pitchFamily="18" charset="-127"/>
                        </a:rPr>
                        <a:t>BS</a:t>
                      </a:r>
                      <a:r>
                        <a:rPr lang="ko-KR" altLang="en-US" sz="1100" b="1" dirty="0" err="1" smtClean="0">
                          <a:latin typeface="HY견명조" pitchFamily="18" charset="-127"/>
                          <a:ea typeface="HY견명조" pitchFamily="18" charset="-127"/>
                        </a:rPr>
                        <a:t>캐피탈</a:t>
                      </a:r>
                      <a:endParaRPr lang="ko-KR" altLang="en-US" sz="1100" b="1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4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견명조" pitchFamily="18" charset="-127"/>
                          <a:ea typeface="HY견명조" pitchFamily="18" charset="-127"/>
                        </a:rPr>
                        <a:t>삼성카드</a:t>
                      </a:r>
                      <a:endParaRPr lang="ko-KR" altLang="en-US" sz="1100" b="1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4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HY견명조" pitchFamily="18" charset="-127"/>
                          <a:ea typeface="HY견명조" pitchFamily="18" charset="-127"/>
                        </a:rPr>
                        <a:t>웰컴</a:t>
                      </a:r>
                      <a:r>
                        <a:rPr lang="ko-KR" altLang="en-US" sz="1100" b="1" dirty="0" smtClean="0">
                          <a:latin typeface="HY견명조" pitchFamily="18" charset="-127"/>
                          <a:ea typeface="HY견명조" pitchFamily="18" charset="-127"/>
                        </a:rPr>
                        <a:t> 저축은행</a:t>
                      </a:r>
                      <a:endParaRPr lang="ko-KR" altLang="en-US" sz="1100" b="1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100" b="1" kern="1200" dirty="0" smtClean="0">
                        <a:solidFill>
                          <a:schemeClr val="dk1"/>
                        </a:solidFill>
                        <a:latin typeface="HY견명조" pitchFamily="18" charset="-127"/>
                        <a:ea typeface="HY견명조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4)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업무 진행 절차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</p:nvPr>
        </p:nvGraphicFramePr>
        <p:xfrm>
          <a:off x="611560" y="1700808"/>
          <a:ext cx="3672407" cy="435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내용 개체 틀 7"/>
          <p:cNvGraphicFramePr>
            <a:graphicFrameLocks noGrp="1"/>
          </p:cNvGraphicFramePr>
          <p:nvPr>
            <p:ph sz="half" idx="2"/>
          </p:nvPr>
        </p:nvGraphicFramePr>
        <p:xfrm>
          <a:off x="4427984" y="1628800"/>
          <a:ext cx="4464496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30" y="1196752"/>
          <a:ext cx="8279999" cy="259588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086735"/>
                <a:gridCol w="941837"/>
                <a:gridCol w="1519999"/>
                <a:gridCol w="1182857"/>
                <a:gridCol w="1182857"/>
                <a:gridCol w="1182857"/>
                <a:gridCol w="118285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대출금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개월수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연이율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원리금 균등상환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이자총액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총납입금액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월불입금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x12 x24)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고객부담금리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</a:t>
                      </a:r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10,000,000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1,001,599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11,001,600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916,800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10.016%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1,058,790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11,058,792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921,566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10.588%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1,116,139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11,116,140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926,345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11.161%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1,981,783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11,981,784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499,241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9.909%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2,098,073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12,098,064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504,086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10.490%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2,214,995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12,214,992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508,958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11.075%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HY견명조" pitchFamily="18" charset="-127"/>
                <a:ea typeface="HY견명조" pitchFamily="18" charset="-127"/>
              </a:rPr>
              <a:t>5) </a:t>
            </a:r>
            <a:r>
              <a:rPr lang="ko-KR" altLang="en-US" sz="3200" dirty="0" smtClean="0">
                <a:latin typeface="HY견명조" pitchFamily="18" charset="-127"/>
                <a:ea typeface="HY견명조" pitchFamily="18" charset="-127"/>
              </a:rPr>
              <a:t>고객 대출 관련 이율 내역서</a:t>
            </a:r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(BS,</a:t>
            </a:r>
            <a:r>
              <a:rPr lang="ko-KR" altLang="en-US" sz="1400" dirty="0" smtClean="0">
                <a:latin typeface="HY견명조" pitchFamily="18" charset="-127"/>
                <a:ea typeface="HY견명조" pitchFamily="18" charset="-127"/>
              </a:rPr>
              <a:t>동양</a:t>
            </a:r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1400" dirty="0" err="1" smtClean="0">
                <a:latin typeface="HY견명조" pitchFamily="18" charset="-127"/>
                <a:ea typeface="HY견명조" pitchFamily="18" charset="-127"/>
              </a:rPr>
              <a:t>효성캐피탈</a:t>
            </a:r>
            <a:r>
              <a:rPr lang="ko-KR" altLang="en-US" sz="1400" dirty="0" smtClean="0">
                <a:latin typeface="HY견명조" pitchFamily="18" charset="-127"/>
                <a:ea typeface="HY견명조" pitchFamily="18" charset="-127"/>
              </a:rPr>
              <a:t> 변동금리적용</a:t>
            </a:r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1400" dirty="0"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467530" y="3861048"/>
          <a:ext cx="8279999" cy="25956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086735"/>
                <a:gridCol w="941837"/>
                <a:gridCol w="1519999"/>
                <a:gridCol w="1182857"/>
                <a:gridCol w="1182857"/>
                <a:gridCol w="1182857"/>
                <a:gridCol w="1182857"/>
              </a:tblGrid>
              <a:tr h="370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대출금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개월수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연이율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원리금 균등상환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이자총액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총납입금액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월불입금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x12 x24)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고객부담금리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</a:tr>
              <a:tr h="3708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20,000,000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2,003,199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22,003,200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1,833,600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10.016%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2,117,579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22,117,584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1,843,132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10.588%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2,232,281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22,232,280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1,852,690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11.161%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3,963,569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23,963,568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998,482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9.909%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4,196,137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24,196,128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1,008,172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10.490%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4,429,986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24,429,984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1,017,916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11.075%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021288"/>
            <a:ext cx="8229600" cy="504056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 b="1" dirty="0">
                <a:latin typeface="HY견명조" pitchFamily="18" charset="-127"/>
                <a:ea typeface="HY견명조" pitchFamily="18" charset="-127"/>
              </a:rPr>
              <a:t>☞ 원리금 균등상환방식 </a:t>
            </a:r>
            <a:r>
              <a:rPr lang="en-US" altLang="ko-KR" sz="900" b="1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900" b="1" dirty="0" err="1">
                <a:latin typeface="HY견명조" pitchFamily="18" charset="-127"/>
                <a:ea typeface="HY견명조" pitchFamily="18" charset="-127"/>
              </a:rPr>
              <a:t>매달원금</a:t>
            </a:r>
            <a:r>
              <a:rPr lang="en-US" altLang="ko-KR" sz="900" b="1" dirty="0">
                <a:latin typeface="HY견명조" pitchFamily="18" charset="-127"/>
                <a:ea typeface="HY견명조" pitchFamily="18" charset="-127"/>
              </a:rPr>
              <a:t>+</a:t>
            </a:r>
            <a:r>
              <a:rPr lang="ko-KR" altLang="en-US" sz="900" b="1" dirty="0">
                <a:latin typeface="HY견명조" pitchFamily="18" charset="-127"/>
                <a:ea typeface="HY견명조" pitchFamily="18" charset="-127"/>
              </a:rPr>
              <a:t>이자 동일</a:t>
            </a:r>
            <a:r>
              <a:rPr lang="en-US" altLang="ko-KR" sz="900" b="1" dirty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900" b="1" dirty="0">
                <a:latin typeface="HY견명조" pitchFamily="18" charset="-127"/>
                <a:ea typeface="HY견명조" pitchFamily="18" charset="-127"/>
              </a:rPr>
              <a:t>에 따라 가맹주님이 최종 납부하는 이자는 연 </a:t>
            </a:r>
            <a:r>
              <a:rPr lang="en-US" altLang="ko-KR" sz="900" b="1" dirty="0">
                <a:latin typeface="HY견명조" pitchFamily="18" charset="-127"/>
                <a:ea typeface="HY견명조" pitchFamily="18" charset="-127"/>
              </a:rPr>
              <a:t>9~11%</a:t>
            </a:r>
            <a:r>
              <a:rPr lang="ko-KR" altLang="en-US" sz="900" b="1" dirty="0">
                <a:latin typeface="HY견명조" pitchFamily="18" charset="-127"/>
                <a:ea typeface="HY견명조" pitchFamily="18" charset="-127"/>
              </a:rPr>
              <a:t> 입니다</a:t>
            </a:r>
            <a:r>
              <a:rPr lang="en-US" altLang="ko-KR" sz="900" b="1" dirty="0"/>
              <a:t>.</a:t>
            </a:r>
            <a:endParaRPr lang="ko-KR" altLang="en-US" sz="9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539552" y="548680"/>
          <a:ext cx="8279999" cy="259588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086735"/>
                <a:gridCol w="941837"/>
                <a:gridCol w="1519999"/>
                <a:gridCol w="1182857"/>
                <a:gridCol w="1182857"/>
                <a:gridCol w="1182857"/>
                <a:gridCol w="118285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대출금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개월수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연이율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원리금 균등상환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이자총액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총납입금액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월불입금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x12 x24)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고객부담금리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30,000,000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3,004,796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33,004,800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2,750,400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10.016%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3,176,369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33,176,364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2,764,697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10.588%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3,348,424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33,348,420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2,779,035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11.161%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5,945,354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35,945,352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1,497,723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9.909%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6,294,204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36,294,216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1,512,259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10.490%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6,644,981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36,644,976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1,526,874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11.075%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539552" y="3284984"/>
          <a:ext cx="8279999" cy="259588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086735"/>
                <a:gridCol w="941837"/>
                <a:gridCol w="1519999"/>
                <a:gridCol w="1182857"/>
                <a:gridCol w="1182857"/>
                <a:gridCol w="1182857"/>
                <a:gridCol w="118285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대출금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개월수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연이율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원리금 균등상환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이자총액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총납입금액</a:t>
                      </a:r>
                      <a:endParaRPr lang="ko-KR" altLang="en-US" sz="1050" b="1" i="0" u="none" strike="noStrike" baseline="0" dirty="0">
                        <a:solidFill>
                          <a:schemeClr val="bg2">
                            <a:lumMod val="90000"/>
                          </a:schemeClr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baseline="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월불입금</a:t>
                      </a:r>
                      <a:r>
                        <a:rPr lang="en-US" altLang="ko-KR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en-US" sz="1050" b="1" i="0" u="none" strike="noStrike" baseline="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x12 x24)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고객부담금리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40,000,000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4,006,397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44,006,400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3,667,200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10.016%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4,235,157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44,235,156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3,686,263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10.588%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4,464,564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44,464,560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3,705,380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11.161%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24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개월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7,927,138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47,927,136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1,996,964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9.909%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8,392,268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48,392,280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2,016,345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10.490%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8,859,972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48,859,968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 ₩       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2,035,832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latin typeface="HY견명조" pitchFamily="18" charset="-127"/>
                          <a:ea typeface="HY견명조" pitchFamily="18" charset="-127"/>
                        </a:rPr>
                        <a:t>11.075%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328</TotalTime>
  <Words>885</Words>
  <Application>Microsoft Office PowerPoint</Application>
  <PresentationFormat>화면 슬라이드 쇼(4:3)</PresentationFormat>
  <Paragraphs>235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㈜베닛줌 대출 상품 안내</vt:lpstr>
      <vt:lpstr>1) 할부 금융이란?</vt:lpstr>
      <vt:lpstr>2) 프랜차이즈 본사가 얻는 효과</vt:lpstr>
      <vt:lpstr>3) 프랜차이즈 가맹점(신규 창업)론 대출</vt:lpstr>
      <vt:lpstr>4) 업무 진행 절차 </vt:lpstr>
      <vt:lpstr>5) 고객 대출 관련 이율 내역서(BS,동양,효성캐피탈 변동금리적용)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㈜베닛줌 대출 상품 안내</dc:title>
  <dc:creator>Owner</dc:creator>
  <cp:lastModifiedBy>Owner</cp:lastModifiedBy>
  <cp:revision>38</cp:revision>
  <dcterms:created xsi:type="dcterms:W3CDTF">2014-12-03T04:16:42Z</dcterms:created>
  <dcterms:modified xsi:type="dcterms:W3CDTF">2014-12-12T02:25:11Z</dcterms:modified>
</cp:coreProperties>
</file>