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465E-4D1E-229F-CDFF-A15E3146F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DD10-E053-24BF-3F15-0E7ACA41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C50C-E82F-1054-4F0C-671BB57B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E8DB-2EB3-558C-F8D7-5BEA0898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0490-AC64-9AB6-16D4-9E02800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CCC1-0465-9E60-34D4-2084B49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03D5-B8C8-5C13-E402-24199C75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F18C-C4FD-EC58-4089-B89DA4C2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A792-FC67-C037-D078-5DD1F1C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D70C-0438-BB56-43D0-BB8DE3D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97C-1429-EF41-8629-DEC36B5F8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3AA86-4055-BB96-F457-58F37929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8751-FF62-DA22-BE2B-E9FD3A8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7E36-82D3-ED45-2A0A-68ECABB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E082-B7E4-17AC-546B-1CD2338E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FFD-3739-071A-8EA1-088506A8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87A1-5F18-ECDF-C4D1-26010DC5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1084-2F63-53ED-D5A5-A64A4840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B98-ECD8-6EF6-1715-AFC4445D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F47-335A-C407-17CE-9DF75042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21CD-2B2C-0AE9-0007-1972E23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CFDE-3370-5087-2ABE-A9F3E3BE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EC4B-46B7-15CC-6B0D-C08A5218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20A5-347C-31AF-9EBE-C156AA88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B56-F3CE-9CEB-9B8A-68A9B56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8C2B-0D9A-10E2-5562-83851C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1C17-21F1-65AA-88EF-172B9680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A6015-0611-E0F9-B502-0CF8D941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E3BB-8E3E-E54A-8069-3EF81FA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7753-3357-FD35-DD19-78A8C53F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17F5-7336-7B13-70DA-56C1300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A95-902C-DD98-BFC2-D962D4C4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33C7-9D6C-E9DE-FDA4-EB1E830C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E063-CBBC-9789-DF8C-9CD10228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10040-71B5-93CE-80A5-6DE319282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37D65-D439-43E4-2E93-93FC5C898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1EB7-F54B-0D71-55A6-6C1E6E7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EE3-0B41-C2BD-7104-CD6A2CA8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1BBE4-E9D1-33ED-07BE-394CDEAD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6BA-0781-C3CD-9802-9F3E0208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11ED-6FA6-09B4-9609-27074E18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84E4-C174-46AE-CF66-298D377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206E9-1727-9844-8531-F17BF53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844D-4469-4EBE-E422-91FBA83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84D3-1955-869D-E4C5-6F26C15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D3F5-968F-3E63-C340-30350043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AFAA-7833-C6A9-CA28-9C9F60AD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A610-2FAB-7C27-9A09-A3167BF1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A039-0537-C98E-C247-DE969E60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4320-0FD7-E20E-913C-EF85EC1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BFF2-C269-B463-98E1-AC7593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4CC-DB2B-64D4-66C7-C41705C2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CA1-A7FA-C2D6-5A8E-8E5C278C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0795F-453E-C908-ECEB-AA106AD4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27975-07C0-9AA9-CFEE-0C08A14B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A5CC-5A2F-67BB-E85C-40B50D6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E71C-AB10-51C5-7A3C-81447F66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04D0-68F3-AB10-3582-4D4534D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F3E43-9E39-998F-75F7-CD033002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E554-3857-D1E7-A882-6F9844E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1843-AC7E-9826-17A1-92042258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F2B1-00A4-1E49-9242-26E30D1229A0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D9FE-7B7F-1680-81F6-E50CF93CD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55CA-AE78-C4BF-5438-546FC977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Lions Plotting</a:t>
            </a:r>
            <a:br>
              <a:rPr lang="en-US" dirty="0"/>
            </a:br>
            <a:r>
              <a:rPr lang="en-US" sz="2400" dirty="0"/>
              <a:t>CSC 302- Data Visualization</a:t>
            </a:r>
            <a:br>
              <a:rPr lang="en-US" sz="2400" dirty="0"/>
            </a:br>
            <a:r>
              <a:rPr lang="en-US" sz="2400" dirty="0"/>
              <a:t>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7464-B421-A742-6590-5F08363FA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Sebastian</a:t>
            </a:r>
          </a:p>
          <a:p>
            <a:r>
              <a:rPr lang="en-US" dirty="0"/>
              <a:t>Keith </a:t>
            </a:r>
            <a:r>
              <a:rPr lang="en-US" dirty="0" err="1"/>
              <a:t>Frambro</a:t>
            </a:r>
            <a:endParaRPr lang="en-US" dirty="0"/>
          </a:p>
          <a:p>
            <a:r>
              <a:rPr lang="en-US" dirty="0"/>
              <a:t>Austin Warren</a:t>
            </a:r>
          </a:p>
        </p:txBody>
      </p:sp>
      <p:pic>
        <p:nvPicPr>
          <p:cNvPr id="6" name="Picture 5" descr="A group of football players on a field&#10;&#10;Description automatically generated">
            <a:extLst>
              <a:ext uri="{FF2B5EF4-FFF2-40B4-BE49-F238E27FC236}">
                <a16:creationId xmlns:a16="http://schemas.microsoft.com/office/drawing/2014/main" id="{4E81623E-D7E1-53BD-C9F2-BF4D0B12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2712"/>
            <a:ext cx="2347783" cy="1564806"/>
          </a:xfrm>
          <a:prstGeom prst="rect">
            <a:avLst/>
          </a:prstGeom>
        </p:spPr>
      </p:pic>
      <p:pic>
        <p:nvPicPr>
          <p:cNvPr id="8" name="Picture 7" descr="A group of football players posing for a photo&#10;&#10;Description automatically generated">
            <a:extLst>
              <a:ext uri="{FF2B5EF4-FFF2-40B4-BE49-F238E27FC236}">
                <a16:creationId xmlns:a16="http://schemas.microsoft.com/office/drawing/2014/main" id="{2933CB5C-A039-7D78-F750-31CE8C0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978" y="5256786"/>
            <a:ext cx="2248353" cy="15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5513" y="0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7464-B421-A742-6590-5F08363F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69" y="1115563"/>
            <a:ext cx="3303373" cy="566143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u="sng" dirty="0"/>
              <a:t>Lions Dataset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GameId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GameDate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Quarter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Minute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Second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OffenseTeam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DefenseTeam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Down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ToGo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YardLine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Unnamed: 10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SeriesFirstDown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Unnamed: 12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NextScore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Description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TeamWin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SeasonYear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Yards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Formation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PlayType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IsRush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endParaRPr lang="en-US" u="sng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98BDBD3-BFB4-0553-2C8C-3E586B494E9D}"/>
              </a:ext>
            </a:extLst>
          </p:cNvPr>
          <p:cNvSpPr txBox="1">
            <a:spLocks/>
          </p:cNvSpPr>
          <p:nvPr/>
        </p:nvSpPr>
        <p:spPr>
          <a:xfrm>
            <a:off x="2500183" y="1156088"/>
            <a:ext cx="3303373" cy="5661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u="sng" dirty="0"/>
              <a:t>Lions Dataset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IsChallenge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IsChallengeReversed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latin typeface="Courier" panose="02070309020205020404" pitchFamily="49" charset="0"/>
              </a:rPr>
              <a:t>Challenger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IsMeasurement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IsInterception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IsFumble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IsPenalty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IsTwoPointConversion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IsTwoPointConversionSuccessful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RushDirection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YardLineFixed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YardLineDirection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IsPenaltyAccepted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PenaltyTeam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IsNoPlay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PenaltyType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PenaltyYards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IsPass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IsIncomplete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IsTouchdown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PassType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IsSack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endParaRPr lang="en-US" sz="5500" dirty="0">
              <a:latin typeface="Courier" panose="02070309020205020404" pitchFamily="49" charset="0"/>
            </a:endParaRPr>
          </a:p>
          <a:p>
            <a:endParaRPr lang="en-US" u="sng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F4715AC-08FC-617C-A300-07AA167C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52" y="216396"/>
            <a:ext cx="6203092" cy="48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0958" y="0"/>
            <a:ext cx="9144000" cy="1115563"/>
          </a:xfrm>
        </p:spPr>
        <p:txBody>
          <a:bodyPr>
            <a:normAutofit/>
          </a:bodyPr>
          <a:lstStyle/>
          <a:p>
            <a:r>
              <a:rPr lang="en-US"/>
              <a:t>What are we asking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3673A-DDDA-37C6-CD1C-960B3E9F3409}"/>
              </a:ext>
            </a:extLst>
          </p:cNvPr>
          <p:cNvSpPr txBox="1"/>
          <p:nvPr/>
        </p:nvSpPr>
        <p:spPr>
          <a:xfrm>
            <a:off x="219910" y="1436126"/>
            <a:ext cx="6678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1800" dirty="0">
                <a:solidFill>
                  <a:schemeClr val="bg1"/>
                </a:solidFill>
                <a:effectLst/>
              </a:rPr>
              <a:t>Q1: </a:t>
            </a:r>
            <a:r>
              <a:rPr lang="en-US" b="1" i="0" dirty="0">
                <a:solidFill>
                  <a:schemeClr val="bg1"/>
                </a:solidFill>
                <a:effectLst/>
              </a:rPr>
              <a:t>Do games the Lions win have higher passing and running yards totals than their opponents? 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</a:rPr>
              <a:t>Inference:  We expect the teams with higher offensive total yards passing and running to win the games.</a:t>
            </a:r>
          </a:p>
          <a:p>
            <a:pPr lvl="1" algn="l"/>
            <a:endParaRPr lang="en-US" b="0" i="0" dirty="0">
              <a:solidFill>
                <a:srgbClr val="00274C"/>
              </a:solidFill>
              <a:effectLst/>
            </a:endParaRPr>
          </a:p>
          <a:p>
            <a:pPr lvl="1" algn="l"/>
            <a:r>
              <a:rPr lang="en-US" sz="1800" dirty="0">
                <a:solidFill>
                  <a:schemeClr val="bg1"/>
                </a:solidFill>
                <a:effectLst/>
              </a:rPr>
              <a:t>Q2: </a:t>
            </a:r>
            <a:r>
              <a:rPr lang="en-US" sz="1800" b="1" dirty="0">
                <a:solidFill>
                  <a:schemeClr val="bg1"/>
                </a:solidFill>
              </a:rPr>
              <a:t>Do the </a:t>
            </a:r>
            <a:r>
              <a:rPr lang="en-US" b="1" dirty="0">
                <a:solidFill>
                  <a:schemeClr val="bg1"/>
                </a:solidFill>
              </a:rPr>
              <a:t>Lions score more points when playing in colder weather?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</a:rPr>
              <a:t>Inference:  </a:t>
            </a:r>
            <a:r>
              <a:rPr lang="en-US" dirty="0">
                <a:solidFill>
                  <a:schemeClr val="bg1"/>
                </a:solidFill>
              </a:rPr>
              <a:t>We expect the Lions, who as based in a cold weather state, to score more points when playing games in cold weather.</a:t>
            </a:r>
          </a:p>
          <a:p>
            <a:pPr lvl="1" algn="l"/>
            <a:endParaRPr lang="en-US" b="0" i="0" dirty="0">
              <a:solidFill>
                <a:srgbClr val="00274C"/>
              </a:solidFill>
              <a:effectLst/>
              <a:latin typeface="Lato Extended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Q3: Do games the Lions lose have more penalties than the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opponents?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Inference:  Penalties would cost the Lions game wins.</a:t>
            </a:r>
          </a:p>
          <a:p>
            <a:pPr lvl="1" algn="l"/>
            <a:endParaRPr lang="en-US" dirty="0">
              <a:solidFill>
                <a:srgbClr val="00274C"/>
              </a:solidFill>
            </a:endParaRPr>
          </a:p>
          <a:p>
            <a:pPr lvl="1" algn="l"/>
            <a:r>
              <a:rPr lang="en-US" dirty="0">
                <a:solidFill>
                  <a:srgbClr val="00274C"/>
                </a:solidFill>
              </a:rPr>
              <a:t>Q4: </a:t>
            </a:r>
            <a:r>
              <a:rPr lang="en-US" b="1" i="0" dirty="0">
                <a:solidFill>
                  <a:srgbClr val="00274C"/>
                </a:solidFill>
                <a:effectLst/>
              </a:rPr>
              <a:t>Austin</a:t>
            </a:r>
          </a:p>
          <a:p>
            <a:pPr lvl="1" algn="l"/>
            <a:r>
              <a:rPr lang="en-US" dirty="0">
                <a:solidFill>
                  <a:srgbClr val="00274C"/>
                </a:solidFill>
              </a:rPr>
              <a:t>	</a:t>
            </a:r>
            <a:r>
              <a:rPr lang="en-US" b="0" i="0" dirty="0">
                <a:solidFill>
                  <a:srgbClr val="00274C"/>
                </a:solidFill>
                <a:effectLst/>
              </a:rPr>
              <a:t>Inference:  Austin</a:t>
            </a:r>
          </a:p>
          <a:p>
            <a:pPr lvl="1" algn="l"/>
            <a:endParaRPr lang="en-US" sz="1800" dirty="0">
              <a:effectLst/>
              <a:latin typeface="Courier" panose="02070309020205020404" pitchFamily="49" charset="0"/>
            </a:endParaRPr>
          </a:p>
        </p:txBody>
      </p:sp>
      <p:pic>
        <p:nvPicPr>
          <p:cNvPr id="4" name="Picture 3" descr="A blue lion logo with white border&#10;&#10;Description automatically generated">
            <a:extLst>
              <a:ext uri="{FF2B5EF4-FFF2-40B4-BE49-F238E27FC236}">
                <a16:creationId xmlns:a16="http://schemas.microsoft.com/office/drawing/2014/main" id="{C2E105C3-726D-AD37-DED2-0DBA9C80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37" y="3024605"/>
            <a:ext cx="4083922" cy="3403268"/>
          </a:xfrm>
          <a:prstGeom prst="rect">
            <a:avLst/>
          </a:prstGeom>
          <a:ln w="603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5358" y="-305251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Q1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3673A-DDDA-37C6-CD1C-960B3E9F3409}"/>
              </a:ext>
            </a:extLst>
          </p:cNvPr>
          <p:cNvSpPr txBox="1"/>
          <p:nvPr/>
        </p:nvSpPr>
        <p:spPr>
          <a:xfrm>
            <a:off x="123568" y="5421874"/>
            <a:ext cx="66788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1400" b="1" dirty="0">
                <a:effectLst/>
                <a:latin typeface="Courier" panose="02070309020205020404" pitchFamily="49" charset="0"/>
              </a:rPr>
              <a:t>Games that the Lions won the total yards were higher.</a:t>
            </a:r>
          </a:p>
          <a:p>
            <a:pPr lvl="1" algn="l"/>
            <a:r>
              <a:rPr lang="en-US" sz="1400" b="1" i="0" dirty="0">
                <a:solidFill>
                  <a:srgbClr val="00274C"/>
                </a:solidFill>
                <a:latin typeface="Courier" panose="02070309020205020404" pitchFamily="49" charset="0"/>
              </a:rPr>
              <a:t>Games that the Lions lost the opponents </a:t>
            </a:r>
            <a:r>
              <a:rPr lang="en-US" sz="1400" b="1" dirty="0">
                <a:solidFill>
                  <a:srgbClr val="00274C"/>
                </a:solidFill>
                <a:latin typeface="Courier" panose="02070309020205020404" pitchFamily="49" charset="0"/>
              </a:rPr>
              <a:t>total yards were higher.</a:t>
            </a:r>
          </a:p>
          <a:p>
            <a:pPr lvl="1" algn="l"/>
            <a:r>
              <a:rPr lang="en-US" sz="1400" b="1" i="0" dirty="0">
                <a:solidFill>
                  <a:srgbClr val="00274C"/>
                </a:solidFill>
                <a:effectLst/>
                <a:latin typeface="Courier" panose="02070309020205020404" pitchFamily="49" charset="0"/>
              </a:rPr>
              <a:t>Conclusion: </a:t>
            </a:r>
            <a:r>
              <a:rPr lang="en-US" sz="1400" b="1" dirty="0">
                <a:solidFill>
                  <a:srgbClr val="00274C"/>
                </a:solidFill>
                <a:latin typeface="Courier" panose="02070309020205020404" pitchFamily="49" charset="0"/>
              </a:rPr>
              <a:t>The total offensive yards look to be related to wins/losses.</a:t>
            </a:r>
            <a:endParaRPr lang="en-US" sz="1400" b="1" i="0" dirty="0">
              <a:solidFill>
                <a:srgbClr val="00274C"/>
              </a:solidFill>
              <a:effectLst/>
              <a:latin typeface="Lato Extended"/>
            </a:endParaRPr>
          </a:p>
          <a:p>
            <a:pPr lvl="1" algn="l"/>
            <a:endParaRPr lang="en-US" sz="1800" dirty="0">
              <a:effectLst/>
              <a:latin typeface="Courier" panose="02070309020205020404" pitchFamily="49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6B9CA3-5B30-6D69-E229-B2FC184E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5" y="614242"/>
            <a:ext cx="9738680" cy="48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39CB-DDB7-3920-A251-F7FB4516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Q2 Visualization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49C6EA7-30C4-BEA3-6CF5-38B425DD4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5" y="1161905"/>
            <a:ext cx="8852186" cy="5321575"/>
          </a:xfrm>
          <a:ln w="4127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FA59F-4991-C401-7446-CAAADD9EB3C9}"/>
              </a:ext>
            </a:extLst>
          </p:cNvPr>
          <p:cNvSpPr txBox="1"/>
          <p:nvPr/>
        </p:nvSpPr>
        <p:spPr>
          <a:xfrm>
            <a:off x="9063613" y="1325563"/>
            <a:ext cx="301744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"/>
              </a:rPr>
              <a:t>Home games that the Lions played showed no correlation between game temperature and points scored by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"/>
              </a:rPr>
              <a:t>Away games that the Lions played showed no correlation between game temperature and points scored by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"/>
              </a:rPr>
              <a:t>Conclusion: There is no correlation (0.06) between game temperature and points scored by Lions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ourier"/>
              </a:rPr>
              <a:t>Unrelated Conclusion: Lions tend to score more points in home games</a:t>
            </a:r>
          </a:p>
        </p:txBody>
      </p:sp>
    </p:spTree>
    <p:extLst>
      <p:ext uri="{BB962C8B-B14F-4D97-AF65-F5344CB8AC3E}">
        <p14:creationId xmlns:p14="http://schemas.microsoft.com/office/powerpoint/2010/main" val="246082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39CB-DDB7-3920-A251-F7FB4516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4" y="0"/>
            <a:ext cx="10515600" cy="1325563"/>
          </a:xfrm>
        </p:spPr>
        <p:txBody>
          <a:bodyPr>
            <a:normAutofit/>
          </a:bodyPr>
          <a:lstStyle/>
          <a:p>
            <a:pPr marL="457200" lvl="1" algn="l" rtl="0"/>
            <a:r>
              <a:rPr lang="en-US" sz="6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Q3 Visualization</a:t>
            </a:r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56091EE-F71F-A38D-0B7D-7A0251BE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02" y="1070413"/>
            <a:ext cx="5454281" cy="54592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0EF3A-5CCF-EC11-527C-AE7F5E980EB0}"/>
              </a:ext>
            </a:extLst>
          </p:cNvPr>
          <p:cNvSpPr txBox="1"/>
          <p:nvPr/>
        </p:nvSpPr>
        <p:spPr>
          <a:xfrm>
            <a:off x="5368744" y="879883"/>
            <a:ext cx="6945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endParaRPr lang="en-US" sz="1800" b="1" dirty="0">
              <a:effectLst/>
              <a:latin typeface="Courier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Q3: Do games the Lions lose have more penalties than the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opponents?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Inference:  Penalties would cost the Lions game wins.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the Lions had more penalties than the opposition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Were won and the games that were lost one had more penalties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And the other had less penalties.  There seems to be no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Between penalties and wins/losses.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5358" y="-305251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Q/A</a:t>
            </a:r>
          </a:p>
        </p:txBody>
      </p:sp>
      <p:pic>
        <p:nvPicPr>
          <p:cNvPr id="5" name="Picture 4" descr="A blue and silver football helmet&#10;&#10;Description automatically generated">
            <a:extLst>
              <a:ext uri="{FF2B5EF4-FFF2-40B4-BE49-F238E27FC236}">
                <a16:creationId xmlns:a16="http://schemas.microsoft.com/office/drawing/2014/main" id="{7699D514-4BDA-E15D-730C-20F85962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5" y="2130127"/>
            <a:ext cx="2095500" cy="2095500"/>
          </a:xfrm>
          <a:prstGeom prst="rect">
            <a:avLst/>
          </a:prstGeom>
        </p:spPr>
      </p:pic>
      <p:pic>
        <p:nvPicPr>
          <p:cNvPr id="8" name="Picture 7" descr="A person in a blue sweater&#10;&#10;Description automatically generated">
            <a:extLst>
              <a:ext uri="{FF2B5EF4-FFF2-40B4-BE49-F238E27FC236}">
                <a16:creationId xmlns:a16="http://schemas.microsoft.com/office/drawing/2014/main" id="{FEFBAEE5-4785-93D2-BAA2-2272A3D2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38" y="2111592"/>
            <a:ext cx="4744995" cy="22547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B949EC-93FF-5345-D53B-964BAC62FB9C}"/>
              </a:ext>
            </a:extLst>
          </p:cNvPr>
          <p:cNvSpPr txBox="1">
            <a:spLocks/>
          </p:cNvSpPr>
          <p:nvPr/>
        </p:nvSpPr>
        <p:spPr>
          <a:xfrm>
            <a:off x="242502" y="2134892"/>
            <a:ext cx="9144000" cy="11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307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368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Lato Extended</vt:lpstr>
      <vt:lpstr>Office Theme</vt:lpstr>
      <vt:lpstr>Lions Plotting CSC 302- Data Visualization Midterm Presentation</vt:lpstr>
      <vt:lpstr>Our Data</vt:lpstr>
      <vt:lpstr>What are we asking</vt:lpstr>
      <vt:lpstr>Q1 Visualization</vt:lpstr>
      <vt:lpstr>Q2 Visualization</vt:lpstr>
      <vt:lpstr>Q3 Visualization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Sebastian</dc:creator>
  <cp:lastModifiedBy>Ken Sebastian</cp:lastModifiedBy>
  <cp:revision>6</cp:revision>
  <dcterms:created xsi:type="dcterms:W3CDTF">2023-11-11T19:40:55Z</dcterms:created>
  <dcterms:modified xsi:type="dcterms:W3CDTF">2023-11-12T17:16:01Z</dcterms:modified>
</cp:coreProperties>
</file>