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73" r:id="rId6"/>
    <p:sldId id="312" r:id="rId7"/>
    <p:sldId id="319" r:id="rId8"/>
    <p:sldId id="261" r:id="rId9"/>
    <p:sldId id="262" r:id="rId10"/>
    <p:sldId id="270" r:id="rId11"/>
    <p:sldId id="313" r:id="rId12"/>
    <p:sldId id="316" r:id="rId13"/>
    <p:sldId id="315" r:id="rId14"/>
    <p:sldId id="271" r:id="rId15"/>
    <p:sldId id="296" r:id="rId16"/>
    <p:sldId id="297" r:id="rId17"/>
    <p:sldId id="298" r:id="rId18"/>
    <p:sldId id="299" r:id="rId19"/>
    <p:sldId id="317" r:id="rId20"/>
    <p:sldId id="318" r:id="rId21"/>
    <p:sldId id="300" r:id="rId22"/>
    <p:sldId id="301" r:id="rId23"/>
    <p:sldId id="302" r:id="rId24"/>
    <p:sldId id="303" r:id="rId25"/>
    <p:sldId id="304" r:id="rId26"/>
    <p:sldId id="306" r:id="rId27"/>
    <p:sldId id="307" r:id="rId28"/>
    <p:sldId id="266" r:id="rId29"/>
    <p:sldId id="32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8" autoAdjust="0"/>
    <p:restoredTop sz="94660"/>
  </p:normalViewPr>
  <p:slideViewPr>
    <p:cSldViewPr>
      <p:cViewPr varScale="1">
        <p:scale>
          <a:sx n="88" d="100"/>
          <a:sy n="88" d="100"/>
        </p:scale>
        <p:origin x="-1114"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4/7/2019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4/7/2019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g.jpg"/>
          <p:cNvPicPr>
            <a:picLocks noChangeAspect="1"/>
          </p:cNvPicPr>
          <p:nvPr/>
        </p:nvPicPr>
        <p:blipFill>
          <a:blip r:embed="rId2" cstate="print"/>
          <a:stretch>
            <a:fillRect/>
          </a:stretch>
        </p:blipFill>
        <p:spPr>
          <a:xfrm>
            <a:off x="0" y="0"/>
            <a:ext cx="9144000" cy="6858000"/>
          </a:xfrm>
          <a:prstGeom prst="rect">
            <a:avLst/>
          </a:prstGeom>
        </p:spPr>
      </p:pic>
      <p:sp>
        <p:nvSpPr>
          <p:cNvPr id="3" name="Subtitle 2"/>
          <p:cNvSpPr>
            <a:spLocks noGrp="1"/>
          </p:cNvSpPr>
          <p:nvPr>
            <p:ph type="subTitle" idx="1"/>
          </p:nvPr>
        </p:nvSpPr>
        <p:spPr>
          <a:xfrm>
            <a:off x="1371600" y="4114800"/>
            <a:ext cx="6400800" cy="2590800"/>
          </a:xfrm>
        </p:spPr>
        <p:txBody>
          <a:bodyPr>
            <a:normAutofit/>
          </a:bodyPr>
          <a:lstStyle/>
          <a:p>
            <a:pPr algn="l"/>
            <a:r>
              <a:rPr lang="en-US" b="1" dirty="0" smtClean="0">
                <a:solidFill>
                  <a:schemeClr val="tx1"/>
                </a:solidFill>
                <a:effectLst>
                  <a:outerShdw blurRad="38100" dist="38100" dir="2700000" algn="tl">
                    <a:srgbClr val="000000">
                      <a:alpha val="43137"/>
                    </a:srgbClr>
                  </a:outerShdw>
                </a:effectLst>
              </a:rPr>
              <a:t>Project Associates:		Guide:</a:t>
            </a:r>
          </a:p>
          <a:p>
            <a:pPr marL="514350" indent="-514350" algn="l"/>
            <a:r>
              <a:rPr lang="en-US" b="1" dirty="0" smtClean="0">
                <a:solidFill>
                  <a:schemeClr val="tx1"/>
                </a:solidFill>
                <a:effectLst>
                  <a:outerShdw blurRad="38100" dist="38100" dir="2700000" algn="tl">
                    <a:srgbClr val="000000">
                      <a:alpha val="43137"/>
                    </a:srgbClr>
                  </a:outerShdw>
                </a:effectLst>
              </a:rPr>
              <a:t>1. D. </a:t>
            </a:r>
            <a:r>
              <a:rPr lang="en-US" b="1" dirty="0" err="1" smtClean="0">
                <a:solidFill>
                  <a:schemeClr val="tx1"/>
                </a:solidFill>
                <a:effectLst>
                  <a:outerShdw blurRad="38100" dist="38100" dir="2700000" algn="tl">
                    <a:srgbClr val="000000">
                      <a:alpha val="43137"/>
                    </a:srgbClr>
                  </a:outerShdw>
                </a:effectLst>
              </a:rPr>
              <a:t>Sai</a:t>
            </a:r>
            <a:r>
              <a:rPr lang="en-US" b="1" dirty="0" smtClean="0">
                <a:solidFill>
                  <a:schemeClr val="tx1"/>
                </a:solidFill>
                <a:effectLst>
                  <a:outerShdw blurRad="38100" dist="38100" dir="2700000" algn="tl">
                    <a:srgbClr val="000000">
                      <a:alpha val="43137"/>
                    </a:srgbClr>
                  </a:outerShdw>
                </a:effectLst>
              </a:rPr>
              <a:t> Maneesha		 </a:t>
            </a:r>
            <a:r>
              <a:rPr lang="en-US" b="1" dirty="0" err="1" smtClean="0">
                <a:solidFill>
                  <a:schemeClr val="tx1"/>
                </a:solidFill>
                <a:effectLst>
                  <a:outerShdw blurRad="38100" dist="38100" dir="2700000" algn="tl">
                    <a:srgbClr val="000000">
                      <a:alpha val="43137"/>
                    </a:srgbClr>
                  </a:outerShdw>
                </a:effectLst>
              </a:rPr>
              <a:t>A.Radhika</a:t>
            </a:r>
            <a:endParaRPr lang="en-US" b="1" dirty="0" smtClean="0">
              <a:solidFill>
                <a:schemeClr val="tx1"/>
              </a:solidFill>
              <a:effectLst>
                <a:outerShdw blurRad="38100" dist="38100" dir="2700000" algn="tl">
                  <a:srgbClr val="000000">
                    <a:alpha val="43137"/>
                  </a:srgbClr>
                </a:outerShdw>
              </a:effectLst>
            </a:endParaRPr>
          </a:p>
          <a:p>
            <a:pPr marL="514350" indent="-514350" algn="l"/>
            <a:r>
              <a:rPr lang="en-US" b="1" dirty="0" smtClean="0">
                <a:solidFill>
                  <a:schemeClr val="tx1"/>
                </a:solidFill>
                <a:effectLst>
                  <a:outerShdw blurRad="38100" dist="38100" dir="2700000" algn="tl">
                    <a:srgbClr val="000000">
                      <a:alpha val="43137"/>
                    </a:srgbClr>
                  </a:outerShdw>
                </a:effectLst>
              </a:rPr>
              <a:t>2. M. Krishna </a:t>
            </a:r>
            <a:r>
              <a:rPr lang="en-US" b="1" dirty="0" err="1" smtClean="0">
                <a:solidFill>
                  <a:schemeClr val="tx1"/>
                </a:solidFill>
                <a:effectLst>
                  <a:outerShdw blurRad="38100" dist="38100" dir="2700000" algn="tl">
                    <a:srgbClr val="000000">
                      <a:alpha val="43137"/>
                    </a:srgbClr>
                  </a:outerShdw>
                </a:effectLst>
              </a:rPr>
              <a:t>Chaitanya</a:t>
            </a:r>
            <a:r>
              <a:rPr lang="en-US" b="1" dirty="0" smtClean="0">
                <a:solidFill>
                  <a:schemeClr val="tx1"/>
                </a:solidFill>
                <a:effectLst>
                  <a:outerShdw blurRad="38100" dist="38100" dir="2700000" algn="tl">
                    <a:srgbClr val="000000">
                      <a:alpha val="43137"/>
                    </a:srgbClr>
                  </a:outerShdw>
                </a:effectLst>
              </a:rPr>
              <a:t> 	                  Senior </a:t>
            </a:r>
            <a:r>
              <a:rPr lang="en-US" b="1" dirty="0" err="1" smtClean="0">
                <a:solidFill>
                  <a:schemeClr val="tx1"/>
                </a:solidFill>
                <a:effectLst>
                  <a:outerShdw blurRad="38100" dist="38100" dir="2700000" algn="tl">
                    <a:srgbClr val="000000">
                      <a:alpha val="43137"/>
                    </a:srgbClr>
                  </a:outerShdw>
                </a:effectLst>
              </a:rPr>
              <a:t>Asst.Professor</a:t>
            </a:r>
            <a:endParaRPr lang="en-US" b="1" dirty="0" smtClean="0">
              <a:solidFill>
                <a:schemeClr val="tx1"/>
              </a:solidFill>
              <a:effectLst>
                <a:outerShdw blurRad="38100" dist="38100" dir="2700000" algn="tl">
                  <a:srgbClr val="000000">
                    <a:alpha val="43137"/>
                  </a:srgbClr>
                </a:outerShdw>
              </a:effectLst>
            </a:endParaRPr>
          </a:p>
          <a:p>
            <a:pPr marL="514350" indent="-514350" algn="l"/>
            <a:r>
              <a:rPr lang="en-US" b="1" dirty="0" smtClean="0">
                <a:solidFill>
                  <a:schemeClr val="tx1"/>
                </a:solidFill>
                <a:effectLst>
                  <a:outerShdw blurRad="38100" dist="38100" dir="2700000" algn="tl">
                    <a:srgbClr val="000000">
                      <a:alpha val="43137"/>
                    </a:srgbClr>
                  </a:outerShdw>
                </a:effectLst>
              </a:rPr>
              <a:t>3. Ch. </a:t>
            </a:r>
            <a:r>
              <a:rPr lang="en-US" b="1" dirty="0" err="1" smtClean="0">
                <a:solidFill>
                  <a:schemeClr val="tx1"/>
                </a:solidFill>
                <a:effectLst>
                  <a:outerShdw blurRad="38100" dist="38100" dir="2700000" algn="tl">
                    <a:srgbClr val="000000">
                      <a:alpha val="43137"/>
                    </a:srgbClr>
                  </a:outerShdw>
                </a:effectLst>
              </a:rPr>
              <a:t>Bhargav</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sai</a:t>
            </a:r>
            <a:r>
              <a:rPr lang="en-US" b="1" dirty="0" smtClean="0">
                <a:solidFill>
                  <a:schemeClr val="tx1"/>
                </a:solidFill>
                <a:effectLst>
                  <a:outerShdw blurRad="38100" dist="38100" dir="2700000" algn="tl">
                    <a:srgbClr val="000000">
                      <a:alpha val="43137"/>
                    </a:srgbClr>
                  </a:outerShdw>
                </a:effectLst>
              </a:rPr>
              <a:t>                                  Dept of CSE</a:t>
            </a:r>
          </a:p>
          <a:p>
            <a:pPr algn="l"/>
            <a:r>
              <a:rPr lang="en-US" b="1" dirty="0" smtClean="0">
                <a:solidFill>
                  <a:schemeClr val="tx1"/>
                </a:solidFill>
                <a:effectLst>
                  <a:outerShdw blurRad="38100" dist="38100" dir="2700000" algn="tl">
                    <a:srgbClr val="000000">
                      <a:alpha val="43137"/>
                    </a:srgbClr>
                  </a:outerShdw>
                </a:effectLst>
              </a:rPr>
              <a:t>4. Ch. Naga Lakshmi</a:t>
            </a:r>
            <a:endParaRPr lang="en-IN" b="1" dirty="0">
              <a:solidFill>
                <a:schemeClr val="tx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914400" y="762000"/>
            <a:ext cx="7391400" cy="2000250"/>
          </a:xfrm>
        </p:spPr>
        <p:txBody>
          <a:bodyPr>
            <a:normAutofit fontScale="90000"/>
          </a:bodyPr>
          <a:lstStyle/>
          <a:p>
            <a:pPr algn="just"/>
            <a:r>
              <a:rPr lang="en-US" sz="6000" dirty="0" smtClean="0">
                <a:solidFill>
                  <a:schemeClr val="bg1">
                    <a:lumMod val="95000"/>
                    <a:lumOff val="5000"/>
                  </a:schemeClr>
                </a:solidFill>
              </a:rPr>
              <a:t>POLITICAL</a:t>
            </a:r>
            <a:br>
              <a:rPr lang="en-US" sz="6000" dirty="0" smtClean="0">
                <a:solidFill>
                  <a:schemeClr val="bg1">
                    <a:lumMod val="95000"/>
                    <a:lumOff val="5000"/>
                  </a:schemeClr>
                </a:solidFill>
              </a:rPr>
            </a:br>
            <a:r>
              <a:rPr lang="en-US" sz="6000" dirty="0" smtClean="0">
                <a:solidFill>
                  <a:schemeClr val="bg1">
                    <a:lumMod val="95000"/>
                    <a:lumOff val="5000"/>
                  </a:schemeClr>
                </a:solidFill>
              </a:rPr>
              <a:t>SENTIMENT ANALYSIS</a:t>
            </a:r>
            <a:endParaRPr lang="en-IN" sz="60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pPr algn="just"/>
            <a:r>
              <a:rPr lang="en-US" b="1" dirty="0" smtClean="0"/>
              <a:t>End User Module: </a:t>
            </a:r>
            <a:r>
              <a:rPr lang="en-US" dirty="0" smtClean="0"/>
              <a:t>User can open the web application,</a:t>
            </a:r>
            <a:r>
              <a:rPr lang="en-US" b="1" dirty="0" smtClean="0"/>
              <a:t> </a:t>
            </a:r>
            <a:r>
              <a:rPr lang="en-US" dirty="0" smtClean="0"/>
              <a:t>enters the keyword related to political party or politicians, and checks the support of a political party or a political leader.</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H/w and S/</a:t>
            </a:r>
            <a:r>
              <a:rPr lang="en-IN" dirty="0" err="1" smtClean="0"/>
              <a:t>wRequirements</a:t>
            </a:r>
            <a:endParaRPr lang="en-US" dirty="0"/>
          </a:p>
        </p:txBody>
      </p:sp>
      <p:sp>
        <p:nvSpPr>
          <p:cNvPr id="3" name="Content Placeholder 2"/>
          <p:cNvSpPr>
            <a:spLocks noGrp="1"/>
          </p:cNvSpPr>
          <p:nvPr>
            <p:ph idx="1"/>
          </p:nvPr>
        </p:nvSpPr>
        <p:spPr/>
        <p:txBody>
          <a:bodyPr>
            <a:normAutofit fontScale="92500" lnSpcReduction="20000"/>
          </a:bodyPr>
          <a:lstStyle/>
          <a:p>
            <a:pPr lvl="1">
              <a:buNone/>
            </a:pPr>
            <a:r>
              <a:rPr lang="en-US" sz="2400" b="1" u="sng" dirty="0" smtClean="0"/>
              <a:t>HARDWARE REQUIREMENTS</a:t>
            </a:r>
            <a:r>
              <a:rPr lang="en-US" sz="2400" b="1" dirty="0" smtClean="0"/>
              <a:t>  </a:t>
            </a:r>
            <a:endParaRPr lang="en-US" sz="2400" dirty="0"/>
          </a:p>
          <a:p>
            <a:pPr lvl="1">
              <a:buNone/>
            </a:pPr>
            <a:r>
              <a:rPr lang="en-US" sz="2400" dirty="0" smtClean="0"/>
              <a:t>Processor		:	Intel Core I3</a:t>
            </a:r>
          </a:p>
          <a:p>
            <a:pPr>
              <a:buNone/>
            </a:pPr>
            <a:r>
              <a:rPr lang="en-US" sz="2400" dirty="0" smtClean="0"/>
              <a:t>	RAM		:	4GB (Minimum)</a:t>
            </a:r>
          </a:p>
          <a:p>
            <a:pPr>
              <a:buNone/>
            </a:pPr>
            <a:r>
              <a:rPr lang="en-US" sz="2400" dirty="0" smtClean="0"/>
              <a:t>	Hard Disk		:	1TB</a:t>
            </a:r>
          </a:p>
          <a:p>
            <a:pPr>
              <a:buNone/>
            </a:pPr>
            <a:r>
              <a:rPr lang="en-US" dirty="0" smtClean="0"/>
              <a:t> </a:t>
            </a:r>
          </a:p>
          <a:p>
            <a:pPr>
              <a:buNone/>
            </a:pPr>
            <a:r>
              <a:rPr lang="en-US" dirty="0" smtClean="0"/>
              <a:t> </a:t>
            </a:r>
            <a:r>
              <a:rPr lang="en-US" sz="2400" dirty="0" smtClean="0"/>
              <a:t>	</a:t>
            </a:r>
            <a:r>
              <a:rPr lang="en-US" sz="2400" b="1" u="sng" dirty="0" smtClean="0"/>
              <a:t>SOFTWARE REQUIREMENTS</a:t>
            </a:r>
          </a:p>
          <a:p>
            <a:pPr marL="118872" indent="0">
              <a:buNone/>
            </a:pPr>
            <a:r>
              <a:rPr lang="en-US" sz="2800" dirty="0" smtClean="0"/>
              <a:t>Operating </a:t>
            </a:r>
            <a:r>
              <a:rPr lang="en-US" sz="2800" dirty="0"/>
              <a:t>System	   :    Windows7/8/10</a:t>
            </a:r>
          </a:p>
          <a:p>
            <a:pPr marL="118872" indent="0">
              <a:buNone/>
            </a:pPr>
            <a:r>
              <a:rPr lang="en-US" sz="2800" dirty="0"/>
              <a:t>Application Server   :    FLASK in Python</a:t>
            </a:r>
          </a:p>
          <a:p>
            <a:pPr marL="118872" indent="0">
              <a:buNone/>
            </a:pPr>
            <a:r>
              <a:rPr lang="en-US" sz="2800" dirty="0"/>
              <a:t>Front End	:    HTML, CSS</a:t>
            </a:r>
          </a:p>
          <a:p>
            <a:pPr marL="118872" indent="0">
              <a:buNone/>
            </a:pPr>
            <a:r>
              <a:rPr lang="en-US" sz="2800" dirty="0"/>
              <a:t>Back End	:Machine Learning with Python</a:t>
            </a:r>
          </a:p>
          <a:p>
            <a:pPr marL="118872" indent="0">
              <a:buNone/>
            </a:pPr>
            <a:r>
              <a:rPr lang="en-US" sz="2800" dirty="0"/>
              <a:t>Tools	:   Anaconda </a:t>
            </a:r>
            <a:r>
              <a:rPr lang="en-US" sz="2800" dirty="0" err="1"/>
              <a:t>spyder</a:t>
            </a:r>
            <a:r>
              <a:rPr lang="en-US" sz="2800" dirty="0" smtClean="0"/>
              <a:t>, Anaconda </a:t>
            </a:r>
            <a:r>
              <a:rPr lang="en-US" sz="2800" dirty="0"/>
              <a:t>Prompt, Brackets</a:t>
            </a:r>
          </a:p>
          <a:p>
            <a:pPr>
              <a:buNone/>
            </a:pPr>
            <a:endParaRPr lang="en-US" b="1" u="sng" dirty="0" smtClean="0"/>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a:t>
            </a:r>
            <a:endParaRPr lang="en-US" dirty="0"/>
          </a:p>
        </p:txBody>
      </p:sp>
      <p:sp>
        <p:nvSpPr>
          <p:cNvPr id="3" name="Content Placeholder 2"/>
          <p:cNvSpPr>
            <a:spLocks noGrp="1"/>
          </p:cNvSpPr>
          <p:nvPr>
            <p:ph idx="1"/>
          </p:nvPr>
        </p:nvSpPr>
        <p:spPr/>
        <p:txBody>
          <a:bodyPr>
            <a:normAutofit/>
          </a:bodyPr>
          <a:lstStyle/>
          <a:p>
            <a:pPr algn="just"/>
            <a:r>
              <a:rPr lang="en-US" sz="2400" b="1" dirty="0" smtClean="0"/>
              <a:t> </a:t>
            </a:r>
            <a:r>
              <a:rPr lang="en-US" sz="2400" dirty="0" smtClean="0"/>
              <a:t>Functional requirements are the functions or features that must be included in any system to satisfy the business needs and be acceptable to the users. Based on this, the functional requirements that the system must require are as follows:</a:t>
            </a:r>
          </a:p>
          <a:p>
            <a:pPr lvl="1" algn="just"/>
            <a:r>
              <a:rPr lang="en-US" sz="2400" dirty="0" smtClean="0"/>
              <a:t>System should be able to process new tweets stored in database after retrieval.</a:t>
            </a:r>
          </a:p>
          <a:p>
            <a:pPr lvl="1" algn="just"/>
            <a:r>
              <a:rPr lang="en-US" sz="2400" dirty="0" smtClean="0"/>
              <a:t>System should be able to analyze data and classify each tweet polarity.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Non-Functional Requirements</a:t>
            </a:r>
            <a:endParaRPr lang="en-US" dirty="0"/>
          </a:p>
        </p:txBody>
      </p:sp>
      <p:sp>
        <p:nvSpPr>
          <p:cNvPr id="3" name="Content Placeholder 2"/>
          <p:cNvSpPr>
            <a:spLocks noGrp="1"/>
          </p:cNvSpPr>
          <p:nvPr>
            <p:ph idx="1"/>
          </p:nvPr>
        </p:nvSpPr>
        <p:spPr/>
        <p:txBody>
          <a:bodyPr>
            <a:normAutofit/>
          </a:bodyPr>
          <a:lstStyle/>
          <a:p>
            <a:r>
              <a:rPr lang="en-US" sz="2400" dirty="0" smtClean="0"/>
              <a:t>The major non-functional requirements of the system are as follows:</a:t>
            </a:r>
          </a:p>
          <a:p>
            <a:pPr lvl="1"/>
            <a:r>
              <a:rPr lang="en-US" sz="2400" dirty="0" smtClean="0"/>
              <a:t>Usability</a:t>
            </a:r>
          </a:p>
          <a:p>
            <a:pPr lvl="1"/>
            <a:r>
              <a:rPr lang="en-US" sz="2400" dirty="0" smtClean="0"/>
              <a:t>Reliability</a:t>
            </a:r>
          </a:p>
          <a:p>
            <a:pPr lvl="1"/>
            <a:r>
              <a:rPr lang="en-US" sz="2400" dirty="0" smtClean="0"/>
              <a:t>Performance</a:t>
            </a:r>
          </a:p>
          <a:p>
            <a:pPr lvl="1"/>
            <a:r>
              <a:rPr lang="en-US" sz="2400" dirty="0" smtClean="0"/>
              <a:t>Supportability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Architecture</a:t>
            </a:r>
            <a:br>
              <a:rPr lang="en-US" dirty="0" smtClean="0"/>
            </a:br>
            <a:endParaRPr lang="en-IN" dirty="0"/>
          </a:p>
        </p:txBody>
      </p:sp>
      <p:pic>
        <p:nvPicPr>
          <p:cNvPr id="6" name="Content Placeholder 5" descr="architecture.jpg"/>
          <p:cNvPicPr>
            <a:picLocks noGrp="1" noChangeAspect="1"/>
          </p:cNvPicPr>
          <p:nvPr>
            <p:ph idx="1"/>
          </p:nvPr>
        </p:nvPicPr>
        <p:blipFill>
          <a:blip r:embed="rId2" cstate="print"/>
          <a:stretch>
            <a:fillRect/>
          </a:stretch>
        </p:blipFill>
        <p:spPr>
          <a:xfrm>
            <a:off x="457200" y="1889583"/>
            <a:ext cx="8229600" cy="439645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UML Diagrams</a:t>
            </a:r>
            <a:endParaRPr lang="en-US" dirty="0"/>
          </a:p>
        </p:txBody>
      </p:sp>
      <p:sp>
        <p:nvSpPr>
          <p:cNvPr id="3" name="Content Placeholder 2"/>
          <p:cNvSpPr>
            <a:spLocks noGrp="1"/>
          </p:cNvSpPr>
          <p:nvPr>
            <p:ph idx="1"/>
          </p:nvPr>
        </p:nvSpPr>
        <p:spPr/>
        <p:txBody>
          <a:bodyPr/>
          <a:lstStyle/>
          <a:p>
            <a:r>
              <a:rPr lang="en-IN" dirty="0" smtClean="0"/>
              <a:t>Use case:</a:t>
            </a:r>
            <a:endParaRPr lang="en-US" dirty="0"/>
          </a:p>
        </p:txBody>
      </p:sp>
      <p:pic>
        <p:nvPicPr>
          <p:cNvPr id="4" name="Picture 3" descr="usecase.jpg"/>
          <p:cNvPicPr>
            <a:picLocks noChangeAspect="1"/>
          </p:cNvPicPr>
          <p:nvPr/>
        </p:nvPicPr>
        <p:blipFill>
          <a:blip r:embed="rId2" cstate="print"/>
          <a:stretch>
            <a:fillRect/>
          </a:stretch>
        </p:blipFill>
        <p:spPr>
          <a:xfrm>
            <a:off x="2057400" y="2286000"/>
            <a:ext cx="5181600" cy="4572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Class diagram:</a:t>
            </a:r>
            <a:endParaRPr lang="en-US" dirty="0"/>
          </a:p>
        </p:txBody>
      </p:sp>
      <p:pic>
        <p:nvPicPr>
          <p:cNvPr id="4" name="Picture 3" descr="class.jpg"/>
          <p:cNvPicPr>
            <a:picLocks noChangeAspect="1"/>
          </p:cNvPicPr>
          <p:nvPr/>
        </p:nvPicPr>
        <p:blipFill>
          <a:blip r:embed="rId2" cstate="print"/>
          <a:stretch>
            <a:fillRect/>
          </a:stretch>
        </p:blipFill>
        <p:spPr>
          <a:xfrm>
            <a:off x="381000" y="2362200"/>
            <a:ext cx="8382000" cy="431006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Sequence diagram:</a:t>
            </a:r>
            <a:endParaRPr lang="en-US" dirty="0"/>
          </a:p>
        </p:txBody>
      </p:sp>
      <p:pic>
        <p:nvPicPr>
          <p:cNvPr id="4" name="Picture 3" descr="sequence.jpg"/>
          <p:cNvPicPr>
            <a:picLocks noChangeAspect="1"/>
          </p:cNvPicPr>
          <p:nvPr/>
        </p:nvPicPr>
        <p:blipFill>
          <a:blip r:embed="rId2" cstate="print"/>
          <a:stretch>
            <a:fillRect/>
          </a:stretch>
        </p:blipFill>
        <p:spPr>
          <a:xfrm>
            <a:off x="650631" y="2514600"/>
            <a:ext cx="7842738" cy="4343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Activity diagram:</a:t>
            </a:r>
            <a:endParaRPr lang="en-US" dirty="0"/>
          </a:p>
        </p:txBody>
      </p:sp>
      <p:pic>
        <p:nvPicPr>
          <p:cNvPr id="4" name="Picture 3" descr="activity.jpg"/>
          <p:cNvPicPr>
            <a:picLocks noChangeAspect="1"/>
          </p:cNvPicPr>
          <p:nvPr/>
        </p:nvPicPr>
        <p:blipFill>
          <a:blip r:embed="rId2" cstate="print"/>
          <a:stretch>
            <a:fillRect/>
          </a:stretch>
        </p:blipFill>
        <p:spPr>
          <a:xfrm>
            <a:off x="1295400" y="2362200"/>
            <a:ext cx="7040617" cy="4495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Description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Machine learning (ML) is the scientific study of algorithms and statistical models that computer systems use to effectively perform a specific task without using explicit instructions, relying on patterns and inference instead. It is seen as a subset of artificial intelligence</a:t>
            </a:r>
            <a:r>
              <a:rPr lang="en-US" dirty="0" smtClean="0"/>
              <a:t>.</a:t>
            </a:r>
          </a:p>
          <a:p>
            <a:r>
              <a:rPr lang="en-US" dirty="0" smtClean="0"/>
              <a:t>Data </a:t>
            </a:r>
            <a:r>
              <a:rPr lang="en-US" dirty="0"/>
              <a:t>mining is a field of study within machine learning, and focuses on exploratory data analysis through unsupervised learning. In its application across business problems, machine learning is also referred to as predictive analytics.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Autofit/>
          </a:bodyPr>
          <a:lstStyle/>
          <a:p>
            <a:r>
              <a:rPr lang="en-US" sz="2400" dirty="0" smtClean="0"/>
              <a:t> Introduction        </a:t>
            </a:r>
          </a:p>
          <a:p>
            <a:r>
              <a:rPr lang="en-US" sz="2400" dirty="0" smtClean="0"/>
              <a:t>Objective</a:t>
            </a:r>
          </a:p>
          <a:p>
            <a:r>
              <a:rPr lang="en-US" sz="2400" dirty="0" smtClean="0"/>
              <a:t>Abstract</a:t>
            </a:r>
          </a:p>
          <a:p>
            <a:r>
              <a:rPr lang="en-US" sz="2400" dirty="0" smtClean="0"/>
              <a:t>Need of the project                                                      </a:t>
            </a:r>
          </a:p>
          <a:p>
            <a:pPr lvl="0"/>
            <a:r>
              <a:rPr lang="en-US" sz="2400" dirty="0" smtClean="0"/>
              <a:t>Literature Review       </a:t>
            </a:r>
          </a:p>
          <a:p>
            <a:pPr lvl="0"/>
            <a:r>
              <a:rPr lang="en-US" sz="2400" dirty="0" smtClean="0"/>
              <a:t> System Analysis</a:t>
            </a:r>
          </a:p>
          <a:p>
            <a:r>
              <a:rPr lang="en-US" sz="2400" dirty="0"/>
              <a:t>System Design      </a:t>
            </a:r>
            <a:r>
              <a:rPr lang="en-US" sz="2400" dirty="0" smtClean="0"/>
              <a:t>                                       </a:t>
            </a:r>
            <a:endParaRPr lang="en-US" sz="2400" dirty="0"/>
          </a:p>
          <a:p>
            <a:pPr lvl="0"/>
            <a:r>
              <a:rPr lang="en-US" sz="2400" dirty="0"/>
              <a:t>Output Screens                                                          </a:t>
            </a:r>
          </a:p>
          <a:p>
            <a:pPr lvl="0"/>
            <a:r>
              <a:rPr lang="en-US" sz="2400" dirty="0" smtClean="0"/>
              <a:t>Testing</a:t>
            </a:r>
          </a:p>
          <a:p>
            <a:pPr lvl="0"/>
            <a:r>
              <a:rPr lang="en-US" sz="2400" dirty="0" smtClean="0"/>
              <a:t>Future Enhancements                                                                      </a:t>
            </a:r>
            <a:endParaRPr lang="en-US" sz="2400" dirty="0"/>
          </a:p>
          <a:p>
            <a:pPr lvl="0"/>
            <a:r>
              <a:rPr lang="en-US" sz="2400" dirty="0"/>
              <a:t>Conclusion                                                                </a:t>
            </a:r>
            <a:r>
              <a:rPr lang="en-US" sz="2400" dirty="0" smtClean="0"/>
              <a:t>                                                            </a:t>
            </a:r>
            <a:endParaRPr lang="en-US" sz="2400" dirty="0"/>
          </a:p>
          <a:p>
            <a:pPr marL="457200" lvl="1" indent="0">
              <a:buNone/>
            </a:pPr>
            <a:r>
              <a:rPr lang="en-US" sz="2400" dirty="0"/>
              <a:t>                               </a:t>
            </a:r>
          </a:p>
          <a:p>
            <a:pPr lvl="0"/>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Applications of Machine learning</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Machine learning has a wide range of applications one of </a:t>
            </a:r>
            <a:r>
              <a:rPr lang="en-US" dirty="0" smtClean="0"/>
              <a:t>them is </a:t>
            </a:r>
            <a:r>
              <a:rPr lang="en-US" dirty="0"/>
              <a:t>the </a:t>
            </a:r>
            <a:r>
              <a:rPr lang="en-US" dirty="0" smtClean="0"/>
              <a:t>sentiment analysis. Opinion </a:t>
            </a:r>
            <a:r>
              <a:rPr lang="en-US" dirty="0"/>
              <a:t>mining (sometimes known as sentiment analysis or emotion AI) refers to the use of natural language processing, text analysis, computational linguistics, and biometrics to systematically identify, extract, quantify, and study affective states and subjective information. </a:t>
            </a:r>
            <a:endParaRPr lang="en-US" dirty="0" smtClean="0"/>
          </a:p>
          <a:p>
            <a:pPr algn="just"/>
            <a:r>
              <a:rPr lang="en-IN" dirty="0"/>
              <a:t>Sentiment analysis is widely applied to voice of the customer materials such as reviews and survey responses, online and social media, and healthcare materials for applications that range from marketing to customer service to clinical medicine.</a:t>
            </a:r>
            <a:endParaRPr lang="en-US" dirty="0"/>
          </a:p>
          <a:p>
            <a:endParaRPr lang="en-US" dirty="0"/>
          </a:p>
        </p:txBody>
      </p:sp>
    </p:spTree>
    <p:extLst>
      <p:ext uri="{BB962C8B-B14F-4D97-AF65-F5344CB8AC3E}">
        <p14:creationId xmlns="" xmlns:p14="http://schemas.microsoft.com/office/powerpoint/2010/main" val="145065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Screens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60022" y="1774825"/>
            <a:ext cx="8223955" cy="4625975"/>
          </a:xfrm>
        </p:spPr>
      </p:pic>
    </p:spTree>
    <p:extLst>
      <p:ext uri="{BB962C8B-B14F-4D97-AF65-F5344CB8AC3E}">
        <p14:creationId xmlns="" xmlns:p14="http://schemas.microsoft.com/office/powerpoint/2010/main" val="1388989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60022" y="1774825"/>
            <a:ext cx="8223955" cy="4625975"/>
          </a:xfrm>
        </p:spPr>
      </p:pic>
    </p:spTree>
    <p:extLst>
      <p:ext uri="{BB962C8B-B14F-4D97-AF65-F5344CB8AC3E}">
        <p14:creationId xmlns="" xmlns:p14="http://schemas.microsoft.com/office/powerpoint/2010/main" val="2816055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s1.png"/>
          <p:cNvPicPr>
            <a:picLocks noGrp="1" noChangeAspect="1"/>
          </p:cNvPicPr>
          <p:nvPr>
            <p:ph idx="1"/>
          </p:nvPr>
        </p:nvPicPr>
        <p:blipFill>
          <a:blip r:embed="rId2" cstate="print"/>
          <a:stretch>
            <a:fillRect/>
          </a:stretch>
        </p:blipFill>
        <p:spPr>
          <a:xfrm>
            <a:off x="457200" y="1867535"/>
            <a:ext cx="8229600" cy="4440555"/>
          </a:xfrm>
        </p:spPr>
      </p:pic>
    </p:spTree>
    <p:extLst>
      <p:ext uri="{BB962C8B-B14F-4D97-AF65-F5344CB8AC3E}">
        <p14:creationId xmlns="" xmlns:p14="http://schemas.microsoft.com/office/powerpoint/2010/main" val="936870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s2.png"/>
          <p:cNvPicPr>
            <a:picLocks noGrp="1" noChangeAspect="1"/>
          </p:cNvPicPr>
          <p:nvPr>
            <p:ph idx="1"/>
          </p:nvPr>
        </p:nvPicPr>
        <p:blipFill>
          <a:blip r:embed="rId2" cstate="print"/>
          <a:stretch>
            <a:fillRect/>
          </a:stretch>
        </p:blipFill>
        <p:spPr>
          <a:xfrm>
            <a:off x="457200" y="1876107"/>
            <a:ext cx="8229600" cy="4423410"/>
          </a:xfrm>
        </p:spPr>
      </p:pic>
    </p:spTree>
    <p:extLst>
      <p:ext uri="{BB962C8B-B14F-4D97-AF65-F5344CB8AC3E}">
        <p14:creationId xmlns="" xmlns:p14="http://schemas.microsoft.com/office/powerpoint/2010/main" val="1761555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s3.png"/>
          <p:cNvPicPr>
            <a:picLocks noGrp="1" noChangeAspect="1"/>
          </p:cNvPicPr>
          <p:nvPr>
            <p:ph idx="1"/>
          </p:nvPr>
        </p:nvPicPr>
        <p:blipFill>
          <a:blip r:embed="rId2" cstate="print"/>
          <a:stretch>
            <a:fillRect/>
          </a:stretch>
        </p:blipFill>
        <p:spPr>
          <a:xfrm>
            <a:off x="457200" y="1863248"/>
            <a:ext cx="8229600" cy="4449128"/>
          </a:xfrm>
        </p:spPr>
      </p:pic>
    </p:spTree>
    <p:extLst>
      <p:ext uri="{BB962C8B-B14F-4D97-AF65-F5344CB8AC3E}">
        <p14:creationId xmlns="" xmlns:p14="http://schemas.microsoft.com/office/powerpoint/2010/main" val="153728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s4.png"/>
          <p:cNvPicPr>
            <a:picLocks noGrp="1" noChangeAspect="1"/>
          </p:cNvPicPr>
          <p:nvPr>
            <p:ph idx="1"/>
          </p:nvPr>
        </p:nvPicPr>
        <p:blipFill>
          <a:blip r:embed="rId2" cstate="print"/>
          <a:stretch>
            <a:fillRect/>
          </a:stretch>
        </p:blipFill>
        <p:spPr>
          <a:xfrm>
            <a:off x="457200" y="1867535"/>
            <a:ext cx="8229600" cy="4440555"/>
          </a:xfrm>
        </p:spPr>
      </p:pic>
    </p:spTree>
    <p:extLst>
      <p:ext uri="{BB962C8B-B14F-4D97-AF65-F5344CB8AC3E}">
        <p14:creationId xmlns="" xmlns:p14="http://schemas.microsoft.com/office/powerpoint/2010/main" val="1595741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graphicFrame>
        <p:nvGraphicFramePr>
          <p:cNvPr id="4" name="Content Placeholder 3"/>
          <p:cNvGraphicFramePr>
            <a:graphicFrameLocks noGrp="1"/>
          </p:cNvGraphicFramePr>
          <p:nvPr>
            <p:ph idx="1"/>
          </p:nvPr>
        </p:nvGraphicFramePr>
        <p:xfrm>
          <a:off x="914398" y="2259012"/>
          <a:ext cx="7467601" cy="4217988"/>
        </p:xfrm>
        <a:graphic>
          <a:graphicData uri="http://schemas.openxmlformats.org/drawingml/2006/table">
            <a:tbl>
              <a:tblPr firstRow="1" firstCol="1" bandRow="1">
                <a:tableStyleId>{5C22544A-7EE6-4342-B048-85BDC9FD1C3A}</a:tableStyleId>
              </a:tblPr>
              <a:tblGrid>
                <a:gridCol w="1493197">
                  <a:extLst>
                    <a:ext uri="{9D8B030D-6E8A-4147-A177-3AD203B41FA5}">
                      <a16:colId xmlns="" xmlns:a16="http://schemas.microsoft.com/office/drawing/2014/main" val="20000"/>
                    </a:ext>
                  </a:extLst>
                </a:gridCol>
                <a:gridCol w="1493197">
                  <a:extLst>
                    <a:ext uri="{9D8B030D-6E8A-4147-A177-3AD203B41FA5}">
                      <a16:colId xmlns="" xmlns:a16="http://schemas.microsoft.com/office/drawing/2014/main" val="20001"/>
                    </a:ext>
                  </a:extLst>
                </a:gridCol>
                <a:gridCol w="1493197">
                  <a:extLst>
                    <a:ext uri="{9D8B030D-6E8A-4147-A177-3AD203B41FA5}">
                      <a16:colId xmlns="" xmlns:a16="http://schemas.microsoft.com/office/drawing/2014/main" val="20002"/>
                    </a:ext>
                  </a:extLst>
                </a:gridCol>
                <a:gridCol w="1494005">
                  <a:extLst>
                    <a:ext uri="{9D8B030D-6E8A-4147-A177-3AD203B41FA5}">
                      <a16:colId xmlns="" xmlns:a16="http://schemas.microsoft.com/office/drawing/2014/main" val="20003"/>
                    </a:ext>
                  </a:extLst>
                </a:gridCol>
                <a:gridCol w="1494005">
                  <a:extLst>
                    <a:ext uri="{9D8B030D-6E8A-4147-A177-3AD203B41FA5}">
                      <a16:colId xmlns="" xmlns:a16="http://schemas.microsoft.com/office/drawing/2014/main" val="20004"/>
                    </a:ext>
                  </a:extLst>
                </a:gridCol>
              </a:tblGrid>
              <a:tr h="562398">
                <a:tc>
                  <a:txBody>
                    <a:bodyPr/>
                    <a:lstStyle/>
                    <a:p>
                      <a:pPr>
                        <a:spcAft>
                          <a:spcPts val="0"/>
                        </a:spcAft>
                      </a:pPr>
                      <a:r>
                        <a:rPr lang="en-US" sz="1200" dirty="0">
                          <a:effectLst/>
                        </a:rPr>
                        <a:t>Test Case id</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Test case description</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Input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Expected output</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Actual output</a:t>
                      </a:r>
                      <a:endParaRPr lang="en-IN" sz="1200">
                        <a:effectLst/>
                        <a:latin typeface="Times New Roman"/>
                        <a:ea typeface="Times New Roman"/>
                        <a:cs typeface="Times New Roman"/>
                      </a:endParaRPr>
                    </a:p>
                  </a:txBody>
                  <a:tcPr marL="68580" marR="68580" marT="0" marB="0"/>
                </a:tc>
                <a:extLst>
                  <a:ext uri="{0D108BD9-81ED-4DB2-BD59-A6C34878D82A}">
                    <a16:rowId xmlns="" xmlns:a16="http://schemas.microsoft.com/office/drawing/2014/main" val="10000"/>
                  </a:ext>
                </a:extLst>
              </a:tr>
              <a:tr h="562398">
                <a:tc>
                  <a:txBody>
                    <a:bodyPr/>
                    <a:lstStyle/>
                    <a:p>
                      <a:pPr>
                        <a:spcAft>
                          <a:spcPts val="0"/>
                        </a:spcAft>
                      </a:pPr>
                      <a:r>
                        <a:rPr lang="en-US" sz="1200">
                          <a:effectLst/>
                        </a:rPr>
                        <a:t>Tc1</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Number of tweets</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Count=30</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30 tweets</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30 tweets</a:t>
                      </a:r>
                      <a:endParaRPr lang="en-IN" sz="1200">
                        <a:effectLst/>
                        <a:latin typeface="Times New Roman"/>
                        <a:ea typeface="Times New Roman"/>
                        <a:cs typeface="Times New Roman"/>
                      </a:endParaRPr>
                    </a:p>
                  </a:txBody>
                  <a:tcPr marL="68580" marR="68580" marT="0" marB="0"/>
                </a:tc>
                <a:extLst>
                  <a:ext uri="{0D108BD9-81ED-4DB2-BD59-A6C34878D82A}">
                    <a16:rowId xmlns="" xmlns:a16="http://schemas.microsoft.com/office/drawing/2014/main" val="10001"/>
                  </a:ext>
                </a:extLst>
              </a:tr>
              <a:tr h="1124797">
                <a:tc>
                  <a:txBody>
                    <a:bodyPr/>
                    <a:lstStyle/>
                    <a:p>
                      <a:pPr>
                        <a:spcAft>
                          <a:spcPts val="0"/>
                        </a:spcAft>
                      </a:pPr>
                      <a:r>
                        <a:rPr lang="en-US" sz="1200">
                          <a:effectLst/>
                        </a:rPr>
                        <a:t>Tc2</a:t>
                      </a:r>
                      <a:endParaRPr lang="en-IN" sz="1200">
                        <a:effectLst/>
                        <a:latin typeface="Times New Roman"/>
                        <a:ea typeface="Times New Roman"/>
                        <a:cs typeface="Times New Roman"/>
                      </a:endParaRPr>
                    </a:p>
                  </a:txBody>
                  <a:tcPr marL="68580" marR="68580" marT="0" marB="0"/>
                </a:tc>
                <a:tc>
                  <a:txBody>
                    <a:bodyPr/>
                    <a:lstStyle/>
                    <a:p>
                      <a:pPr algn="just">
                        <a:spcAft>
                          <a:spcPts val="0"/>
                        </a:spcAft>
                      </a:pPr>
                      <a:r>
                        <a:rPr lang="en-US" sz="1200">
                          <a:effectLst/>
                        </a:rPr>
                        <a:t>Sentiment for similar tweets</a:t>
                      </a:r>
                      <a:endParaRPr lang="en-IN" sz="1200">
                        <a:effectLst/>
                        <a:latin typeface="Times New Roman"/>
                        <a:ea typeface="Times New Roman"/>
                        <a:cs typeface="Times New Roman"/>
                      </a:endParaRPr>
                    </a:p>
                  </a:txBody>
                  <a:tcPr marL="68580" marR="68580" marT="0" marB="0"/>
                </a:tc>
                <a:tc>
                  <a:txBody>
                    <a:bodyPr/>
                    <a:lstStyle/>
                    <a:p>
                      <a:pPr algn="just">
                        <a:spcAft>
                          <a:spcPts val="0"/>
                        </a:spcAft>
                      </a:pPr>
                      <a:r>
                        <a:rPr lang="en-US" sz="1200">
                          <a:effectLst/>
                        </a:rPr>
                        <a:t>KCR is the CM of Telangana,  telangana’s CM, is KCR</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Positive, positive</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Positive, positive</a:t>
                      </a:r>
                      <a:endParaRPr lang="en-IN" sz="1200">
                        <a:effectLst/>
                        <a:latin typeface="Times New Roman"/>
                        <a:ea typeface="Times New Roman"/>
                        <a:cs typeface="Times New Roman"/>
                      </a:endParaRPr>
                    </a:p>
                  </a:txBody>
                  <a:tcPr marL="68580" marR="68580" marT="0" marB="0"/>
                </a:tc>
                <a:extLst>
                  <a:ext uri="{0D108BD9-81ED-4DB2-BD59-A6C34878D82A}">
                    <a16:rowId xmlns="" xmlns:a16="http://schemas.microsoft.com/office/drawing/2014/main" val="10002"/>
                  </a:ext>
                </a:extLst>
              </a:tr>
              <a:tr h="843598">
                <a:tc>
                  <a:txBody>
                    <a:bodyPr/>
                    <a:lstStyle/>
                    <a:p>
                      <a:pPr>
                        <a:spcAft>
                          <a:spcPts val="0"/>
                        </a:spcAft>
                      </a:pPr>
                      <a:r>
                        <a:rPr lang="en-US" sz="1200" dirty="0">
                          <a:effectLst/>
                        </a:rPr>
                        <a:t>Tc4</a:t>
                      </a:r>
                      <a:endParaRPr lang="en-IN" sz="1200" dirty="0">
                        <a:effectLst/>
                        <a:latin typeface="Times New Roman"/>
                        <a:ea typeface="Times New Roman"/>
                        <a:cs typeface="Times New Roman"/>
                      </a:endParaRPr>
                    </a:p>
                  </a:txBody>
                  <a:tcPr marL="68580" marR="68580" marT="0" marB="0"/>
                </a:tc>
                <a:tc>
                  <a:txBody>
                    <a:bodyPr/>
                    <a:lstStyle/>
                    <a:p>
                      <a:pPr algn="just">
                        <a:spcAft>
                          <a:spcPts val="0"/>
                        </a:spcAft>
                      </a:pPr>
                      <a:r>
                        <a:rPr lang="en-US" sz="1200">
                          <a:effectLst/>
                        </a:rPr>
                        <a:t>Downloaded image should  be real</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Chandra Babu Naidu</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(Image from Chandra Babu Naidu)</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(image of cbn)</a:t>
                      </a:r>
                      <a:endParaRPr lang="en-IN" sz="1200">
                        <a:effectLst/>
                        <a:latin typeface="Times New Roman"/>
                        <a:ea typeface="Times New Roman"/>
                        <a:cs typeface="Times New Roman"/>
                      </a:endParaRPr>
                    </a:p>
                  </a:txBody>
                  <a:tcPr marL="68580" marR="68580" marT="0" marB="0"/>
                </a:tc>
                <a:extLst>
                  <a:ext uri="{0D108BD9-81ED-4DB2-BD59-A6C34878D82A}">
                    <a16:rowId xmlns="" xmlns:a16="http://schemas.microsoft.com/office/drawing/2014/main" val="10003"/>
                  </a:ext>
                </a:extLst>
              </a:tr>
              <a:tr h="1124797">
                <a:tc>
                  <a:txBody>
                    <a:bodyPr/>
                    <a:lstStyle/>
                    <a:p>
                      <a:pPr marL="914400" indent="-914400">
                        <a:spcAft>
                          <a:spcPts val="0"/>
                        </a:spcAft>
                      </a:pPr>
                      <a:r>
                        <a:rPr lang="en-US" sz="1200">
                          <a:effectLst/>
                        </a:rPr>
                        <a:t>Tc5</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Importing and using a python file in another python file</a:t>
                      </a:r>
                      <a:endParaRPr lang="en-IN" sz="1200" dirty="0">
                        <a:effectLst/>
                        <a:latin typeface="Times New Roman"/>
                        <a:ea typeface="Times New Roman"/>
                        <a:cs typeface="Times New Roman"/>
                      </a:endParaRPr>
                    </a:p>
                  </a:txBody>
                  <a:tcPr marL="68580" marR="68580" marT="0" marB="0"/>
                </a:tc>
                <a:tc>
                  <a:txBody>
                    <a:bodyPr/>
                    <a:lstStyle/>
                    <a:p>
                      <a:pPr>
                        <a:spcAft>
                          <a:spcPts val="0"/>
                        </a:spcAft>
                      </a:pPr>
                      <a:r>
                        <a:rPr lang="en-US" sz="1200">
                          <a:effectLst/>
                        </a:rPr>
                        <a:t>Preprocessing.py in run.py</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a:effectLst/>
                        </a:rPr>
                        <a:t>Successful execution</a:t>
                      </a:r>
                      <a:endParaRPr lang="en-IN" sz="1200">
                        <a:effectLst/>
                        <a:latin typeface="Times New Roman"/>
                        <a:ea typeface="Times New Roman"/>
                        <a:cs typeface="Times New Roman"/>
                      </a:endParaRPr>
                    </a:p>
                  </a:txBody>
                  <a:tcPr marL="68580" marR="68580" marT="0" marB="0"/>
                </a:tc>
                <a:tc>
                  <a:txBody>
                    <a:bodyPr/>
                    <a:lstStyle/>
                    <a:p>
                      <a:pPr>
                        <a:spcAft>
                          <a:spcPts val="0"/>
                        </a:spcAft>
                      </a:pPr>
                      <a:r>
                        <a:rPr lang="en-US" sz="1200" dirty="0">
                          <a:effectLst/>
                        </a:rPr>
                        <a:t>Successful execution</a:t>
                      </a:r>
                      <a:endParaRPr lang="en-IN" sz="1200" dirty="0">
                        <a:effectLst/>
                        <a:latin typeface="Times New Roman"/>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5" name="Rectangle 1"/>
          <p:cNvSpPr>
            <a:spLocks noChangeArrowheads="1"/>
          </p:cNvSpPr>
          <p:nvPr/>
        </p:nvSpPr>
        <p:spPr bwMode="auto">
          <a:xfrm>
            <a:off x="1638300" y="2259013"/>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369040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25000" lnSpcReduction="20000"/>
          </a:bodyPr>
          <a:lstStyle/>
          <a:p>
            <a:pPr algn="just"/>
            <a:r>
              <a:rPr lang="en-US" sz="7400" dirty="0"/>
              <a:t>This project is developed on the basis of support of public for a particular political party or politician</a:t>
            </a:r>
            <a:r>
              <a:rPr lang="en-US" sz="7400" dirty="0" smtClean="0"/>
              <a:t>.</a:t>
            </a:r>
          </a:p>
          <a:p>
            <a:pPr algn="just"/>
            <a:r>
              <a:rPr lang="en-US" sz="7400" dirty="0" smtClean="0"/>
              <a:t> </a:t>
            </a:r>
            <a:r>
              <a:rPr lang="en-US" sz="7400" dirty="0"/>
              <a:t>Now a days the rapid growth of social media users led to the public to raise their voice on various issues</a:t>
            </a:r>
            <a:r>
              <a:rPr lang="en-US" sz="7400" dirty="0" smtClean="0"/>
              <a:t>.</a:t>
            </a:r>
          </a:p>
          <a:p>
            <a:pPr algn="just"/>
            <a:r>
              <a:rPr lang="en-US" sz="7400" dirty="0" smtClean="0"/>
              <a:t> </a:t>
            </a:r>
            <a:r>
              <a:rPr lang="en-US" sz="7400" dirty="0"/>
              <a:t>Twitter being professional over the decades with educated users the tweets will be more practical</a:t>
            </a:r>
            <a:r>
              <a:rPr lang="en-US" sz="7400" dirty="0" smtClean="0"/>
              <a:t>.</a:t>
            </a:r>
          </a:p>
          <a:p>
            <a:pPr algn="just"/>
            <a:r>
              <a:rPr lang="en-US" sz="7400" dirty="0" smtClean="0"/>
              <a:t> </a:t>
            </a:r>
            <a:r>
              <a:rPr lang="en-US" sz="7400" dirty="0"/>
              <a:t>This project is using the tweets along with regional language tweets. </a:t>
            </a:r>
            <a:endParaRPr lang="en-US" sz="7400" dirty="0" smtClean="0"/>
          </a:p>
          <a:p>
            <a:pPr algn="just"/>
            <a:r>
              <a:rPr lang="en-US" sz="7400" dirty="0" smtClean="0"/>
              <a:t>The </a:t>
            </a:r>
            <a:r>
              <a:rPr lang="en-US" sz="7400" dirty="0"/>
              <a:t>extracted tweets are preprocessed. Sentiment is applied on the preprocessed set</a:t>
            </a:r>
            <a:r>
              <a:rPr lang="en-US" sz="7400" dirty="0" smtClean="0"/>
              <a:t>.</a:t>
            </a:r>
          </a:p>
          <a:p>
            <a:pPr algn="just"/>
            <a:r>
              <a:rPr lang="en-US" sz="7400" dirty="0" smtClean="0"/>
              <a:t> </a:t>
            </a:r>
            <a:r>
              <a:rPr lang="en-GB" sz="7400" dirty="0"/>
              <a:t>Finally, parsed tweets are returned with their polarity values. </a:t>
            </a:r>
            <a:endParaRPr lang="en-GB" sz="7400" dirty="0" smtClean="0"/>
          </a:p>
          <a:p>
            <a:pPr algn="just"/>
            <a:r>
              <a:rPr lang="en-GB" sz="7400" dirty="0" smtClean="0"/>
              <a:t>Then</a:t>
            </a:r>
            <a:r>
              <a:rPr lang="en-GB" sz="7400" dirty="0"/>
              <a:t>, we can do various type of statistical analysis on the tweets</a:t>
            </a:r>
            <a:r>
              <a:rPr lang="en-GB" sz="7400" dirty="0" smtClean="0"/>
              <a:t>.</a:t>
            </a:r>
          </a:p>
          <a:p>
            <a:pPr algn="just"/>
            <a:r>
              <a:rPr lang="en-GB" sz="7400" dirty="0" smtClean="0"/>
              <a:t> </a:t>
            </a:r>
            <a:r>
              <a:rPr lang="en-GB" sz="7400" dirty="0"/>
              <a:t>For example, in above project, we tried to find the percentage of positive, negative and neutral tweets about a query</a:t>
            </a:r>
            <a:r>
              <a:rPr lang="en-GB" sz="7400" dirty="0" smtClean="0"/>
              <a:t>.</a:t>
            </a:r>
          </a:p>
          <a:p>
            <a:pPr algn="just"/>
            <a:r>
              <a:rPr lang="en-GB" sz="7400" dirty="0" smtClean="0"/>
              <a:t> </a:t>
            </a:r>
            <a:r>
              <a:rPr lang="en-GB" sz="7400" dirty="0"/>
              <a:t>From this Polarity Percentage </a:t>
            </a:r>
            <a:r>
              <a:rPr lang="en-GB" sz="7400" dirty="0" smtClean="0"/>
              <a:t>we represented </a:t>
            </a:r>
            <a:r>
              <a:rPr lang="en-GB" sz="7400" dirty="0"/>
              <a:t>the support in pie-chart. By looking into the pie-chart an end user can easily know the support</a:t>
            </a:r>
            <a:r>
              <a:rPr lang="en-GB" dirty="0"/>
              <a: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Future Enhancements</a:t>
            </a:r>
            <a:endParaRPr lang="en-US" dirty="0"/>
          </a:p>
        </p:txBody>
      </p:sp>
      <p:sp>
        <p:nvSpPr>
          <p:cNvPr id="3" name="Content Placeholder 2"/>
          <p:cNvSpPr>
            <a:spLocks noGrp="1"/>
          </p:cNvSpPr>
          <p:nvPr>
            <p:ph idx="1"/>
          </p:nvPr>
        </p:nvSpPr>
        <p:spPr/>
        <p:txBody>
          <a:bodyPr/>
          <a:lstStyle/>
          <a:p>
            <a:r>
              <a:rPr lang="en-US" dirty="0" smtClean="0"/>
              <a:t>More efficient analysis can be done from other social media like </a:t>
            </a:r>
            <a:r>
              <a:rPr lang="en-US" dirty="0" err="1" smtClean="0"/>
              <a:t>Facebook</a:t>
            </a:r>
            <a:r>
              <a:rPr lang="en-US" dirty="0" smtClean="0"/>
              <a:t>, </a:t>
            </a:r>
            <a:r>
              <a:rPr lang="en-US" dirty="0" err="1" smtClean="0"/>
              <a:t>instagram</a:t>
            </a:r>
            <a:r>
              <a:rPr lang="en-US" dirty="0" smtClean="0"/>
              <a:t> other than twitter. </a:t>
            </a:r>
          </a:p>
          <a:p>
            <a:r>
              <a:rPr lang="en-US" dirty="0" smtClean="0"/>
              <a:t>One more enhancement that can be done for this project is we can analyze the expected way of ruling the government by ruling party in past five years.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algn="just"/>
            <a:r>
              <a:rPr lang="en-US" dirty="0" smtClean="0"/>
              <a:t>The objective is to extract expressions of opinions from public and predict the support of political member for upcoming assembly elections 2019 by classifying them as positive, negative and neutral.</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8077200" cy="3200400"/>
          </a:xfrm>
        </p:spPr>
        <p:txBody>
          <a:bodyPr>
            <a:normAutofit/>
          </a:bodyPr>
          <a:lstStyle/>
          <a:p>
            <a:pPr algn="ctr"/>
            <a:r>
              <a:rPr lang="en-IN" sz="6600" dirty="0" smtClean="0"/>
              <a:t>Thank You</a:t>
            </a:r>
            <a:endParaRPr lang="en-US"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25000" lnSpcReduction="20000"/>
          </a:bodyPr>
          <a:lstStyle/>
          <a:p>
            <a:pPr algn="just"/>
            <a:r>
              <a:rPr lang="en-US" sz="9600" dirty="0" smtClean="0"/>
              <a:t>The proliferation of social media in the recent past has provided end users a powerful platform to voice their opinions.</a:t>
            </a:r>
          </a:p>
          <a:p>
            <a:pPr algn="just"/>
            <a:r>
              <a:rPr lang="en-US" sz="9600" dirty="0" smtClean="0"/>
              <a:t>One such application is in the field of politics, where political entities need to understand public opinion and thus determine their campaigning strategy. </a:t>
            </a:r>
          </a:p>
          <a:p>
            <a:pPr algn="just"/>
            <a:r>
              <a:rPr lang="en-US" sz="9600" dirty="0" smtClean="0"/>
              <a:t>The popularity of a person can be predicted in politics also which will help the party to understand the sentiment and opinion of public about their party member which can help them in wining a election.</a:t>
            </a:r>
          </a:p>
          <a:p>
            <a:pPr algn="just"/>
            <a:r>
              <a:rPr lang="en-US" sz="9600" dirty="0" smtClean="0"/>
              <a:t>Sentiment analysis on social media data has been seen by many as an effective tool to monitor user preferences and inclination.</a:t>
            </a:r>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the project</a:t>
            </a:r>
            <a:endParaRPr lang="en-IN" dirty="0"/>
          </a:p>
        </p:txBody>
      </p:sp>
      <p:sp>
        <p:nvSpPr>
          <p:cNvPr id="3" name="Rectangle 2"/>
          <p:cNvSpPr/>
          <p:nvPr/>
        </p:nvSpPr>
        <p:spPr>
          <a:xfrm>
            <a:off x="685800" y="1447800"/>
            <a:ext cx="7848600" cy="4801314"/>
          </a:xfrm>
          <a:prstGeom prst="rect">
            <a:avLst/>
          </a:prstGeom>
        </p:spPr>
        <p:txBody>
          <a:bodyPr wrap="square">
            <a:spAutoFit/>
          </a:bodyPr>
          <a:lstStyle/>
          <a:p>
            <a:pPr marL="342900" indent="-342900">
              <a:buFont typeface="Arial" panose="020B0604020202020204" pitchFamily="34" charset="0"/>
              <a:buChar char="•"/>
            </a:pPr>
            <a:r>
              <a:rPr lang="en-US" sz="2400" dirty="0" smtClean="0"/>
              <a:t>Every </a:t>
            </a:r>
            <a:r>
              <a:rPr lang="en-US" sz="2400" dirty="0"/>
              <a:t>day, billions of people communicate on the online    social network.</a:t>
            </a:r>
            <a:endParaRPr lang="en-IN" sz="2400" dirty="0"/>
          </a:p>
          <a:p>
            <a:pPr marL="342900" indent="-342900">
              <a:buFont typeface="Arial" panose="020B0604020202020204" pitchFamily="34" charset="0"/>
              <a:buChar char="•"/>
            </a:pPr>
            <a:r>
              <a:rPr lang="en-US" sz="2400" dirty="0" smtClean="0"/>
              <a:t>Twitter</a:t>
            </a:r>
            <a:r>
              <a:rPr lang="en-US" sz="2400" dirty="0"/>
              <a:t>, with more than 200 million users all over the world. </a:t>
            </a:r>
          </a:p>
          <a:p>
            <a:pPr marL="342900" indent="-342900">
              <a:buFont typeface="Arial" panose="020B0604020202020204" pitchFamily="34" charset="0"/>
              <a:buChar char="•"/>
            </a:pPr>
            <a:r>
              <a:rPr lang="en-US" sz="2400" dirty="0"/>
              <a:t> Message posts can contain the sharing of some kinds of  abusive or offensive contents which can emerge the threats like cyber bullying.</a:t>
            </a:r>
            <a:endParaRPr lang="en-IN" sz="2400" dirty="0"/>
          </a:p>
          <a:p>
            <a:pPr marL="342900" lvl="0" indent="-342900" algn="just" fontAlgn="base">
              <a:spcBef>
                <a:spcPct val="0"/>
              </a:spcBef>
              <a:spcAft>
                <a:spcPct val="0"/>
              </a:spcAft>
              <a:buFont typeface="Arial" panose="020B0604020202020204" pitchFamily="34" charset="0"/>
              <a:buChar char="•"/>
            </a:pPr>
            <a:r>
              <a:rPr lang="en-US" altLang="zh-CN" sz="2400" dirty="0" smtClean="0">
                <a:latin typeface="Calibri" pitchFamily="34" charset="0"/>
                <a:ea typeface="Times New Roman" pitchFamily="18" charset="0"/>
                <a:cs typeface="Calibri" pitchFamily="34" charset="0"/>
              </a:rPr>
              <a:t>We intend to explore an analysis to these issues by using trusted system machine learning algorithms using python to find out the polls  like abusing words about various political parties, politicians by considering various social media posts on them in twitter. </a:t>
            </a:r>
            <a:endParaRPr lang="en-US" altLang="zh-CN" sz="2400" dirty="0" smtClean="0">
              <a:latin typeface="Arial" pitchFamily="34" charset="0"/>
              <a:cs typeface="Arial" pitchFamily="34" charset="0"/>
            </a:endParaRPr>
          </a:p>
          <a:p>
            <a:pPr lvl="0" algn="just" eaLnBrk="0" fontAlgn="base" hangingPunct="0">
              <a:spcBef>
                <a:spcPct val="0"/>
              </a:spcBef>
              <a:spcAft>
                <a:spcPct val="0"/>
              </a:spcAft>
            </a:pPr>
            <a:endParaRPr lang="en-US" altLang="zh-CN"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US" dirty="0"/>
          </a:p>
        </p:txBody>
      </p:sp>
      <p:sp>
        <p:nvSpPr>
          <p:cNvPr id="3" name="Content Placeholder 2"/>
          <p:cNvSpPr>
            <a:spLocks noGrp="1"/>
          </p:cNvSpPr>
          <p:nvPr>
            <p:ph idx="1"/>
          </p:nvPr>
        </p:nvSpPr>
        <p:spPr/>
        <p:txBody>
          <a:bodyPr>
            <a:normAutofit/>
          </a:bodyPr>
          <a:lstStyle/>
          <a:p>
            <a:r>
              <a:rPr lang="en-US" sz="2400" dirty="0" err="1"/>
              <a:t>Fedrico</a:t>
            </a:r>
            <a:r>
              <a:rPr lang="en-US" sz="2400" dirty="0"/>
              <a:t> </a:t>
            </a:r>
            <a:r>
              <a:rPr lang="en-US" sz="2400" dirty="0" err="1" smtClean="0"/>
              <a:t>Neri</a:t>
            </a:r>
            <a:r>
              <a:rPr lang="en-US" sz="2400" dirty="0" smtClean="0"/>
              <a:t> </a:t>
            </a:r>
            <a:r>
              <a:rPr lang="en-US" sz="2400" dirty="0"/>
              <a:t>describes a sentiment analysis study performed on about 1000 Face book posts about new casts and comparing the sentiments of </a:t>
            </a:r>
            <a:r>
              <a:rPr lang="en-US" sz="2400" dirty="0" smtClean="0"/>
              <a:t>Rai in </a:t>
            </a:r>
            <a:r>
              <a:rPr lang="en-US" sz="2400" dirty="0"/>
              <a:t>which two techniques of Sentiment Analysis </a:t>
            </a:r>
            <a:endParaRPr lang="en-US" sz="2400" dirty="0" smtClean="0"/>
          </a:p>
          <a:p>
            <a:pPr marL="118872" lvl="0" indent="0" algn="just">
              <a:buNone/>
            </a:pPr>
            <a:r>
              <a:rPr lang="en-US" sz="2400" dirty="0" smtClean="0"/>
              <a:t>	Supervised </a:t>
            </a:r>
            <a:r>
              <a:rPr lang="en-US" sz="2400" dirty="0"/>
              <a:t>Machine Learning- It requires a training set of texts with manually assigned polarity values for the learn features (words) that correlates with the value. </a:t>
            </a:r>
          </a:p>
          <a:p>
            <a:pPr marL="118872" indent="0" algn="just">
              <a:buNone/>
            </a:pPr>
            <a:r>
              <a:rPr lang="en-US" sz="2400" dirty="0" smtClean="0"/>
              <a:t>	Unsupervised </a:t>
            </a:r>
            <a:r>
              <a:rPr lang="en-US" sz="2400" dirty="0"/>
              <a:t>Machine Learning- That uses a lexicon with words scored for polarity values such as neutral, positive or negative. </a:t>
            </a:r>
            <a:endParaRPr lang="en-US" sz="2400" dirty="0" smtClean="0"/>
          </a:p>
          <a:p>
            <a:endParaRPr lang="en-US" sz="2800" dirty="0"/>
          </a:p>
          <a:p>
            <a:endParaRPr lang="en-US" sz="2800" dirty="0" smtClean="0"/>
          </a:p>
          <a:p>
            <a:endParaRPr lang="en-US" sz="2800" dirty="0"/>
          </a:p>
          <a:p>
            <a:endParaRPr lang="en-US" sz="2800" dirty="0" smtClean="0"/>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endParaRPr lang="en-US" dirty="0"/>
          </a:p>
        </p:txBody>
      </p:sp>
      <p:sp>
        <p:nvSpPr>
          <p:cNvPr id="3" name="Content Placeholder 2"/>
          <p:cNvSpPr>
            <a:spLocks noGrp="1"/>
          </p:cNvSpPr>
          <p:nvPr>
            <p:ph idx="1"/>
          </p:nvPr>
        </p:nvSpPr>
        <p:spPr/>
        <p:txBody>
          <a:bodyPr>
            <a:normAutofit/>
          </a:bodyPr>
          <a:lstStyle/>
          <a:p>
            <a:pPr algn="just"/>
            <a:r>
              <a:rPr lang="en-US" sz="2400" dirty="0"/>
              <a:t> </a:t>
            </a:r>
            <a:r>
              <a:rPr lang="en-US" sz="2400" dirty="0" err="1"/>
              <a:t>Yasufumi</a:t>
            </a:r>
            <a:r>
              <a:rPr lang="en-US" sz="2400" dirty="0"/>
              <a:t>  </a:t>
            </a:r>
            <a:r>
              <a:rPr lang="en-US" sz="2400" dirty="0" err="1"/>
              <a:t>Takama</a:t>
            </a:r>
            <a:r>
              <a:rPr lang="en-US" sz="2400" dirty="0"/>
              <a:t> in their paper proposed method by which a user profile is generated by using user’s TV watching behavior using sentiment analysis. The method generates positive and negative profile with bookmark format for each user based on </a:t>
            </a:r>
            <a:r>
              <a:rPr lang="en-US" sz="2400" dirty="0" err="1"/>
              <a:t>iPEG</a:t>
            </a:r>
            <a:r>
              <a:rPr lang="en-US" sz="2400" dirty="0"/>
              <a:t> and estimated rating of watching TV </a:t>
            </a:r>
            <a:r>
              <a:rPr lang="en-US" sz="2400" dirty="0" err="1" smtClean="0"/>
              <a:t>programme</a:t>
            </a:r>
            <a:r>
              <a:rPr lang="en-US" sz="2400" dirty="0" smtClean="0"/>
              <a:t>.</a:t>
            </a:r>
          </a:p>
          <a:p>
            <a:pPr marL="457200" lvl="1" indent="0" algn="just">
              <a:buNone/>
            </a:pPr>
            <a:r>
              <a:rPr lang="en-US" sz="2400" dirty="0"/>
              <a:t>	</a:t>
            </a:r>
            <a:r>
              <a:rPr lang="en-US" sz="2400" dirty="0" smtClean="0"/>
              <a:t>If </a:t>
            </a:r>
            <a:r>
              <a:rPr lang="en-US" sz="2400" dirty="0"/>
              <a:t>user watches program for long time that means he/she is interested and if changes channel frequently that means he/she is not interested. </a:t>
            </a:r>
          </a:p>
        </p:txBody>
      </p:sp>
    </p:spTree>
    <p:extLst>
      <p:ext uri="{BB962C8B-B14F-4D97-AF65-F5344CB8AC3E}">
        <p14:creationId xmlns="" xmlns:p14="http://schemas.microsoft.com/office/powerpoint/2010/main" val="285268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p:txBody>
          <a:bodyPr>
            <a:normAutofit/>
          </a:bodyPr>
          <a:lstStyle/>
          <a:p>
            <a:pPr algn="just"/>
            <a:r>
              <a:rPr lang="en-US" sz="2400" dirty="0" smtClean="0"/>
              <a:t>The media plays a vital role in a democracy; informing the public about political issues and acting as a watchdog against abuses of power. During election campaigns the media provides information and analysis about the political party’s programmes, policies, candidates and performance.</a:t>
            </a:r>
          </a:p>
          <a:p>
            <a:pPr marL="118872" indent="0" algn="just">
              <a:buNone/>
            </a:pPr>
            <a:r>
              <a:rPr lang="en-US" sz="2400" dirty="0" smtClean="0"/>
              <a:t> </a:t>
            </a:r>
            <a:r>
              <a:rPr lang="en-IN" sz="2400" b="1" dirty="0" smtClean="0"/>
              <a:t>DRAWBACK</a:t>
            </a:r>
          </a:p>
          <a:p>
            <a:pPr algn="just"/>
            <a:r>
              <a:rPr lang="en-US" sz="2400" dirty="0"/>
              <a:t>Government influence, including overt and covert censorship, such as </a:t>
            </a:r>
            <a:r>
              <a:rPr lang="en-IN" sz="2400" dirty="0" err="1"/>
              <a:t>Sakshi</a:t>
            </a:r>
            <a:r>
              <a:rPr lang="en-IN" sz="2400" dirty="0"/>
              <a:t> TV is owned by </a:t>
            </a:r>
            <a:r>
              <a:rPr lang="en-IN" sz="2400" dirty="0" err="1"/>
              <a:t>Jagan</a:t>
            </a:r>
            <a:r>
              <a:rPr lang="en-IN" sz="2400" dirty="0"/>
              <a:t> Mohan Reddy along with</a:t>
            </a:r>
            <a:r>
              <a:rPr lang="en-US" sz="2400" dirty="0"/>
              <a:t> NTV </a:t>
            </a:r>
            <a:r>
              <a:rPr lang="en-IN" sz="2400" dirty="0"/>
              <a:t>and TV5 in Andhra </a:t>
            </a:r>
            <a:r>
              <a:rPr lang="en-IN" sz="2400" dirty="0" err="1"/>
              <a:t>Pr</a:t>
            </a:r>
            <a:r>
              <a:rPr lang="en-US" sz="2400" dirty="0" err="1"/>
              <a:t>adesh</a:t>
            </a:r>
            <a:r>
              <a:rPr lang="en-US" sz="2400" dirty="0"/>
              <a:t> supports him,</a:t>
            </a:r>
            <a:r>
              <a:rPr lang="en-IN" sz="2400" dirty="0"/>
              <a:t> Studio N is owned by </a:t>
            </a:r>
            <a:r>
              <a:rPr lang="en-IN" sz="2400" dirty="0" err="1"/>
              <a:t>Narne</a:t>
            </a:r>
            <a:r>
              <a:rPr lang="en-IN" sz="2400" dirty="0"/>
              <a:t> </a:t>
            </a:r>
            <a:r>
              <a:rPr lang="en-IN" sz="2400" dirty="0" err="1"/>
              <a:t>Srinivasa</a:t>
            </a:r>
            <a:r>
              <a:rPr lang="en-IN" sz="2400" dirty="0"/>
              <a:t> Rao, a businessman </a:t>
            </a:r>
            <a:r>
              <a:rPr lang="en-US" sz="2400" dirty="0"/>
              <a:t>related to </a:t>
            </a:r>
            <a:r>
              <a:rPr lang="en-US" sz="2400" dirty="0" err="1"/>
              <a:t>N.Chandrababu</a:t>
            </a:r>
            <a:r>
              <a:rPr lang="en-US" sz="2400" dirty="0"/>
              <a:t> Naidu biases the media resulting in biased surveys.</a:t>
            </a:r>
            <a:endParaRPr lang="en-IN" sz="2400" dirty="0"/>
          </a:p>
          <a:p>
            <a:pPr marL="118872" indent="0">
              <a:buNone/>
            </a:pPr>
            <a:endParaRPr lang="en-IN" sz="2400" b="1" dirty="0" smtClean="0"/>
          </a:p>
          <a:p>
            <a:pPr marL="118872" indent="0">
              <a:buNone/>
            </a:pPr>
            <a:endParaRPr lang="en-IN" sz="2400" b="1" dirty="0" smtClean="0"/>
          </a:p>
          <a:p>
            <a:pPr marL="118872" indent="0">
              <a:buNone/>
            </a:pPr>
            <a:endParaRPr lang="en-US" sz="3100" dirty="0" smtClean="0"/>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a:bodyPr>
          <a:lstStyle/>
          <a:p>
            <a:pPr algn="just"/>
            <a:r>
              <a:rPr lang="en-US" sz="2400" dirty="0" smtClean="0"/>
              <a:t>The use of social media in politics including Twitter, Facebook and YouTube has dramatically changed the way campaigns are run and how people interact with their politicians.</a:t>
            </a:r>
            <a:r>
              <a:rPr lang="en-IN" sz="2400" dirty="0" smtClean="0"/>
              <a:t>Twitter attracts a very peculiar </a:t>
            </a:r>
            <a:r>
              <a:rPr lang="en-US" sz="2400" dirty="0" smtClean="0"/>
              <a:t>subset of citizens, </a:t>
            </a:r>
            <a:r>
              <a:rPr lang="en-IN" sz="2400" dirty="0" smtClean="0"/>
              <a:t>the role of the web in this regard is significantly stronger than that of the mass media.</a:t>
            </a:r>
          </a:p>
          <a:p>
            <a:pPr marL="118872" indent="0" algn="just">
              <a:buNone/>
            </a:pPr>
            <a:r>
              <a:rPr lang="en-IN" sz="2400" b="1" dirty="0" smtClean="0"/>
              <a:t>ADVANTAGE</a:t>
            </a:r>
          </a:p>
          <a:p>
            <a:pPr algn="just"/>
            <a:r>
              <a:rPr lang="en-US" sz="2400" dirty="0"/>
              <a:t>On average social media users are younger and better educated than non-users, and they are more liberal and pay more attention to politics. So the analysis will be transparent.</a:t>
            </a:r>
            <a:endParaRPr lang="en-IN" sz="2400" dirty="0"/>
          </a:p>
          <a:p>
            <a:pPr marL="118872" indent="0" algn="just">
              <a:buNone/>
            </a:pPr>
            <a:endParaRPr lang="en-US" sz="2400" b="1" dirty="0" smtClean="0"/>
          </a:p>
          <a:p>
            <a:pPr algn="just">
              <a:buNone/>
            </a:pPr>
            <a:endParaRPr lang="en-US" dirty="0" smtClean="0"/>
          </a:p>
          <a:p>
            <a:pPr algn="just"/>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1475</TotalTime>
  <Words>921</Words>
  <Application>Microsoft Office PowerPoint</Application>
  <PresentationFormat>On-screen Show (4:3)</PresentationFormat>
  <Paragraphs>137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POLITICAL SENTIMENT ANALYSIS</vt:lpstr>
      <vt:lpstr>Contents</vt:lpstr>
      <vt:lpstr>Objective</vt:lpstr>
      <vt:lpstr>Abstract</vt:lpstr>
      <vt:lpstr>Need of the project</vt:lpstr>
      <vt:lpstr>Literature Review</vt:lpstr>
      <vt:lpstr>Literature Review</vt:lpstr>
      <vt:lpstr>Existing System</vt:lpstr>
      <vt:lpstr>Proposed System</vt:lpstr>
      <vt:lpstr>Modules</vt:lpstr>
      <vt:lpstr>H/w and S/wRequirements</vt:lpstr>
      <vt:lpstr>Functional Requirements</vt:lpstr>
      <vt:lpstr>Non-Functional Requirements</vt:lpstr>
      <vt:lpstr>System Architecture </vt:lpstr>
      <vt:lpstr>UML Diagrams</vt:lpstr>
      <vt:lpstr>Slide 16</vt:lpstr>
      <vt:lpstr>Slide 17</vt:lpstr>
      <vt:lpstr>Slide 18</vt:lpstr>
      <vt:lpstr>Technology Description</vt:lpstr>
      <vt:lpstr>Applications of Machine learning </vt:lpstr>
      <vt:lpstr>Output Screens</vt:lpstr>
      <vt:lpstr>Slide 22</vt:lpstr>
      <vt:lpstr>Slide 23</vt:lpstr>
      <vt:lpstr>Slide 24</vt:lpstr>
      <vt:lpstr>Slide 25</vt:lpstr>
      <vt:lpstr>Slide 26</vt:lpstr>
      <vt:lpstr>Test Cases</vt:lpstr>
      <vt:lpstr>Conclusion</vt:lpstr>
      <vt:lpstr>Future Enhancements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CSE</dc:creator>
  <cp:lastModifiedBy>Windows User</cp:lastModifiedBy>
  <cp:revision>142</cp:revision>
  <dcterms:created xsi:type="dcterms:W3CDTF">2006-08-16T00:00:00Z</dcterms:created>
  <dcterms:modified xsi:type="dcterms:W3CDTF">2019-04-07T10:47:13Z</dcterms:modified>
</cp:coreProperties>
</file>