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6"/>
      <p:bold r:id="rId17"/>
      <p:italic r:id="rId18"/>
      <p:boldItalic r:id="rId19"/>
    </p:embeddedFont>
    <p:embeddedFont>
      <p:font typeface="Maven Pro" pitchFamily="2" charset="77"/>
      <p:regular r:id="rId20"/>
      <p:bold r:id="rId21"/>
    </p:embeddedFont>
    <p:embeddedFont>
      <p:font typeface="Nunito" pitchFamily="2" charset="77"/>
      <p:regular r:id="rId22"/>
      <p:bold r:id="rId23"/>
      <p:italic r:id="rId24"/>
      <p:boldItalic r:id="rId25"/>
    </p:embeddedFont>
    <p:embeddedFont>
      <p:font typeface="Nunito ExtraLight" pitchFamily="2" charset="77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0"/>
  </p:normalViewPr>
  <p:slideViewPr>
    <p:cSldViewPr snapToGrid="0">
      <p:cViewPr varScale="1">
        <p:scale>
          <a:sx n="122" d="100"/>
          <a:sy n="122" d="100"/>
        </p:scale>
        <p:origin x="82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Title change: Cryptography and MCMC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Highlight words that are important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db61da6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db61da6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d9ed7dda8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d9ed7dda8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Talk about how you feel?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db889aaf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db889aaf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df4886bda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df4886bda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9ed7dda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9ed7dda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 a bigger font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a small example that shows how this key works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f4886bda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f4886bda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b61da6e4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b61da6e4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9ed7dda8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d9ed7dda8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More slides, bigger fonts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Talk more about the score function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b61da6e4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db61da6e4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d9ed7dda8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d9ed7dda8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Visualization tools: proportion of correctly decrypted alphabets in a graph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Maybe use our own examples/code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db61da6e4d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db61da6e4d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db100692a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db100692a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MCMC in Cryptography</a:t>
            </a:r>
            <a:endParaRPr/>
          </a:p>
        </p:txBody>
      </p:sp>
      <p:sp>
        <p:nvSpPr>
          <p:cNvPr id="278" name="Google Shape;278;p13"/>
          <p:cNvSpPr txBox="1"/>
          <p:nvPr/>
        </p:nvSpPr>
        <p:spPr>
          <a:xfrm>
            <a:off x="1134600" y="3592875"/>
            <a:ext cx="37065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unito"/>
                <a:ea typeface="Nunito"/>
                <a:cs typeface="Nunito"/>
                <a:sym typeface="Nunito"/>
              </a:rPr>
              <a:t>By: Kathleen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unito"/>
                <a:ea typeface="Nunito"/>
                <a:cs typeface="Nunito"/>
                <a:sym typeface="Nunito"/>
              </a:rPr>
              <a:t>Mentor: Alex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13" y="1793975"/>
            <a:ext cx="8154373" cy="10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2"/>
          <p:cNvSpPr txBox="1"/>
          <p:nvPr/>
        </p:nvSpPr>
        <p:spPr>
          <a:xfrm>
            <a:off x="487375" y="2849125"/>
            <a:ext cx="8270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turns it into something that is readable and meaningful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Discussions</a:t>
            </a:r>
            <a:endParaRPr/>
          </a:p>
        </p:txBody>
      </p:sp>
      <p:sp>
        <p:nvSpPr>
          <p:cNvPr id="362" name="Google Shape;362;p23"/>
          <p:cNvSpPr txBox="1">
            <a:spLocks noGrp="1"/>
          </p:cNvSpPr>
          <p:nvPr>
            <p:ph type="body" idx="1"/>
          </p:nvPr>
        </p:nvSpPr>
        <p:spPr>
          <a:xfrm>
            <a:off x="849950" y="15978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This cryptography technique is very important especially for </a:t>
            </a:r>
            <a:r>
              <a:rPr lang="en" dirty="0">
                <a:highlight>
                  <a:srgbClr val="FFFF00"/>
                </a:highlight>
              </a:rPr>
              <a:t>securing information</a:t>
            </a:r>
            <a:r>
              <a:rPr lang="en" dirty="0"/>
              <a:t> so that no one will be able to access and process the information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Nowadays cryptography is everywhere, for example, we use it to securely send passwords for </a:t>
            </a:r>
            <a:r>
              <a:rPr lang="en" dirty="0">
                <a:highlight>
                  <a:srgbClr val="FFFF00"/>
                </a:highlight>
              </a:rPr>
              <a:t>online purchases</a:t>
            </a:r>
            <a:r>
              <a:rPr lang="en" dirty="0"/>
              <a:t>.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At first, it was pretty hard for me to understand the concept of cryptography and how MCMC plays a role in it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68" name="Google Shape;368;p24"/>
          <p:cNvSpPr txBox="1">
            <a:spLocks noGrp="1"/>
          </p:cNvSpPr>
          <p:nvPr>
            <p:ph type="body" idx="1"/>
          </p:nvPr>
        </p:nvSpPr>
        <p:spPr>
          <a:xfrm>
            <a:off x="875175" y="1597875"/>
            <a:ext cx="7030500" cy="27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Agarwal, Rahul. “Applications of MCMC for Cryptography and Optimization.” </a:t>
            </a:r>
            <a:r>
              <a:rPr lang="en" sz="11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Medium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Towards Data Science, 25 Dec. 2019, towardsdatascience.com/applications-of-mcmc-for-cryptography-and-optimization-1f99222b7132.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Rizzo, Maria L. </a:t>
            </a:r>
            <a:r>
              <a:rPr lang="en" sz="11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Statistical Computing with R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CRC Press LLC, 2019.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416025" y="1457750"/>
            <a:ext cx="7918200" cy="30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We have a encrypted text that looks like a gibberish, but it can actually mean something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text that has been decrypted  might be really important to different stakeholders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</a:t>
            </a:r>
            <a:r>
              <a:rPr lang="en" sz="1400">
                <a:highlight>
                  <a:srgbClr val="FFFF00"/>
                </a:highlight>
              </a:rPr>
              <a:t>encrypted text</a:t>
            </a:r>
            <a:r>
              <a:rPr lang="en" sz="1400"/>
              <a:t> looks something like this:</a:t>
            </a:r>
            <a:endParaRPr sz="14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75" y="2571750"/>
            <a:ext cx="8875075" cy="11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body" idx="1"/>
          </p:nvPr>
        </p:nvSpPr>
        <p:spPr>
          <a:xfrm>
            <a:off x="1303800" y="794225"/>
            <a:ext cx="7030500" cy="3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Decryption key: </a:t>
            </a:r>
            <a:endParaRPr sz="1600" b="1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00"/>
              <a:t>ICZNBKXGMPRQTWFDYEOLJVUAHS</a:t>
            </a:r>
            <a:endParaRPr sz="29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29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900"/>
              <a:t>   ABCDEFGHIJKLMNOPQRSTUVWXYZ</a:t>
            </a:r>
            <a:endParaRPr sz="2900"/>
          </a:p>
        </p:txBody>
      </p:sp>
      <p:cxnSp>
        <p:nvCxnSpPr>
          <p:cNvPr id="296" name="Google Shape;296;p16"/>
          <p:cNvCxnSpPr/>
          <p:nvPr/>
        </p:nvCxnSpPr>
        <p:spPr>
          <a:xfrm>
            <a:off x="1739725" y="1777525"/>
            <a:ext cx="100800" cy="8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" name="Google Shape;297;p16"/>
          <p:cNvCxnSpPr/>
          <p:nvPr/>
        </p:nvCxnSpPr>
        <p:spPr>
          <a:xfrm>
            <a:off x="1916200" y="1802750"/>
            <a:ext cx="151200" cy="85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8" name="Google Shape;298;p16"/>
          <p:cNvCxnSpPr/>
          <p:nvPr/>
        </p:nvCxnSpPr>
        <p:spPr>
          <a:xfrm>
            <a:off x="2154275" y="1777525"/>
            <a:ext cx="127500" cy="8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9" name="Google Shape;299;p16"/>
          <p:cNvCxnSpPr/>
          <p:nvPr/>
        </p:nvCxnSpPr>
        <p:spPr>
          <a:xfrm>
            <a:off x="2407875" y="1802750"/>
            <a:ext cx="100800" cy="85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0" name="Google Shape;300;p16"/>
          <p:cNvCxnSpPr/>
          <p:nvPr/>
        </p:nvCxnSpPr>
        <p:spPr>
          <a:xfrm>
            <a:off x="2622175" y="1777525"/>
            <a:ext cx="151200" cy="85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" name="Google Shape;301;p16"/>
          <p:cNvCxnSpPr/>
          <p:nvPr/>
        </p:nvCxnSpPr>
        <p:spPr>
          <a:xfrm>
            <a:off x="2861700" y="1764925"/>
            <a:ext cx="93900" cy="89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" name="Google Shape;302;p16"/>
          <p:cNvCxnSpPr/>
          <p:nvPr/>
        </p:nvCxnSpPr>
        <p:spPr>
          <a:xfrm>
            <a:off x="3101225" y="1790150"/>
            <a:ext cx="94800" cy="87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3" name="Google Shape;303;p16"/>
          <p:cNvCxnSpPr/>
          <p:nvPr/>
        </p:nvCxnSpPr>
        <p:spPr>
          <a:xfrm>
            <a:off x="3365975" y="1790150"/>
            <a:ext cx="138600" cy="89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4" name="Google Shape;304;p16"/>
          <p:cNvCxnSpPr/>
          <p:nvPr/>
        </p:nvCxnSpPr>
        <p:spPr>
          <a:xfrm>
            <a:off x="3664725" y="1777525"/>
            <a:ext cx="66900" cy="90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16"/>
          <p:cNvCxnSpPr/>
          <p:nvPr/>
        </p:nvCxnSpPr>
        <p:spPr>
          <a:xfrm flipH="1">
            <a:off x="3857650" y="1777525"/>
            <a:ext cx="47700" cy="85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6" name="Google Shape;306;p16"/>
          <p:cNvCxnSpPr/>
          <p:nvPr/>
        </p:nvCxnSpPr>
        <p:spPr>
          <a:xfrm flipH="1">
            <a:off x="4046675" y="1777525"/>
            <a:ext cx="99300" cy="87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7" name="Google Shape;307;p16"/>
          <p:cNvCxnSpPr/>
          <p:nvPr/>
        </p:nvCxnSpPr>
        <p:spPr>
          <a:xfrm flipH="1">
            <a:off x="4248300" y="1777525"/>
            <a:ext cx="138300" cy="89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" name="Google Shape;308;p16"/>
          <p:cNvCxnSpPr/>
          <p:nvPr/>
        </p:nvCxnSpPr>
        <p:spPr>
          <a:xfrm flipH="1">
            <a:off x="4500625" y="1777525"/>
            <a:ext cx="126600" cy="89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Google Shape;309;p16"/>
          <p:cNvCxnSpPr/>
          <p:nvPr/>
        </p:nvCxnSpPr>
        <p:spPr>
          <a:xfrm flipH="1">
            <a:off x="4822350" y="1790150"/>
            <a:ext cx="56400" cy="87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" name="Google Shape;310;p16"/>
          <p:cNvCxnSpPr/>
          <p:nvPr/>
        </p:nvCxnSpPr>
        <p:spPr>
          <a:xfrm flipH="1">
            <a:off x="5063125" y="1777525"/>
            <a:ext cx="130800" cy="8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1" name="Google Shape;311;p16"/>
          <p:cNvCxnSpPr/>
          <p:nvPr/>
        </p:nvCxnSpPr>
        <p:spPr>
          <a:xfrm flipH="1">
            <a:off x="5303850" y="1827950"/>
            <a:ext cx="117000" cy="83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" name="Google Shape;312;p16"/>
          <p:cNvCxnSpPr/>
          <p:nvPr/>
        </p:nvCxnSpPr>
        <p:spPr>
          <a:xfrm flipH="1">
            <a:off x="5544275" y="1764925"/>
            <a:ext cx="141300" cy="89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3" name="Google Shape;313;p16"/>
          <p:cNvCxnSpPr/>
          <p:nvPr/>
        </p:nvCxnSpPr>
        <p:spPr>
          <a:xfrm flipH="1">
            <a:off x="5786500" y="1777525"/>
            <a:ext cx="100800" cy="8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4" name="Google Shape;314;p16"/>
          <p:cNvCxnSpPr/>
          <p:nvPr/>
        </p:nvCxnSpPr>
        <p:spPr>
          <a:xfrm flipH="1">
            <a:off x="6038600" y="1777525"/>
            <a:ext cx="63000" cy="87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5" name="Google Shape;315;p16"/>
          <p:cNvCxnSpPr/>
          <p:nvPr/>
        </p:nvCxnSpPr>
        <p:spPr>
          <a:xfrm flipH="1">
            <a:off x="6275150" y="1739725"/>
            <a:ext cx="103800" cy="9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6" name="Google Shape;316;p16"/>
          <p:cNvCxnSpPr/>
          <p:nvPr/>
        </p:nvCxnSpPr>
        <p:spPr>
          <a:xfrm flipH="1">
            <a:off x="6562375" y="1790150"/>
            <a:ext cx="43500" cy="87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7" name="Google Shape;317;p16"/>
          <p:cNvCxnSpPr/>
          <p:nvPr/>
        </p:nvCxnSpPr>
        <p:spPr>
          <a:xfrm>
            <a:off x="6815150" y="1764925"/>
            <a:ext cx="12600" cy="8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8" name="Google Shape;318;p16"/>
          <p:cNvCxnSpPr/>
          <p:nvPr/>
        </p:nvCxnSpPr>
        <p:spPr>
          <a:xfrm>
            <a:off x="7077963" y="1790150"/>
            <a:ext cx="12600" cy="8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9" name="Google Shape;319;p16"/>
          <p:cNvCxnSpPr/>
          <p:nvPr/>
        </p:nvCxnSpPr>
        <p:spPr>
          <a:xfrm>
            <a:off x="7340800" y="1777525"/>
            <a:ext cx="72000" cy="87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0" name="Google Shape;320;p16"/>
          <p:cNvCxnSpPr/>
          <p:nvPr/>
        </p:nvCxnSpPr>
        <p:spPr>
          <a:xfrm>
            <a:off x="7582138" y="1758625"/>
            <a:ext cx="45000" cy="87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1" name="Google Shape;321;p16"/>
          <p:cNvCxnSpPr/>
          <p:nvPr/>
        </p:nvCxnSpPr>
        <p:spPr>
          <a:xfrm>
            <a:off x="7860575" y="1777525"/>
            <a:ext cx="12600" cy="8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2" name="Google Shape;322;p16"/>
          <p:cNvSpPr txBox="1"/>
          <p:nvPr/>
        </p:nvSpPr>
        <p:spPr>
          <a:xfrm>
            <a:off x="1303800" y="3353350"/>
            <a:ext cx="75765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Nunito"/>
                <a:ea typeface="Nunito"/>
                <a:cs typeface="Nunito"/>
                <a:sym typeface="Nunito"/>
              </a:rPr>
              <a:t>Text to decode: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RDHTAZY MRGMZ OSK ERHADDRKZ MS JKXBMABR KRXPADH XDP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Nunito"/>
                <a:ea typeface="Nunito"/>
                <a:cs typeface="Nunito"/>
                <a:sym typeface="Nunito"/>
              </a:rPr>
              <a:t>Turns in to: 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KPYMXCQ IKHIC SZF RKYXPPKC IZ UF UFGEIXEK FKGJXPY GPJ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7"/>
          <p:cNvSpPr txBox="1">
            <a:spLocks noGrp="1"/>
          </p:cNvSpPr>
          <p:nvPr>
            <p:ph type="body" idx="1"/>
          </p:nvPr>
        </p:nvSpPr>
        <p:spPr>
          <a:xfrm>
            <a:off x="1316400" y="784550"/>
            <a:ext cx="7030500" cy="3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05956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571"/>
              <a:t>We will create a </a:t>
            </a:r>
            <a:r>
              <a:rPr lang="en" sz="1571">
                <a:highlight>
                  <a:srgbClr val="FFFF00"/>
                </a:highlight>
              </a:rPr>
              <a:t>decryption key</a:t>
            </a:r>
            <a:r>
              <a:rPr lang="en" sz="1571"/>
              <a:t>, which is a 26 letter string with all alphabets that appear exactly once, then we will map the decryption key into a string of 26 letters in alphabetical order</a:t>
            </a:r>
            <a:endParaRPr sz="1571"/>
          </a:p>
          <a:p>
            <a:pPr marL="914400" lvl="1" indent="-296114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371"/>
              <a:t>Decryption key: “</a:t>
            </a:r>
            <a:r>
              <a:rPr lang="en" sz="1371">
                <a:solidFill>
                  <a:srgbClr val="292929"/>
                </a:solidFill>
                <a:highlight>
                  <a:schemeClr val="lt1"/>
                </a:highlight>
                <a:latin typeface="Nunito ExtraLight"/>
                <a:ea typeface="Nunito ExtraLight"/>
                <a:cs typeface="Nunito ExtraLight"/>
                <a:sym typeface="Nunito ExtraLight"/>
              </a:rPr>
              <a:t>ICZNBKXGMPRQTWFDYEOLJVUAHS”</a:t>
            </a:r>
            <a:endParaRPr sz="1371">
              <a:solidFill>
                <a:srgbClr val="292929"/>
              </a:solidFill>
              <a:highlight>
                <a:schemeClr val="lt1"/>
              </a:highlight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914400" lvl="1" indent="-296114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Char char="-"/>
            </a:pPr>
            <a:r>
              <a:rPr lang="en" sz="1371">
                <a:solidFill>
                  <a:srgbClr val="292929"/>
                </a:solidFill>
                <a:highlight>
                  <a:schemeClr val="lt1"/>
                </a:highlight>
              </a:rPr>
              <a:t>For example, “I” maps to “A”, “C” maps to “B”, “Z” maps to “C”, and so on</a:t>
            </a:r>
            <a:endParaRPr sz="1571"/>
          </a:p>
          <a:p>
            <a:pPr marL="457200" lvl="0" indent="-305956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571"/>
              <a:t>To solve this problem, we will be using the </a:t>
            </a:r>
            <a:r>
              <a:rPr lang="en" sz="1571">
                <a:highlight>
                  <a:srgbClr val="FFFF00"/>
                </a:highlight>
              </a:rPr>
              <a:t>monte carlo markov chain</a:t>
            </a:r>
            <a:endParaRPr sz="1371">
              <a:solidFill>
                <a:srgbClr val="292929"/>
              </a:solidFill>
              <a:highlight>
                <a:srgbClr val="FFFF00"/>
              </a:highlight>
            </a:endParaRPr>
          </a:p>
          <a:p>
            <a:pPr marL="457200" lvl="0" indent="-305956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Char char="-"/>
            </a:pPr>
            <a:r>
              <a:rPr lang="en" sz="1571">
                <a:solidFill>
                  <a:srgbClr val="292929"/>
                </a:solidFill>
                <a:highlight>
                  <a:srgbClr val="FFFFFF"/>
                </a:highlight>
              </a:rPr>
              <a:t>We will be using the </a:t>
            </a:r>
            <a:r>
              <a:rPr lang="en" sz="1571">
                <a:solidFill>
                  <a:srgbClr val="292929"/>
                </a:solidFill>
                <a:highlight>
                  <a:srgbClr val="FFFF00"/>
                </a:highlight>
              </a:rPr>
              <a:t>scoring function</a:t>
            </a:r>
            <a:r>
              <a:rPr lang="en" sz="1571">
                <a:solidFill>
                  <a:srgbClr val="292929"/>
                </a:solidFill>
                <a:highlight>
                  <a:srgbClr val="FFFFFF"/>
                </a:highlight>
              </a:rPr>
              <a:t>:</a:t>
            </a:r>
            <a:endParaRPr sz="1571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71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92929"/>
              </a:solidFill>
              <a:highlight>
                <a:srgbClr val="FFFFFF"/>
              </a:highlight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457200" lvl="0" indent="-307340" algn="l" rtl="0">
              <a:spcBef>
                <a:spcPts val="120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Char char="-"/>
            </a:pPr>
            <a:r>
              <a:rPr lang="en" sz="1600" b="1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 function: 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record the number of times that specific pair of letter (e.g. “TH”) appears consecutively in the </a:t>
            </a:r>
            <a:r>
              <a:rPr lang="en" sz="1600">
                <a:solidFill>
                  <a:srgbClr val="29292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reference text</a:t>
            </a:r>
            <a:endParaRPr sz="1600">
              <a:solidFill>
                <a:srgbClr val="292929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0734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Char char="-"/>
            </a:pPr>
            <a:r>
              <a:rPr lang="en" sz="1600" b="1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Fx function: 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record the number of times that pair appears when the </a:t>
            </a:r>
            <a:r>
              <a:rPr lang="en" sz="1600">
                <a:solidFill>
                  <a:srgbClr val="29292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ciphertext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en" sz="1600">
                <a:solidFill>
                  <a:srgbClr val="29292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decrypted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using the decryption key x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200" y="2167863"/>
            <a:ext cx="4112301" cy="8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"/>
          <p:cNvSpPr txBox="1">
            <a:spLocks noGrp="1"/>
          </p:cNvSpPr>
          <p:nvPr>
            <p:ph type="body" idx="1"/>
          </p:nvPr>
        </p:nvSpPr>
        <p:spPr>
          <a:xfrm>
            <a:off x="1303800" y="1222850"/>
            <a:ext cx="7030500" cy="3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20928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AutoNum type="arabicPeriod"/>
            </a:pPr>
            <a:r>
              <a:rPr lang="en" sz="1571">
                <a:solidFill>
                  <a:srgbClr val="292929"/>
                </a:solidFill>
                <a:highlight>
                  <a:schemeClr val="lt1"/>
                </a:highlight>
              </a:rPr>
              <a:t>chooses a random </a:t>
            </a:r>
            <a:r>
              <a:rPr lang="en" sz="1571">
                <a:solidFill>
                  <a:srgbClr val="292929"/>
                </a:solidFill>
                <a:highlight>
                  <a:srgbClr val="FFFF00"/>
                </a:highlight>
              </a:rPr>
              <a:t>current state</a:t>
            </a:r>
            <a:r>
              <a:rPr lang="en" sz="1571">
                <a:solidFill>
                  <a:srgbClr val="292929"/>
                </a:solidFill>
                <a:highlight>
                  <a:schemeClr val="lt1"/>
                </a:highlight>
              </a:rPr>
              <a:t> (a pair of random letter)</a:t>
            </a:r>
            <a:endParaRPr sz="1571">
              <a:solidFill>
                <a:srgbClr val="292929"/>
              </a:solidFill>
              <a:highlight>
                <a:schemeClr val="lt1"/>
              </a:highlight>
            </a:endParaRPr>
          </a:p>
          <a:p>
            <a:pPr marL="457200" lvl="0" indent="-320928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AutoNum type="arabicPeriod"/>
            </a:pPr>
            <a:r>
              <a:rPr lang="en" sz="1571">
                <a:solidFill>
                  <a:srgbClr val="292929"/>
                </a:solidFill>
                <a:highlight>
                  <a:schemeClr val="lt1"/>
                </a:highlight>
              </a:rPr>
              <a:t>Propose a </a:t>
            </a:r>
            <a:r>
              <a:rPr lang="en" sz="1571">
                <a:solidFill>
                  <a:srgbClr val="292929"/>
                </a:solidFill>
                <a:highlight>
                  <a:srgbClr val="FFFF00"/>
                </a:highlight>
              </a:rPr>
              <a:t>new state</a:t>
            </a:r>
            <a:r>
              <a:rPr lang="en" sz="1571">
                <a:solidFill>
                  <a:srgbClr val="292929"/>
                </a:solidFill>
                <a:highlight>
                  <a:schemeClr val="lt1"/>
                </a:highlight>
              </a:rPr>
              <a:t> by swapping the two random alphabets in the current state</a:t>
            </a:r>
            <a:endParaRPr sz="1571">
              <a:solidFill>
                <a:srgbClr val="292929"/>
              </a:solidFill>
              <a:highlight>
                <a:schemeClr val="lt1"/>
              </a:highlight>
            </a:endParaRPr>
          </a:p>
          <a:p>
            <a:pPr marL="457200" lvl="0" indent="-320928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AutoNum type="arabicPeriod"/>
            </a:pPr>
            <a:r>
              <a:rPr lang="en" sz="1571">
                <a:solidFill>
                  <a:srgbClr val="292929"/>
                </a:solidFill>
                <a:highlight>
                  <a:schemeClr val="lt1"/>
                </a:highlight>
              </a:rPr>
              <a:t>Use the </a:t>
            </a:r>
            <a:r>
              <a:rPr lang="en" sz="1571">
                <a:solidFill>
                  <a:srgbClr val="292929"/>
                </a:solidFill>
                <a:highlight>
                  <a:srgbClr val="FFFF00"/>
                </a:highlight>
              </a:rPr>
              <a:t>scoring function</a:t>
            </a:r>
            <a:r>
              <a:rPr lang="en" sz="1571">
                <a:solidFill>
                  <a:srgbClr val="292929"/>
                </a:solidFill>
                <a:highlight>
                  <a:schemeClr val="lt1"/>
                </a:highlight>
              </a:rPr>
              <a:t> to determine whether we should stay in the current state or move to the proposed state</a:t>
            </a:r>
            <a:endParaRPr sz="1571">
              <a:solidFill>
                <a:srgbClr val="292929"/>
              </a:solidFill>
              <a:highlight>
                <a:schemeClr val="lt1"/>
              </a:highlight>
            </a:endParaRPr>
          </a:p>
          <a:p>
            <a:pPr marL="914400" lvl="1" indent="-309181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Char char="○"/>
            </a:pPr>
            <a:r>
              <a:rPr lang="en" sz="1371">
                <a:solidFill>
                  <a:srgbClr val="292929"/>
                </a:solidFill>
                <a:highlight>
                  <a:schemeClr val="lt1"/>
                </a:highlight>
              </a:rPr>
              <a:t>If </a:t>
            </a:r>
            <a:r>
              <a:rPr lang="en" sz="1371">
                <a:solidFill>
                  <a:srgbClr val="292929"/>
                </a:solidFill>
                <a:highlight>
                  <a:srgbClr val="FFFF00"/>
                </a:highlight>
              </a:rPr>
              <a:t>score of proposed state &gt; score of current state</a:t>
            </a:r>
            <a:r>
              <a:rPr lang="en" sz="1371">
                <a:solidFill>
                  <a:srgbClr val="292929"/>
                </a:solidFill>
                <a:highlight>
                  <a:schemeClr val="lt1"/>
                </a:highlight>
              </a:rPr>
              <a:t>, we move to the proposed state.</a:t>
            </a:r>
            <a:endParaRPr sz="1371">
              <a:solidFill>
                <a:srgbClr val="292929"/>
              </a:solidFill>
              <a:highlight>
                <a:schemeClr val="lt1"/>
              </a:highlight>
            </a:endParaRPr>
          </a:p>
          <a:p>
            <a:pPr marL="914400" lvl="1" indent="-309181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Char char="○"/>
            </a:pPr>
            <a:r>
              <a:rPr lang="en" sz="1371">
                <a:solidFill>
                  <a:srgbClr val="292929"/>
                </a:solidFill>
                <a:highlight>
                  <a:schemeClr val="lt1"/>
                </a:highlight>
              </a:rPr>
              <a:t>Else, we will </a:t>
            </a:r>
            <a:r>
              <a:rPr lang="en" sz="1371">
                <a:solidFill>
                  <a:srgbClr val="292929"/>
                </a:solidFill>
                <a:highlight>
                  <a:srgbClr val="FFFF00"/>
                </a:highlight>
              </a:rPr>
              <a:t>flip a coin</a:t>
            </a:r>
            <a:r>
              <a:rPr lang="en" sz="1371">
                <a:solidFill>
                  <a:srgbClr val="292929"/>
                </a:solidFill>
                <a:highlight>
                  <a:schemeClr val="lt1"/>
                </a:highlight>
              </a:rPr>
              <a:t> that has a probability of the Score_P/Score_C for the Heads</a:t>
            </a:r>
            <a:endParaRPr sz="1371">
              <a:solidFill>
                <a:srgbClr val="292929"/>
              </a:solidFill>
              <a:highlight>
                <a:schemeClr val="lt1"/>
              </a:highlight>
            </a:endParaRPr>
          </a:p>
          <a:p>
            <a:pPr marL="1371600" lvl="2" indent="-309181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Char char="■"/>
            </a:pPr>
            <a:r>
              <a:rPr lang="en" sz="1371">
                <a:solidFill>
                  <a:srgbClr val="292929"/>
                </a:solidFill>
                <a:highlight>
                  <a:schemeClr val="lt1"/>
                </a:highlight>
              </a:rPr>
              <a:t>If the </a:t>
            </a:r>
            <a:r>
              <a:rPr lang="en" sz="1371">
                <a:solidFill>
                  <a:srgbClr val="292929"/>
                </a:solidFill>
                <a:highlight>
                  <a:srgbClr val="FFFF00"/>
                </a:highlight>
              </a:rPr>
              <a:t>probability is &gt; 1</a:t>
            </a:r>
            <a:r>
              <a:rPr lang="en" sz="1371">
                <a:solidFill>
                  <a:srgbClr val="292929"/>
                </a:solidFill>
                <a:highlight>
                  <a:schemeClr val="lt1"/>
                </a:highlight>
              </a:rPr>
              <a:t>, we accept the case, which means that we move to the proposed state</a:t>
            </a:r>
            <a:endParaRPr sz="1371">
              <a:solidFill>
                <a:srgbClr val="292929"/>
              </a:solidFill>
              <a:highlight>
                <a:schemeClr val="lt1"/>
              </a:highlight>
            </a:endParaRPr>
          </a:p>
          <a:p>
            <a:pPr marL="1371600" lvl="2" indent="-309181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Char char="■"/>
            </a:pPr>
            <a:r>
              <a:rPr lang="en" sz="1371">
                <a:solidFill>
                  <a:srgbClr val="292929"/>
                </a:solidFill>
                <a:highlight>
                  <a:schemeClr val="lt1"/>
                </a:highlight>
              </a:rPr>
              <a:t>Score_P = score of proposed state</a:t>
            </a:r>
            <a:endParaRPr sz="1371">
              <a:solidFill>
                <a:srgbClr val="292929"/>
              </a:solidFill>
              <a:highlight>
                <a:schemeClr val="lt1"/>
              </a:highlight>
            </a:endParaRPr>
          </a:p>
          <a:p>
            <a:pPr marL="1371600" lvl="2" indent="-309181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Char char="■"/>
            </a:pPr>
            <a:r>
              <a:rPr lang="en" sz="1371">
                <a:solidFill>
                  <a:srgbClr val="292929"/>
                </a:solidFill>
                <a:highlight>
                  <a:schemeClr val="lt1"/>
                </a:highlight>
              </a:rPr>
              <a:t>Score_C = score of current state</a:t>
            </a:r>
            <a:endParaRPr sz="1371">
              <a:solidFill>
                <a:srgbClr val="292929"/>
              </a:solidFill>
              <a:highlight>
                <a:schemeClr val="lt1"/>
              </a:highlight>
            </a:endParaRPr>
          </a:p>
          <a:p>
            <a:pPr marL="457200" lvl="0" indent="-320928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AutoNum type="arabicPeriod"/>
            </a:pPr>
            <a:r>
              <a:rPr lang="en" sz="1571">
                <a:solidFill>
                  <a:srgbClr val="292929"/>
                </a:solidFill>
                <a:highlight>
                  <a:schemeClr val="lt1"/>
                </a:highlight>
              </a:rPr>
              <a:t>Then we will repeat this process all over again starting from step 2</a:t>
            </a:r>
            <a:endParaRPr sz="1571">
              <a:solidFill>
                <a:srgbClr val="292929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339" name="Google Shape;3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888" y="1230800"/>
            <a:ext cx="8067123" cy="6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900" y="1967700"/>
            <a:ext cx="7101176" cy="28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925" y="407675"/>
            <a:ext cx="6464300" cy="43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325" y="403300"/>
            <a:ext cx="6649850" cy="43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549</Words>
  <Application>Microsoft Macintosh PowerPoint</Application>
  <PresentationFormat>On-screen Show (16:9)</PresentationFormat>
  <Paragraphs>57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Maven Pro</vt:lpstr>
      <vt:lpstr>Nunito</vt:lpstr>
      <vt:lpstr>Arial</vt:lpstr>
      <vt:lpstr>Nunito ExtraLight</vt:lpstr>
      <vt:lpstr>Georgia</vt:lpstr>
      <vt:lpstr>Momentum</vt:lpstr>
      <vt:lpstr>Application of MCMC in Cryptography</vt:lpstr>
      <vt:lpstr>Problem Description</vt:lpstr>
      <vt:lpstr>Methods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Discussions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MCMC in Cryptography</dc:title>
  <cp:lastModifiedBy>Kathleen A. Cahya</cp:lastModifiedBy>
  <cp:revision>2</cp:revision>
  <dcterms:modified xsi:type="dcterms:W3CDTF">2021-06-10T20:38:09Z</dcterms:modified>
</cp:coreProperties>
</file>