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 id="272" r:id="rId15"/>
    <p:sldId id="269" r:id="rId16"/>
    <p:sldId id="273" r:id="rId17"/>
    <p:sldId id="274" r:id="rId18"/>
    <p:sldId id="275" r:id="rId19"/>
    <p:sldId id="276"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B6EEFA-5D77-4964-96ED-FB71D5C32CD9}" type="datetimeFigureOut">
              <a:rPr lang="en-US" smtClean="0"/>
              <a:t>9/20/2016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0FEBD8-9551-4E9B-B243-67E8EFE5F97C}" type="slidenum">
              <a:rPr lang="en-US" smtClean="0"/>
              <a:t>‹#›</a:t>
            </a:fld>
            <a:endParaRPr lang="en-US"/>
          </a:p>
        </p:txBody>
      </p:sp>
    </p:spTree>
    <p:extLst>
      <p:ext uri="{BB962C8B-B14F-4D97-AF65-F5344CB8AC3E}">
        <p14:creationId xmlns:p14="http://schemas.microsoft.com/office/powerpoint/2010/main" val="280685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twitter.com/intent/tweet?text=%22Immutable%20data%20structures%20go%20hand-in-hand%20with%20side-effect%20free%20functions.%22%20via%20@auth0%20http://auth0.com/blog/intro-to-immutable-j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209800"/>
            <a:ext cx="9144000" cy="707886"/>
          </a:xfrm>
          <a:prstGeom prst="rect">
            <a:avLst/>
          </a:prstGeom>
          <a:solidFill>
            <a:srgbClr val="FFC000"/>
          </a:solidFill>
        </p:spPr>
        <p:txBody>
          <a:bodyPr wrap="square" rtlCol="0">
            <a:spAutoFit/>
          </a:bodyPr>
          <a:lstStyle/>
          <a:p>
            <a:pPr algn="ctr"/>
            <a:r>
              <a:rPr lang="en-US" sz="4000" b="1" dirty="0" smtClean="0">
                <a:solidFill>
                  <a:srgbClr val="FF0000"/>
                </a:solidFill>
              </a:rPr>
              <a:t>Immutable JS</a:t>
            </a:r>
            <a:endParaRPr lang="en-US" sz="4000" b="1" dirty="0">
              <a:solidFill>
                <a:srgbClr val="FF0000"/>
              </a:solidFill>
            </a:endParaRPr>
          </a:p>
        </p:txBody>
      </p:sp>
    </p:spTree>
    <p:extLst>
      <p:ext uri="{BB962C8B-B14F-4D97-AF65-F5344CB8AC3E}">
        <p14:creationId xmlns:p14="http://schemas.microsoft.com/office/powerpoint/2010/main" val="2291271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solidFill>
            <a:srgbClr val="FFC000"/>
          </a:solidFill>
        </p:spPr>
        <p:txBody>
          <a:bodyPr>
            <a:noAutofit/>
          </a:bodyPr>
          <a:lstStyle/>
          <a:p>
            <a:r>
              <a:rPr lang="en-US" sz="4000" dirty="0" smtClean="0">
                <a:solidFill>
                  <a:srgbClr val="FF0000"/>
                </a:solidFill>
              </a:rPr>
              <a:t>Immutable JS</a:t>
            </a:r>
            <a:endParaRPr lang="en-US" sz="4000" dirty="0">
              <a:solidFill>
                <a:srgbClr val="FF0000"/>
              </a:solidFill>
            </a:endParaRPr>
          </a:p>
        </p:txBody>
      </p:sp>
      <p:sp>
        <p:nvSpPr>
          <p:cNvPr id="3" name="TextBox 2"/>
          <p:cNvSpPr txBox="1"/>
          <p:nvPr/>
        </p:nvSpPr>
        <p:spPr>
          <a:xfrm>
            <a:off x="304800" y="762000"/>
            <a:ext cx="8534399" cy="6309420"/>
          </a:xfrm>
          <a:prstGeom prst="rect">
            <a:avLst/>
          </a:prstGeom>
          <a:noFill/>
        </p:spPr>
        <p:txBody>
          <a:bodyPr wrap="square" rtlCol="0">
            <a:spAutoFit/>
          </a:bodyPr>
          <a:lstStyle/>
          <a:p>
            <a:r>
              <a:rPr lang="en-US" sz="2800" b="1" dirty="0">
                <a:solidFill>
                  <a:srgbClr val="FF0000"/>
                </a:solidFill>
              </a:rPr>
              <a:t>Persistence</a:t>
            </a:r>
          </a:p>
          <a:p>
            <a:endParaRPr lang="en-US" sz="2800" dirty="0" smtClean="0"/>
          </a:p>
          <a:p>
            <a:r>
              <a:rPr lang="en-US" sz="2800" dirty="0" smtClean="0"/>
              <a:t>Persistence</a:t>
            </a:r>
            <a:r>
              <a:rPr lang="en-US" sz="2800" dirty="0"/>
              <a:t>, in the context of data structures, refers to the </a:t>
            </a:r>
            <a:r>
              <a:rPr lang="en-US" sz="2800" b="1" dirty="0"/>
              <a:t>possibility of keeping older versions of a data structure</a:t>
            </a:r>
            <a:r>
              <a:rPr lang="en-US" sz="2800" dirty="0"/>
              <a:t> after a new version is constructed</a:t>
            </a:r>
            <a:r>
              <a:rPr lang="en-US" sz="2800" dirty="0" smtClean="0"/>
              <a:t>.</a:t>
            </a:r>
          </a:p>
          <a:p>
            <a:endParaRPr lang="en-US" sz="2800" dirty="0"/>
          </a:p>
          <a:p>
            <a:r>
              <a:rPr lang="en-US" sz="2800" b="1" dirty="0"/>
              <a:t>Performing a full copy of the whole data structure is therefore suboptimal</a:t>
            </a:r>
            <a:r>
              <a:rPr lang="en-US" sz="2800" dirty="0"/>
              <a:t>. </a:t>
            </a:r>
            <a:endParaRPr lang="en-US" sz="2800" dirty="0" smtClean="0"/>
          </a:p>
          <a:p>
            <a:endParaRPr lang="en-US" sz="2800" dirty="0"/>
          </a:p>
          <a:p>
            <a:r>
              <a:rPr lang="en-US" sz="2800" dirty="0"/>
              <a:t>I</a:t>
            </a:r>
            <a:r>
              <a:rPr lang="en-US" sz="2800" dirty="0" smtClean="0"/>
              <a:t>mmutable </a:t>
            </a:r>
            <a:r>
              <a:rPr lang="en-US" sz="2800" dirty="0"/>
              <a:t>data structure algorithms, taking advantage of the immutability of the first version of the data, perform copies of </a:t>
            </a:r>
            <a:r>
              <a:rPr lang="en-US" sz="2800" b="1" dirty="0"/>
              <a:t>only the data (and the parts of the data structure) that need to change</a:t>
            </a:r>
            <a:r>
              <a:rPr lang="en-US" sz="2800" dirty="0"/>
              <a:t>.</a:t>
            </a:r>
          </a:p>
          <a:p>
            <a:pPr lvl="1"/>
            <a:endParaRPr lang="en-US" sz="4000" b="1" dirty="0" smtClean="0"/>
          </a:p>
        </p:txBody>
      </p:sp>
    </p:spTree>
    <p:extLst>
      <p:ext uri="{BB962C8B-B14F-4D97-AF65-F5344CB8AC3E}">
        <p14:creationId xmlns:p14="http://schemas.microsoft.com/office/powerpoint/2010/main" val="1575789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solidFill>
            <a:srgbClr val="FFC000"/>
          </a:solidFill>
        </p:spPr>
        <p:txBody>
          <a:bodyPr>
            <a:noAutofit/>
          </a:bodyPr>
          <a:lstStyle/>
          <a:p>
            <a:r>
              <a:rPr lang="en-US" sz="4000" dirty="0" smtClean="0">
                <a:solidFill>
                  <a:srgbClr val="FF0000"/>
                </a:solidFill>
              </a:rPr>
              <a:t>Immutable JS</a:t>
            </a:r>
            <a:endParaRPr lang="en-US" sz="4000" dirty="0">
              <a:solidFill>
                <a:srgbClr val="FF0000"/>
              </a:solidFill>
            </a:endParaRPr>
          </a:p>
        </p:txBody>
      </p:sp>
      <p:sp>
        <p:nvSpPr>
          <p:cNvPr id="3" name="TextBox 2"/>
          <p:cNvSpPr txBox="1"/>
          <p:nvPr/>
        </p:nvSpPr>
        <p:spPr>
          <a:xfrm>
            <a:off x="304800" y="762000"/>
            <a:ext cx="8534399" cy="5016758"/>
          </a:xfrm>
          <a:prstGeom prst="rect">
            <a:avLst/>
          </a:prstGeom>
          <a:noFill/>
        </p:spPr>
        <p:txBody>
          <a:bodyPr wrap="square" rtlCol="0">
            <a:spAutoFit/>
          </a:bodyPr>
          <a:lstStyle/>
          <a:p>
            <a:r>
              <a:rPr lang="en-US" sz="2800" b="1" dirty="0"/>
              <a:t>Partially persistent</a:t>
            </a:r>
            <a:r>
              <a:rPr lang="en-US" sz="2800" dirty="0"/>
              <a:t> data structures are those which support modifications on its newest version and read-only operations on all previous versions of the data</a:t>
            </a:r>
            <a:r>
              <a:rPr lang="en-US" sz="2800" dirty="0" smtClean="0"/>
              <a:t>.</a:t>
            </a:r>
          </a:p>
          <a:p>
            <a:endParaRPr lang="en-US" sz="2800" b="1" dirty="0"/>
          </a:p>
          <a:p>
            <a:r>
              <a:rPr lang="en-US" sz="2800" b="1" dirty="0" smtClean="0"/>
              <a:t>Fully </a:t>
            </a:r>
            <a:r>
              <a:rPr lang="en-US" sz="2800" b="1" dirty="0"/>
              <a:t>persistent</a:t>
            </a:r>
            <a:r>
              <a:rPr lang="en-US" sz="2800" dirty="0"/>
              <a:t> data structures allow reading and writing on all versions of the data. </a:t>
            </a:r>
            <a:r>
              <a:rPr lang="en-US" sz="2800" dirty="0"/>
              <a:t>W</a:t>
            </a:r>
            <a:r>
              <a:rPr lang="en-US" sz="2800" dirty="0" smtClean="0"/>
              <a:t>riting </a:t>
            </a:r>
            <a:r>
              <a:rPr lang="en-US" sz="2800" dirty="0"/>
              <a:t>or modifying data implies creating a new version of the data structure</a:t>
            </a:r>
            <a:r>
              <a:rPr lang="en-US" sz="2800" dirty="0" smtClean="0"/>
              <a:t>.</a:t>
            </a:r>
          </a:p>
          <a:p>
            <a:endParaRPr lang="en-US" sz="2800" b="1" dirty="0"/>
          </a:p>
          <a:p>
            <a:r>
              <a:rPr lang="en-US" sz="3200" dirty="0" err="1"/>
              <a:t>var</a:t>
            </a:r>
            <a:r>
              <a:rPr lang="en-US" sz="3200" dirty="0"/>
              <a:t> list1 = </a:t>
            </a:r>
            <a:r>
              <a:rPr lang="en-US" sz="3200" dirty="0" err="1"/>
              <a:t>Immutable.List.of</a:t>
            </a:r>
            <a:r>
              <a:rPr lang="en-US" sz="3200" dirty="0"/>
              <a:t>(1, 2); </a:t>
            </a:r>
            <a:endParaRPr lang="en-US" sz="3200" dirty="0" smtClean="0"/>
          </a:p>
          <a:p>
            <a:r>
              <a:rPr lang="en-US" sz="3200" dirty="0" err="1" smtClean="0"/>
              <a:t>var</a:t>
            </a:r>
            <a:r>
              <a:rPr lang="en-US" sz="3200" dirty="0" smtClean="0"/>
              <a:t> </a:t>
            </a:r>
            <a:r>
              <a:rPr lang="en-US" sz="3200" dirty="0"/>
              <a:t>list2 = list1.push(3, 4, 5); </a:t>
            </a:r>
            <a:endParaRPr lang="en-US" sz="3200" dirty="0" smtClean="0"/>
          </a:p>
          <a:p>
            <a:r>
              <a:rPr lang="en-US" sz="3200" dirty="0" err="1" smtClean="0"/>
              <a:t>var</a:t>
            </a:r>
            <a:r>
              <a:rPr lang="en-US" sz="3200" dirty="0" smtClean="0"/>
              <a:t> list3 </a:t>
            </a:r>
            <a:r>
              <a:rPr lang="en-US" sz="3200" dirty="0"/>
              <a:t>= list1.concat(list2, </a:t>
            </a:r>
            <a:r>
              <a:rPr lang="en-US" sz="3200" dirty="0" smtClean="0"/>
              <a:t>list2);</a:t>
            </a:r>
            <a:endParaRPr lang="en-US" sz="3200" b="1" dirty="0" smtClean="0"/>
          </a:p>
        </p:txBody>
      </p:sp>
    </p:spTree>
    <p:extLst>
      <p:ext uri="{BB962C8B-B14F-4D97-AF65-F5344CB8AC3E}">
        <p14:creationId xmlns:p14="http://schemas.microsoft.com/office/powerpoint/2010/main" val="1848030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solidFill>
            <a:srgbClr val="FFC000"/>
          </a:solidFill>
        </p:spPr>
        <p:txBody>
          <a:bodyPr>
            <a:noAutofit/>
          </a:bodyPr>
          <a:lstStyle/>
          <a:p>
            <a:r>
              <a:rPr lang="en-US" sz="4000" dirty="0" smtClean="0">
                <a:solidFill>
                  <a:srgbClr val="FF0000"/>
                </a:solidFill>
              </a:rPr>
              <a:t>Immutable JS</a:t>
            </a:r>
            <a:endParaRPr lang="en-US" sz="4000" dirty="0">
              <a:solidFill>
                <a:srgbClr val="FF0000"/>
              </a:solidFill>
            </a:endParaRPr>
          </a:p>
        </p:txBody>
      </p:sp>
      <p:sp>
        <p:nvSpPr>
          <p:cNvPr id="3" name="TextBox 2"/>
          <p:cNvSpPr txBox="1"/>
          <p:nvPr/>
        </p:nvSpPr>
        <p:spPr>
          <a:xfrm>
            <a:off x="304800" y="762000"/>
            <a:ext cx="8534399" cy="3108543"/>
          </a:xfrm>
          <a:prstGeom prst="rect">
            <a:avLst/>
          </a:prstGeom>
          <a:noFill/>
        </p:spPr>
        <p:txBody>
          <a:bodyPr wrap="square" rtlCol="0">
            <a:spAutoFit/>
          </a:bodyPr>
          <a:lstStyle/>
          <a:p>
            <a:r>
              <a:rPr lang="en-US" sz="2800" b="1" dirty="0">
                <a:solidFill>
                  <a:srgbClr val="FF0000"/>
                </a:solidFill>
              </a:rPr>
              <a:t>Lazy evaluation</a:t>
            </a:r>
          </a:p>
          <a:p>
            <a:r>
              <a:rPr lang="en-US" sz="2800" dirty="0" smtClean="0"/>
              <a:t>Lazy </a:t>
            </a:r>
            <a:r>
              <a:rPr lang="en-US" sz="2800" dirty="0"/>
              <a:t>operations are those that do not perform any work until the results of those operations are required </a:t>
            </a:r>
            <a:endParaRPr lang="en-US" sz="2800" dirty="0" smtClean="0"/>
          </a:p>
          <a:p>
            <a:endParaRPr lang="en-US" sz="2800" dirty="0"/>
          </a:p>
          <a:p>
            <a:r>
              <a:rPr lang="en-US" sz="2800" dirty="0"/>
              <a:t> Immutable data helps because lazy operations can be constructed being certain data will not change. </a:t>
            </a:r>
            <a:endParaRPr lang="en-US" sz="2800" dirty="0" smtClean="0"/>
          </a:p>
          <a:p>
            <a:endParaRPr lang="en-US" sz="2800" dirty="0"/>
          </a:p>
        </p:txBody>
      </p:sp>
      <p:sp>
        <p:nvSpPr>
          <p:cNvPr id="4" name="TextBox 3"/>
          <p:cNvSpPr txBox="1"/>
          <p:nvPr/>
        </p:nvSpPr>
        <p:spPr>
          <a:xfrm>
            <a:off x="533400" y="3733800"/>
            <a:ext cx="8305799" cy="2308324"/>
          </a:xfrm>
          <a:prstGeom prst="rect">
            <a:avLst/>
          </a:prstGeom>
          <a:solidFill>
            <a:schemeClr val="tx2">
              <a:lumMod val="20000"/>
              <a:lumOff val="80000"/>
            </a:schemeClr>
          </a:solidFill>
        </p:spPr>
        <p:txBody>
          <a:bodyPr wrap="square" rtlCol="0">
            <a:spAutoFit/>
          </a:bodyPr>
          <a:lstStyle/>
          <a:p>
            <a:r>
              <a:rPr lang="en-US" sz="2400" dirty="0" err="1"/>
              <a:t>var</a:t>
            </a:r>
            <a:r>
              <a:rPr lang="en-US" sz="2400" dirty="0"/>
              <a:t> </a:t>
            </a:r>
            <a:r>
              <a:rPr lang="en-US" sz="2400" dirty="0" err="1"/>
              <a:t>oddSquares</a:t>
            </a:r>
            <a:r>
              <a:rPr lang="en-US" sz="2400" dirty="0"/>
              <a:t> = </a:t>
            </a:r>
            <a:r>
              <a:rPr lang="en-US" sz="2400" dirty="0" err="1"/>
              <a:t>Immutable.Seq.of</a:t>
            </a:r>
            <a:r>
              <a:rPr lang="en-US" sz="2400" dirty="0"/>
              <a:t>(1,2,3,4,5,6,7,8) </a:t>
            </a:r>
            <a:endParaRPr lang="en-US" sz="2400" dirty="0" smtClean="0"/>
          </a:p>
          <a:p>
            <a:r>
              <a:rPr lang="en-US" sz="2400" dirty="0"/>
              <a:t>	</a:t>
            </a:r>
            <a:r>
              <a:rPr lang="en-US" sz="2400" dirty="0" smtClean="0"/>
              <a:t>		.</a:t>
            </a:r>
            <a:r>
              <a:rPr lang="en-US" sz="2400" dirty="0"/>
              <a:t>filter(x =&gt; x % 2</a:t>
            </a:r>
            <a:r>
              <a:rPr lang="en-US" sz="2400" dirty="0" smtClean="0"/>
              <a:t>)</a:t>
            </a:r>
          </a:p>
          <a:p>
            <a:r>
              <a:rPr lang="en-US" sz="2400" dirty="0"/>
              <a:t>	</a:t>
            </a:r>
            <a:r>
              <a:rPr lang="en-US" sz="2400" dirty="0" smtClean="0"/>
              <a:t>		.</a:t>
            </a:r>
            <a:r>
              <a:rPr lang="en-US" sz="2400" dirty="0"/>
              <a:t>map(x =&gt; x * x); </a:t>
            </a:r>
            <a:endParaRPr lang="en-US" sz="2400" dirty="0" smtClean="0"/>
          </a:p>
          <a:p>
            <a:endParaRPr lang="en-US" sz="2400" dirty="0"/>
          </a:p>
          <a:p>
            <a:r>
              <a:rPr lang="en-US" sz="2400" dirty="0" smtClean="0"/>
              <a:t>// </a:t>
            </a:r>
            <a:r>
              <a:rPr lang="en-US" sz="2400" dirty="0"/>
              <a:t>Only performs as much work as necessary to get the first result console.log(</a:t>
            </a:r>
            <a:r>
              <a:rPr lang="en-US" sz="2400" dirty="0" err="1"/>
              <a:t>oddSquares.get</a:t>
            </a:r>
            <a:r>
              <a:rPr lang="en-US" sz="2400" dirty="0"/>
              <a:t>(1)); // 9</a:t>
            </a:r>
            <a:endParaRPr lang="en-US" sz="2400" dirty="0"/>
          </a:p>
        </p:txBody>
      </p:sp>
    </p:spTree>
    <p:extLst>
      <p:ext uri="{BB962C8B-B14F-4D97-AF65-F5344CB8AC3E}">
        <p14:creationId xmlns:p14="http://schemas.microsoft.com/office/powerpoint/2010/main" val="440582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solidFill>
            <a:srgbClr val="FFC000"/>
          </a:solidFill>
        </p:spPr>
        <p:txBody>
          <a:bodyPr>
            <a:noAutofit/>
          </a:bodyPr>
          <a:lstStyle/>
          <a:p>
            <a:r>
              <a:rPr lang="en-US" sz="4000" dirty="0" smtClean="0">
                <a:solidFill>
                  <a:srgbClr val="FF0000"/>
                </a:solidFill>
              </a:rPr>
              <a:t>Immutable JS</a:t>
            </a:r>
            <a:endParaRPr lang="en-US" sz="4000" dirty="0">
              <a:solidFill>
                <a:srgbClr val="FF0000"/>
              </a:solidFill>
            </a:endParaRPr>
          </a:p>
        </p:txBody>
      </p:sp>
      <p:sp>
        <p:nvSpPr>
          <p:cNvPr id="3" name="TextBox 2"/>
          <p:cNvSpPr txBox="1"/>
          <p:nvPr/>
        </p:nvSpPr>
        <p:spPr>
          <a:xfrm>
            <a:off x="304800" y="762000"/>
            <a:ext cx="8534399" cy="3970318"/>
          </a:xfrm>
          <a:prstGeom prst="rect">
            <a:avLst/>
          </a:prstGeom>
          <a:noFill/>
        </p:spPr>
        <p:txBody>
          <a:bodyPr wrap="square" rtlCol="0">
            <a:spAutoFit/>
          </a:bodyPr>
          <a:lstStyle/>
          <a:p>
            <a:r>
              <a:rPr lang="en-US" sz="2800" b="1" dirty="0" smtClean="0">
                <a:solidFill>
                  <a:srgbClr val="FF0000"/>
                </a:solidFill>
              </a:rPr>
              <a:t>Composition</a:t>
            </a:r>
            <a:endParaRPr lang="en-US" sz="2800" b="1" dirty="0">
              <a:solidFill>
                <a:srgbClr val="FF0000"/>
              </a:solidFill>
            </a:endParaRPr>
          </a:p>
          <a:p>
            <a:r>
              <a:rPr lang="en-US" sz="2800" dirty="0"/>
              <a:t>Composition in the context of functional programming refers to the possibility of </a:t>
            </a:r>
            <a:r>
              <a:rPr lang="en-US" sz="2800" b="1" dirty="0"/>
              <a:t>combining different functions into new powerful functions</a:t>
            </a:r>
            <a:r>
              <a:rPr lang="en-US" sz="2800" dirty="0"/>
              <a:t>. </a:t>
            </a:r>
            <a:endParaRPr lang="en-US" sz="2800" dirty="0" smtClean="0"/>
          </a:p>
          <a:p>
            <a:endParaRPr lang="en-US" sz="2800" dirty="0"/>
          </a:p>
          <a:p>
            <a:r>
              <a:rPr lang="en-US" sz="2800" dirty="0" smtClean="0"/>
              <a:t>First-class </a:t>
            </a:r>
            <a:r>
              <a:rPr lang="en-US" sz="2800" dirty="0"/>
              <a:t>functions (functions that can be treated as data and passed to other functions), closures and currying (think of </a:t>
            </a:r>
            <a:r>
              <a:rPr lang="en-US" sz="2800" dirty="0" err="1"/>
              <a:t>Function.bind</a:t>
            </a:r>
            <a:r>
              <a:rPr lang="en-US" sz="2800" dirty="0"/>
              <a:t> </a:t>
            </a:r>
            <a:r>
              <a:rPr lang="en-US" sz="2800" dirty="0" smtClean="0"/>
              <a:t>) </a:t>
            </a:r>
            <a:r>
              <a:rPr lang="en-US" sz="2800" dirty="0"/>
              <a:t>are the tools necessary for this.</a:t>
            </a:r>
          </a:p>
          <a:p>
            <a:endParaRPr lang="en-US" sz="2800" dirty="0"/>
          </a:p>
        </p:txBody>
      </p:sp>
      <p:sp>
        <p:nvSpPr>
          <p:cNvPr id="5" name="TextBox 4"/>
          <p:cNvSpPr txBox="1"/>
          <p:nvPr/>
        </p:nvSpPr>
        <p:spPr>
          <a:xfrm>
            <a:off x="2057400" y="4378036"/>
            <a:ext cx="5486400" cy="2308324"/>
          </a:xfrm>
          <a:prstGeom prst="rect">
            <a:avLst/>
          </a:prstGeom>
          <a:solidFill>
            <a:schemeClr val="tx2">
              <a:lumMod val="20000"/>
              <a:lumOff val="80000"/>
            </a:schemeClr>
          </a:solidFill>
        </p:spPr>
        <p:txBody>
          <a:bodyPr wrap="square" rtlCol="0">
            <a:spAutoFit/>
          </a:bodyPr>
          <a:lstStyle/>
          <a:p>
            <a:r>
              <a:rPr lang="pt-BR" sz="2400" dirty="0"/>
              <a:t>Immutable.Range(1, Infinity) </a:t>
            </a:r>
            <a:endParaRPr lang="pt-BR" sz="2400" dirty="0" smtClean="0"/>
          </a:p>
          <a:p>
            <a:r>
              <a:rPr lang="pt-BR" sz="2400" dirty="0"/>
              <a:t>	</a:t>
            </a:r>
            <a:r>
              <a:rPr lang="pt-BR" sz="2400" dirty="0" smtClean="0"/>
              <a:t>.</a:t>
            </a:r>
            <a:r>
              <a:rPr lang="pt-BR" sz="2400" dirty="0"/>
              <a:t>skip(1000) </a:t>
            </a:r>
            <a:endParaRPr lang="pt-BR" sz="2400" dirty="0" smtClean="0"/>
          </a:p>
          <a:p>
            <a:r>
              <a:rPr lang="pt-BR" sz="2400" dirty="0"/>
              <a:t>	</a:t>
            </a:r>
            <a:r>
              <a:rPr lang="pt-BR" sz="2400" dirty="0" smtClean="0"/>
              <a:t>.</a:t>
            </a:r>
            <a:r>
              <a:rPr lang="pt-BR" sz="2400" dirty="0"/>
              <a:t>map(n =&gt; -n</a:t>
            </a:r>
            <a:r>
              <a:rPr lang="pt-BR" sz="2400" dirty="0" smtClean="0"/>
              <a:t>)</a:t>
            </a:r>
          </a:p>
          <a:p>
            <a:r>
              <a:rPr lang="pt-BR" sz="2400" dirty="0"/>
              <a:t>	</a:t>
            </a:r>
            <a:r>
              <a:rPr lang="pt-BR" sz="2400" dirty="0" smtClean="0"/>
              <a:t> </a:t>
            </a:r>
            <a:r>
              <a:rPr lang="pt-BR" sz="2400" dirty="0"/>
              <a:t>.filter(n =&gt; n % 2 === 0) </a:t>
            </a:r>
            <a:endParaRPr lang="pt-BR" sz="2400" dirty="0" smtClean="0"/>
          </a:p>
          <a:p>
            <a:r>
              <a:rPr lang="pt-BR" sz="2400" dirty="0"/>
              <a:t>	</a:t>
            </a:r>
            <a:r>
              <a:rPr lang="pt-BR" sz="2400" dirty="0" smtClean="0"/>
              <a:t>.</a:t>
            </a:r>
            <a:r>
              <a:rPr lang="pt-BR" sz="2400" dirty="0"/>
              <a:t>take(2) </a:t>
            </a:r>
            <a:endParaRPr lang="pt-BR" sz="2400" dirty="0" smtClean="0"/>
          </a:p>
          <a:p>
            <a:r>
              <a:rPr lang="pt-BR" sz="2400" dirty="0"/>
              <a:t>	</a:t>
            </a:r>
            <a:r>
              <a:rPr lang="pt-BR" sz="2400" dirty="0" smtClean="0"/>
              <a:t>.</a:t>
            </a:r>
            <a:r>
              <a:rPr lang="pt-BR" sz="2400" dirty="0"/>
              <a:t>reduce((r, n) =&gt; r * n, 1);</a:t>
            </a:r>
            <a:endParaRPr lang="en-US" sz="2400" dirty="0"/>
          </a:p>
        </p:txBody>
      </p:sp>
    </p:spTree>
    <p:extLst>
      <p:ext uri="{BB962C8B-B14F-4D97-AF65-F5344CB8AC3E}">
        <p14:creationId xmlns:p14="http://schemas.microsoft.com/office/powerpoint/2010/main" val="91426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solidFill>
            <a:srgbClr val="FFC000"/>
          </a:solidFill>
        </p:spPr>
        <p:txBody>
          <a:bodyPr>
            <a:noAutofit/>
          </a:bodyPr>
          <a:lstStyle/>
          <a:p>
            <a:r>
              <a:rPr lang="en-US" sz="4000" dirty="0" smtClean="0">
                <a:solidFill>
                  <a:srgbClr val="FF0000"/>
                </a:solidFill>
              </a:rPr>
              <a:t>Immutable JS</a:t>
            </a:r>
            <a:endParaRPr lang="en-US" sz="4000" dirty="0">
              <a:solidFill>
                <a:srgbClr val="FF0000"/>
              </a:solidFill>
            </a:endParaRPr>
          </a:p>
        </p:txBody>
      </p:sp>
      <p:sp>
        <p:nvSpPr>
          <p:cNvPr id="3" name="TextBox 2"/>
          <p:cNvSpPr txBox="1"/>
          <p:nvPr/>
        </p:nvSpPr>
        <p:spPr>
          <a:xfrm>
            <a:off x="304800" y="762000"/>
            <a:ext cx="8534399" cy="4832092"/>
          </a:xfrm>
          <a:prstGeom prst="rect">
            <a:avLst/>
          </a:prstGeom>
          <a:noFill/>
        </p:spPr>
        <p:txBody>
          <a:bodyPr wrap="square" rtlCol="0">
            <a:spAutoFit/>
          </a:bodyPr>
          <a:lstStyle/>
          <a:p>
            <a:r>
              <a:rPr lang="en-US" sz="2800" b="1" dirty="0">
                <a:solidFill>
                  <a:srgbClr val="FF0000"/>
                </a:solidFill>
              </a:rPr>
              <a:t>Immutable.js data </a:t>
            </a:r>
            <a:r>
              <a:rPr lang="en-US" sz="2800" b="1" dirty="0" smtClean="0">
                <a:solidFill>
                  <a:srgbClr val="FF0000"/>
                </a:solidFill>
              </a:rPr>
              <a:t>structures</a:t>
            </a:r>
          </a:p>
          <a:p>
            <a:endParaRPr lang="en-US" sz="2800" b="1" dirty="0">
              <a:solidFill>
                <a:srgbClr val="FF0000"/>
              </a:solidFill>
            </a:endParaRPr>
          </a:p>
          <a:p>
            <a:pPr marL="914400" lvl="1" indent="-457200">
              <a:buFont typeface="Arial" pitchFamily="34" charset="0"/>
              <a:buChar char="•"/>
            </a:pPr>
            <a:r>
              <a:rPr lang="en-US" sz="2800" dirty="0" smtClean="0"/>
              <a:t>List</a:t>
            </a:r>
            <a:r>
              <a:rPr lang="en-US" sz="2800" dirty="0"/>
              <a:t>,</a:t>
            </a:r>
          </a:p>
          <a:p>
            <a:pPr marL="914400" lvl="1" indent="-457200">
              <a:buFont typeface="Arial" pitchFamily="34" charset="0"/>
              <a:buChar char="•"/>
            </a:pPr>
            <a:r>
              <a:rPr lang="en-US" sz="2800" dirty="0"/>
              <a:t>Stack,</a:t>
            </a:r>
          </a:p>
          <a:p>
            <a:pPr marL="914400" lvl="1" indent="-457200">
              <a:buFont typeface="Arial" pitchFamily="34" charset="0"/>
              <a:buChar char="•"/>
            </a:pPr>
            <a:r>
              <a:rPr lang="en-US" sz="2800" dirty="0"/>
              <a:t>Map,</a:t>
            </a:r>
          </a:p>
          <a:p>
            <a:pPr marL="914400" lvl="1" indent="-457200">
              <a:buFont typeface="Arial" pitchFamily="34" charset="0"/>
              <a:buChar char="•"/>
            </a:pPr>
            <a:r>
              <a:rPr lang="en-US" sz="2800" dirty="0" err="1"/>
              <a:t>OrderedMap</a:t>
            </a:r>
            <a:r>
              <a:rPr lang="en-US" sz="2800" dirty="0"/>
              <a:t>,</a:t>
            </a:r>
          </a:p>
          <a:p>
            <a:pPr marL="914400" lvl="1" indent="-457200">
              <a:buFont typeface="Arial" pitchFamily="34" charset="0"/>
              <a:buChar char="•"/>
            </a:pPr>
            <a:r>
              <a:rPr lang="en-US" sz="2800" dirty="0"/>
              <a:t>Set,</a:t>
            </a:r>
          </a:p>
          <a:p>
            <a:pPr marL="914400" lvl="1" indent="-457200">
              <a:buFont typeface="Arial" pitchFamily="34" charset="0"/>
              <a:buChar char="•"/>
            </a:pPr>
            <a:r>
              <a:rPr lang="en-US" sz="2800" dirty="0" err="1"/>
              <a:t>OrderedSet</a:t>
            </a:r>
            <a:r>
              <a:rPr lang="en-US" sz="2800" dirty="0"/>
              <a:t>,</a:t>
            </a:r>
          </a:p>
          <a:p>
            <a:pPr marL="914400" lvl="1" indent="-457200">
              <a:buFont typeface="Arial" pitchFamily="34" charset="0"/>
              <a:buChar char="•"/>
            </a:pPr>
            <a:r>
              <a:rPr lang="en-US" sz="2800" dirty="0"/>
              <a:t>Record,</a:t>
            </a:r>
          </a:p>
          <a:p>
            <a:pPr marL="914400" lvl="1" indent="-457200">
              <a:buFont typeface="Arial" pitchFamily="34" charset="0"/>
              <a:buChar char="•"/>
            </a:pPr>
            <a:r>
              <a:rPr lang="en-US" sz="2800" dirty="0"/>
              <a:t>lazy Seq.</a:t>
            </a:r>
          </a:p>
          <a:p>
            <a:endParaRPr lang="en-US" sz="2800" dirty="0"/>
          </a:p>
        </p:txBody>
      </p:sp>
    </p:spTree>
    <p:extLst>
      <p:ext uri="{BB962C8B-B14F-4D97-AF65-F5344CB8AC3E}">
        <p14:creationId xmlns:p14="http://schemas.microsoft.com/office/powerpoint/2010/main" val="3231456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solidFill>
            <a:srgbClr val="FFC000"/>
          </a:solidFill>
        </p:spPr>
        <p:txBody>
          <a:bodyPr>
            <a:noAutofit/>
          </a:bodyPr>
          <a:lstStyle/>
          <a:p>
            <a:r>
              <a:rPr lang="en-US" sz="4000" dirty="0" smtClean="0">
                <a:solidFill>
                  <a:srgbClr val="FF0000"/>
                </a:solidFill>
              </a:rPr>
              <a:t>Immutable JS</a:t>
            </a:r>
            <a:endParaRPr lang="en-US" sz="4000" dirty="0">
              <a:solidFill>
                <a:srgbClr val="FF0000"/>
              </a:solidFill>
            </a:endParaRPr>
          </a:p>
        </p:txBody>
      </p:sp>
      <p:sp>
        <p:nvSpPr>
          <p:cNvPr id="3" name="TextBox 2"/>
          <p:cNvSpPr txBox="1"/>
          <p:nvPr/>
        </p:nvSpPr>
        <p:spPr>
          <a:xfrm>
            <a:off x="304800" y="762000"/>
            <a:ext cx="8534399" cy="4401205"/>
          </a:xfrm>
          <a:prstGeom prst="rect">
            <a:avLst/>
          </a:prstGeom>
          <a:noFill/>
        </p:spPr>
        <p:txBody>
          <a:bodyPr wrap="square" rtlCol="0">
            <a:spAutoFit/>
          </a:bodyPr>
          <a:lstStyle/>
          <a:p>
            <a:r>
              <a:rPr lang="en-US" sz="2800" b="1" dirty="0">
                <a:solidFill>
                  <a:srgbClr val="FF0000"/>
                </a:solidFill>
              </a:rPr>
              <a:t>List</a:t>
            </a:r>
            <a:r>
              <a:rPr lang="en-US" sz="2800" dirty="0">
                <a:solidFill>
                  <a:srgbClr val="FF0000"/>
                </a:solidFill>
              </a:rPr>
              <a:t>: </a:t>
            </a:r>
            <a:r>
              <a:rPr lang="en-US" sz="2800" dirty="0"/>
              <a:t>a </a:t>
            </a:r>
            <a:r>
              <a:rPr lang="en-US" sz="2800" dirty="0"/>
              <a:t>List</a:t>
            </a:r>
            <a:r>
              <a:rPr lang="en-US" sz="2800" dirty="0"/>
              <a:t> is an immutable representation of a JavaScript array. </a:t>
            </a:r>
            <a:endParaRPr lang="en-US" sz="2800" dirty="0" smtClean="0"/>
          </a:p>
          <a:p>
            <a:endParaRPr lang="en-US" sz="2800" dirty="0"/>
          </a:p>
          <a:p>
            <a:r>
              <a:rPr lang="en-US" sz="2800" dirty="0" smtClean="0"/>
              <a:t>The </a:t>
            </a:r>
            <a:r>
              <a:rPr lang="en-US" sz="2800" dirty="0"/>
              <a:t>usual array operations are available with the twist that their return value is a new immutable object whenever the content of the original object is changed</a:t>
            </a:r>
            <a:r>
              <a:rPr lang="en-US" sz="2800" dirty="0" smtClean="0"/>
              <a:t>.</a:t>
            </a:r>
          </a:p>
          <a:p>
            <a:endParaRPr lang="en-US" sz="2800" dirty="0"/>
          </a:p>
          <a:p>
            <a:endParaRPr lang="en-US" sz="2800" dirty="0" smtClean="0"/>
          </a:p>
          <a:p>
            <a:endParaRPr lang="en-US" sz="2800" dirty="0"/>
          </a:p>
          <a:p>
            <a:r>
              <a:rPr lang="en-US" sz="2800" dirty="0" smtClean="0"/>
              <a:t>Demo: list.js</a:t>
            </a:r>
            <a:endParaRPr lang="en-US" sz="2800" dirty="0"/>
          </a:p>
        </p:txBody>
      </p:sp>
    </p:spTree>
    <p:extLst>
      <p:ext uri="{BB962C8B-B14F-4D97-AF65-F5344CB8AC3E}">
        <p14:creationId xmlns:p14="http://schemas.microsoft.com/office/powerpoint/2010/main" val="963741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solidFill>
            <a:srgbClr val="FFC000"/>
          </a:solidFill>
        </p:spPr>
        <p:txBody>
          <a:bodyPr>
            <a:noAutofit/>
          </a:bodyPr>
          <a:lstStyle/>
          <a:p>
            <a:r>
              <a:rPr lang="en-US" sz="4000" dirty="0" smtClean="0">
                <a:solidFill>
                  <a:srgbClr val="FF0000"/>
                </a:solidFill>
              </a:rPr>
              <a:t>Immutable JS</a:t>
            </a:r>
            <a:endParaRPr lang="en-US" sz="4000" dirty="0">
              <a:solidFill>
                <a:srgbClr val="FF0000"/>
              </a:solidFill>
            </a:endParaRPr>
          </a:p>
        </p:txBody>
      </p:sp>
      <p:sp>
        <p:nvSpPr>
          <p:cNvPr id="3" name="TextBox 2"/>
          <p:cNvSpPr txBox="1"/>
          <p:nvPr/>
        </p:nvSpPr>
        <p:spPr>
          <a:xfrm>
            <a:off x="304800" y="762000"/>
            <a:ext cx="8534399" cy="5693866"/>
          </a:xfrm>
          <a:prstGeom prst="rect">
            <a:avLst/>
          </a:prstGeom>
          <a:noFill/>
        </p:spPr>
        <p:txBody>
          <a:bodyPr wrap="square" rtlCol="0">
            <a:spAutoFit/>
          </a:bodyPr>
          <a:lstStyle/>
          <a:p>
            <a:r>
              <a:rPr lang="en-US" sz="2800" b="1" dirty="0">
                <a:solidFill>
                  <a:srgbClr val="FF0000"/>
                </a:solidFill>
              </a:rPr>
              <a:t>Stack</a:t>
            </a:r>
            <a:r>
              <a:rPr lang="en-US" sz="2800" dirty="0">
                <a:solidFill>
                  <a:srgbClr val="FF0000"/>
                </a:solidFill>
              </a:rPr>
              <a:t>: </a:t>
            </a:r>
            <a:r>
              <a:rPr lang="en-US" sz="2800" dirty="0"/>
              <a:t>first in, last out data structure, defined with the usual operations. </a:t>
            </a:r>
            <a:endParaRPr lang="en-US" sz="2800" dirty="0" smtClean="0"/>
          </a:p>
          <a:p>
            <a:endParaRPr lang="en-US" sz="2800" dirty="0"/>
          </a:p>
          <a:p>
            <a:r>
              <a:rPr lang="en-US" sz="2800" dirty="0" smtClean="0"/>
              <a:t>The </a:t>
            </a:r>
            <a:r>
              <a:rPr lang="en-US" sz="2800" dirty="0"/>
              <a:t>serialized equivalent of a stack is an array, where the element with index </a:t>
            </a:r>
            <a:r>
              <a:rPr lang="en-US" sz="2800" dirty="0"/>
              <a:t>0</a:t>
            </a:r>
            <a:r>
              <a:rPr lang="en-US" sz="2800" dirty="0"/>
              <a:t> corresponds to the element to be popped. </a:t>
            </a:r>
            <a:endParaRPr lang="en-US" sz="2800" dirty="0" smtClean="0"/>
          </a:p>
          <a:p>
            <a:endParaRPr lang="en-US" sz="2800" dirty="0"/>
          </a:p>
          <a:p>
            <a:r>
              <a:rPr lang="en-US" sz="2800" dirty="0" smtClean="0"/>
              <a:t>All </a:t>
            </a:r>
            <a:r>
              <a:rPr lang="en-US" sz="2800" dirty="0"/>
              <a:t>elements of the stack can be accessed without popping via </a:t>
            </a:r>
            <a:r>
              <a:rPr lang="en-US" sz="2800" dirty="0" smtClean="0"/>
              <a:t>the get</a:t>
            </a:r>
            <a:r>
              <a:rPr lang="en-US" sz="2800" dirty="0"/>
              <a:t> method. </a:t>
            </a:r>
            <a:endParaRPr lang="en-US" sz="2800" dirty="0" smtClean="0"/>
          </a:p>
          <a:p>
            <a:endParaRPr lang="en-US" sz="2800" dirty="0"/>
          </a:p>
          <a:p>
            <a:r>
              <a:rPr lang="en-US" sz="2800" dirty="0" smtClean="0"/>
              <a:t>For modifying </a:t>
            </a:r>
            <a:r>
              <a:rPr lang="en-US" sz="2800" dirty="0"/>
              <a:t>the stack </a:t>
            </a:r>
            <a:r>
              <a:rPr lang="en-US" sz="2800" dirty="0" smtClean="0"/>
              <a:t>use </a:t>
            </a:r>
            <a:r>
              <a:rPr lang="en-US" sz="2800" dirty="0"/>
              <a:t> </a:t>
            </a:r>
            <a:r>
              <a:rPr lang="en-US" sz="2800" dirty="0"/>
              <a:t>push</a:t>
            </a:r>
            <a:r>
              <a:rPr lang="en-US" sz="2800" dirty="0"/>
              <a:t> and </a:t>
            </a:r>
            <a:r>
              <a:rPr lang="en-US" sz="2800" dirty="0"/>
              <a:t>pop</a:t>
            </a:r>
            <a:r>
              <a:rPr lang="en-US" sz="2800" dirty="0" smtClean="0"/>
              <a:t>.</a:t>
            </a:r>
          </a:p>
          <a:p>
            <a:endParaRPr lang="en-US" sz="2800" dirty="0"/>
          </a:p>
          <a:p>
            <a:r>
              <a:rPr lang="en-US" sz="2800" dirty="0" smtClean="0"/>
              <a:t>Demo : stack.js</a:t>
            </a:r>
            <a:endParaRPr lang="en-US" sz="2800" dirty="0"/>
          </a:p>
        </p:txBody>
      </p:sp>
    </p:spTree>
    <p:extLst>
      <p:ext uri="{BB962C8B-B14F-4D97-AF65-F5344CB8AC3E}">
        <p14:creationId xmlns:p14="http://schemas.microsoft.com/office/powerpoint/2010/main" val="495354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solidFill>
            <a:srgbClr val="FFC000"/>
          </a:solidFill>
        </p:spPr>
        <p:txBody>
          <a:bodyPr>
            <a:noAutofit/>
          </a:bodyPr>
          <a:lstStyle/>
          <a:p>
            <a:r>
              <a:rPr lang="en-US" sz="4000" dirty="0" smtClean="0">
                <a:solidFill>
                  <a:srgbClr val="FF0000"/>
                </a:solidFill>
              </a:rPr>
              <a:t>Immutable JS</a:t>
            </a:r>
            <a:endParaRPr lang="en-US" sz="4000" dirty="0">
              <a:solidFill>
                <a:srgbClr val="FF0000"/>
              </a:solidFill>
            </a:endParaRPr>
          </a:p>
        </p:txBody>
      </p:sp>
      <p:sp>
        <p:nvSpPr>
          <p:cNvPr id="3" name="TextBox 2"/>
          <p:cNvSpPr txBox="1"/>
          <p:nvPr/>
        </p:nvSpPr>
        <p:spPr>
          <a:xfrm>
            <a:off x="304800" y="762000"/>
            <a:ext cx="8534399" cy="6124754"/>
          </a:xfrm>
          <a:prstGeom prst="rect">
            <a:avLst/>
          </a:prstGeom>
          <a:noFill/>
        </p:spPr>
        <p:txBody>
          <a:bodyPr wrap="square" rtlCol="0">
            <a:spAutoFit/>
          </a:bodyPr>
          <a:lstStyle/>
          <a:p>
            <a:r>
              <a:rPr lang="en-US" sz="2800" b="1" dirty="0"/>
              <a:t>Map</a:t>
            </a:r>
            <a:r>
              <a:rPr lang="en-US" sz="2800" dirty="0"/>
              <a:t>: we have already seen the Map data structure in action. It is the immutable.js representation of a JavaScript object</a:t>
            </a:r>
            <a:r>
              <a:rPr lang="en-US" sz="2800" dirty="0" smtClean="0"/>
              <a:t>.</a:t>
            </a:r>
          </a:p>
          <a:p>
            <a:endParaRPr lang="en-US" sz="2800" dirty="0"/>
          </a:p>
          <a:p>
            <a:r>
              <a:rPr lang="en-US" sz="2800" b="1" dirty="0" err="1"/>
              <a:t>OrderedMap</a:t>
            </a:r>
            <a:r>
              <a:rPr lang="en-US" sz="2800" dirty="0"/>
              <a:t>: an ordered map is a mixture of objects and arrays. It can be treated as an object with the feature that its keys are ordered based on the order in which they were added to the map. Modifying the value belonging to an already added key does not result in a change of the order of keys</a:t>
            </a:r>
            <a:r>
              <a:rPr lang="en-US" sz="2800" dirty="0" smtClean="0"/>
              <a:t>.</a:t>
            </a:r>
          </a:p>
          <a:p>
            <a:endParaRPr lang="en-US" sz="2800" dirty="0"/>
          </a:p>
          <a:p>
            <a:r>
              <a:rPr lang="en-US" sz="2800" dirty="0"/>
              <a:t>The order of the keys can be re-defined using the sort or </a:t>
            </a:r>
            <a:r>
              <a:rPr lang="en-US" sz="2800" dirty="0" err="1"/>
              <a:t>sortBy</a:t>
            </a:r>
            <a:r>
              <a:rPr lang="en-US" sz="2800" dirty="0"/>
              <a:t> methods, returning a new immutable ordered map.</a:t>
            </a:r>
          </a:p>
        </p:txBody>
      </p:sp>
    </p:spTree>
    <p:extLst>
      <p:ext uri="{BB962C8B-B14F-4D97-AF65-F5344CB8AC3E}">
        <p14:creationId xmlns:p14="http://schemas.microsoft.com/office/powerpoint/2010/main" val="2390060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solidFill>
            <a:srgbClr val="FFC000"/>
          </a:solidFill>
        </p:spPr>
        <p:txBody>
          <a:bodyPr>
            <a:noAutofit/>
          </a:bodyPr>
          <a:lstStyle/>
          <a:p>
            <a:r>
              <a:rPr lang="en-US" sz="4000" dirty="0" smtClean="0">
                <a:solidFill>
                  <a:srgbClr val="FF0000"/>
                </a:solidFill>
              </a:rPr>
              <a:t>Immutable JS</a:t>
            </a:r>
            <a:endParaRPr lang="en-US" sz="4000" dirty="0">
              <a:solidFill>
                <a:srgbClr val="FF0000"/>
              </a:solidFill>
            </a:endParaRPr>
          </a:p>
        </p:txBody>
      </p:sp>
      <p:sp>
        <p:nvSpPr>
          <p:cNvPr id="3" name="TextBox 2"/>
          <p:cNvSpPr txBox="1"/>
          <p:nvPr/>
        </p:nvSpPr>
        <p:spPr>
          <a:xfrm>
            <a:off x="304800" y="762000"/>
            <a:ext cx="8534399" cy="3108543"/>
          </a:xfrm>
          <a:prstGeom prst="rect">
            <a:avLst/>
          </a:prstGeom>
          <a:noFill/>
        </p:spPr>
        <p:txBody>
          <a:bodyPr wrap="square" rtlCol="0">
            <a:spAutoFit/>
          </a:bodyPr>
          <a:lstStyle/>
          <a:p>
            <a:r>
              <a:rPr lang="en-US" sz="2800" b="1" dirty="0"/>
              <a:t>Set</a:t>
            </a:r>
            <a:r>
              <a:rPr lang="en-US" sz="2800" dirty="0" smtClean="0"/>
              <a:t>:</a:t>
            </a:r>
          </a:p>
          <a:p>
            <a:endParaRPr lang="en-US" sz="2800" dirty="0"/>
          </a:p>
          <a:p>
            <a:r>
              <a:rPr lang="en-US" sz="2800" dirty="0" smtClean="0"/>
              <a:t>A</a:t>
            </a:r>
            <a:r>
              <a:rPr lang="en-US" sz="2800" dirty="0"/>
              <a:t> </a:t>
            </a:r>
            <a:r>
              <a:rPr lang="en-US" sz="2800" dirty="0"/>
              <a:t>Set</a:t>
            </a:r>
            <a:r>
              <a:rPr lang="en-US" sz="2800" dirty="0"/>
              <a:t> contains an array of unique elements. All usual operations are available</a:t>
            </a:r>
            <a:r>
              <a:rPr lang="en-US" sz="2800" dirty="0" smtClean="0"/>
              <a:t>.</a:t>
            </a:r>
          </a:p>
          <a:p>
            <a:endParaRPr lang="en-US" sz="2800" dirty="0"/>
          </a:p>
          <a:p>
            <a:r>
              <a:rPr lang="en-US" sz="2800" dirty="0" smtClean="0"/>
              <a:t> </a:t>
            </a:r>
            <a:r>
              <a:rPr lang="en-US" sz="2800" dirty="0"/>
              <a:t>In theory, the order of elements in the set should not matter.</a:t>
            </a:r>
          </a:p>
        </p:txBody>
      </p:sp>
    </p:spTree>
    <p:extLst>
      <p:ext uri="{BB962C8B-B14F-4D97-AF65-F5344CB8AC3E}">
        <p14:creationId xmlns:p14="http://schemas.microsoft.com/office/powerpoint/2010/main" val="3447503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solidFill>
            <a:srgbClr val="FFC000"/>
          </a:solidFill>
        </p:spPr>
        <p:txBody>
          <a:bodyPr>
            <a:noAutofit/>
          </a:bodyPr>
          <a:lstStyle/>
          <a:p>
            <a:r>
              <a:rPr lang="en-US" sz="4000" dirty="0" smtClean="0">
                <a:solidFill>
                  <a:srgbClr val="FF0000"/>
                </a:solidFill>
              </a:rPr>
              <a:t>Immutable JS</a:t>
            </a:r>
            <a:endParaRPr lang="en-US" sz="4000" dirty="0">
              <a:solidFill>
                <a:srgbClr val="FF0000"/>
              </a:solidFill>
            </a:endParaRPr>
          </a:p>
        </p:txBody>
      </p:sp>
      <p:sp>
        <p:nvSpPr>
          <p:cNvPr id="3" name="TextBox 2"/>
          <p:cNvSpPr txBox="1"/>
          <p:nvPr/>
        </p:nvSpPr>
        <p:spPr>
          <a:xfrm>
            <a:off x="304800" y="762000"/>
            <a:ext cx="8534399" cy="5262979"/>
          </a:xfrm>
          <a:prstGeom prst="rect">
            <a:avLst/>
          </a:prstGeom>
          <a:noFill/>
        </p:spPr>
        <p:txBody>
          <a:bodyPr wrap="square" rtlCol="0">
            <a:spAutoFit/>
          </a:bodyPr>
          <a:lstStyle/>
          <a:p>
            <a:r>
              <a:rPr lang="en-US" sz="2800" b="1" dirty="0"/>
              <a:t>Record</a:t>
            </a:r>
            <a:r>
              <a:rPr lang="en-US" sz="2800" dirty="0"/>
              <a:t>: </a:t>
            </a:r>
            <a:endParaRPr lang="en-US" sz="2800" dirty="0" smtClean="0"/>
          </a:p>
          <a:p>
            <a:endParaRPr lang="en-US" sz="2800" dirty="0"/>
          </a:p>
          <a:p>
            <a:r>
              <a:rPr lang="en-US" sz="2800" dirty="0" smtClean="0"/>
              <a:t>a </a:t>
            </a:r>
            <a:r>
              <a:rPr lang="en-US" sz="2800" dirty="0"/>
              <a:t>record is like a JavaScript class with default values for some keys. </a:t>
            </a:r>
            <a:endParaRPr lang="en-US" sz="2800" dirty="0" smtClean="0"/>
          </a:p>
          <a:p>
            <a:endParaRPr lang="en-US" sz="2800" dirty="0"/>
          </a:p>
          <a:p>
            <a:r>
              <a:rPr lang="en-US" sz="2800" dirty="0" smtClean="0"/>
              <a:t>When </a:t>
            </a:r>
            <a:r>
              <a:rPr lang="en-US" sz="2800" dirty="0"/>
              <a:t>instantiating a record, the values for the keys defined in the record can be given during instantiation. </a:t>
            </a:r>
            <a:endParaRPr lang="en-US" sz="2800" dirty="0" smtClean="0"/>
          </a:p>
          <a:p>
            <a:endParaRPr lang="en-US" sz="2800" dirty="0"/>
          </a:p>
          <a:p>
            <a:r>
              <a:rPr lang="en-US" sz="2800" dirty="0" smtClean="0"/>
              <a:t>In </a:t>
            </a:r>
            <a:r>
              <a:rPr lang="en-US" sz="2800" dirty="0"/>
              <a:t>absence of a value, the default value of the record is used</a:t>
            </a:r>
            <a:r>
              <a:rPr lang="en-US" sz="2800" dirty="0" smtClean="0"/>
              <a:t>.</a:t>
            </a:r>
          </a:p>
          <a:p>
            <a:endParaRPr lang="en-US" sz="2800" dirty="0"/>
          </a:p>
          <a:p>
            <a:r>
              <a:rPr lang="en-US" sz="2800" dirty="0" smtClean="0"/>
              <a:t>Demo : Record.js</a:t>
            </a:r>
            <a:endParaRPr lang="en-US" sz="2800" dirty="0"/>
          </a:p>
        </p:txBody>
      </p:sp>
    </p:spTree>
    <p:extLst>
      <p:ext uri="{BB962C8B-B14F-4D97-AF65-F5344CB8AC3E}">
        <p14:creationId xmlns:p14="http://schemas.microsoft.com/office/powerpoint/2010/main" val="1643558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solidFill>
            <a:srgbClr val="FFC000"/>
          </a:solidFill>
        </p:spPr>
        <p:txBody>
          <a:bodyPr>
            <a:noAutofit/>
          </a:bodyPr>
          <a:lstStyle/>
          <a:p>
            <a:r>
              <a:rPr lang="en-US" sz="4000" dirty="0" smtClean="0">
                <a:solidFill>
                  <a:srgbClr val="FF0000"/>
                </a:solidFill>
              </a:rPr>
              <a:t>Immutable JS</a:t>
            </a:r>
            <a:endParaRPr lang="en-US" sz="4000" dirty="0">
              <a:solidFill>
                <a:srgbClr val="FF0000"/>
              </a:solidFill>
            </a:endParaRPr>
          </a:p>
        </p:txBody>
      </p:sp>
      <p:sp>
        <p:nvSpPr>
          <p:cNvPr id="3" name="TextBox 2"/>
          <p:cNvSpPr txBox="1"/>
          <p:nvPr/>
        </p:nvSpPr>
        <p:spPr>
          <a:xfrm>
            <a:off x="-20782" y="990600"/>
            <a:ext cx="9067799" cy="2246769"/>
          </a:xfrm>
          <a:prstGeom prst="rect">
            <a:avLst/>
          </a:prstGeom>
          <a:noFill/>
        </p:spPr>
        <p:txBody>
          <a:bodyPr wrap="square" rtlCol="0">
            <a:spAutoFit/>
          </a:bodyPr>
          <a:lstStyle/>
          <a:p>
            <a:pPr algn="ctr" fontAlgn="base"/>
            <a:r>
              <a:rPr lang="en-US" sz="2800" dirty="0"/>
              <a:t>Immutable data encourages pure functions </a:t>
            </a:r>
            <a:endParaRPr lang="en-US" sz="2800" dirty="0" smtClean="0"/>
          </a:p>
          <a:p>
            <a:pPr algn="ctr" fontAlgn="base"/>
            <a:r>
              <a:rPr lang="en-US" sz="2800" dirty="0" smtClean="0"/>
              <a:t>(</a:t>
            </a:r>
            <a:r>
              <a:rPr lang="en-US" sz="2800" dirty="0"/>
              <a:t>data-in, data-out) and lends itself to much simpler application development and enabling techniques from functional programming such as lazy evaluation.</a:t>
            </a:r>
            <a:endParaRPr lang="en-US" sz="2800" dirty="0"/>
          </a:p>
          <a:p>
            <a:pPr fontAlgn="base"/>
            <a:endParaRPr lang="en-US" sz="2800" dirty="0" smtClean="0"/>
          </a:p>
        </p:txBody>
      </p:sp>
      <p:sp>
        <p:nvSpPr>
          <p:cNvPr id="4" name="TextBox 3"/>
          <p:cNvSpPr txBox="1"/>
          <p:nvPr/>
        </p:nvSpPr>
        <p:spPr>
          <a:xfrm>
            <a:off x="1524000" y="3856443"/>
            <a:ext cx="6248400" cy="1938992"/>
          </a:xfrm>
          <a:prstGeom prst="rect">
            <a:avLst/>
          </a:prstGeom>
          <a:solidFill>
            <a:schemeClr val="accent3">
              <a:lumMod val="60000"/>
              <a:lumOff val="40000"/>
            </a:schemeClr>
          </a:solidFill>
        </p:spPr>
        <p:txBody>
          <a:bodyPr wrap="square" rtlCol="0">
            <a:spAutoFit/>
          </a:bodyPr>
          <a:lstStyle/>
          <a:p>
            <a:r>
              <a:rPr lang="en-US" sz="2400" i="1" dirty="0"/>
              <a:t>// </a:t>
            </a:r>
            <a:r>
              <a:rPr lang="en-US" sz="2400" i="1" dirty="0" smtClean="0"/>
              <a:t>ES6</a:t>
            </a:r>
          </a:p>
          <a:p>
            <a:r>
              <a:rPr lang="en-US" sz="2400" i="1" dirty="0"/>
              <a:t>	</a:t>
            </a:r>
            <a:r>
              <a:rPr lang="en-US" sz="2400" i="1" dirty="0" smtClean="0"/>
              <a:t> </a:t>
            </a:r>
            <a:r>
              <a:rPr lang="en-US" sz="2400" dirty="0" err="1"/>
              <a:t>foo.map</a:t>
            </a:r>
            <a:r>
              <a:rPr lang="en-US" sz="2400" dirty="0"/>
              <a:t>(x =&gt; x * x); </a:t>
            </a:r>
            <a:endParaRPr lang="en-US" sz="2400" dirty="0" smtClean="0"/>
          </a:p>
          <a:p>
            <a:endParaRPr lang="en-US" sz="2400" dirty="0" smtClean="0"/>
          </a:p>
          <a:p>
            <a:r>
              <a:rPr lang="en-US" sz="2400" i="1" dirty="0" smtClean="0"/>
              <a:t>// ES5</a:t>
            </a:r>
          </a:p>
          <a:p>
            <a:r>
              <a:rPr lang="en-US" sz="2400" i="1" dirty="0"/>
              <a:t>	</a:t>
            </a:r>
            <a:r>
              <a:rPr lang="en-US" sz="2400" dirty="0" err="1" smtClean="0"/>
              <a:t>foo.map</a:t>
            </a:r>
            <a:r>
              <a:rPr lang="en-US" sz="2400" dirty="0" smtClean="0"/>
              <a:t>(function </a:t>
            </a:r>
            <a:r>
              <a:rPr lang="en-US" sz="2400" dirty="0"/>
              <a:t>(x) { return x * x; });</a:t>
            </a:r>
            <a:endParaRPr lang="en-US" sz="2400" dirty="0"/>
          </a:p>
        </p:txBody>
      </p:sp>
    </p:spTree>
    <p:extLst>
      <p:ext uri="{BB962C8B-B14F-4D97-AF65-F5344CB8AC3E}">
        <p14:creationId xmlns:p14="http://schemas.microsoft.com/office/powerpoint/2010/main" val="16778044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solidFill>
            <a:srgbClr val="FFC000"/>
          </a:solidFill>
        </p:spPr>
        <p:txBody>
          <a:bodyPr>
            <a:noAutofit/>
          </a:bodyPr>
          <a:lstStyle/>
          <a:p>
            <a:r>
              <a:rPr lang="en-US" sz="4000" dirty="0" smtClean="0">
                <a:solidFill>
                  <a:srgbClr val="FF0000"/>
                </a:solidFill>
              </a:rPr>
              <a:t>Immutable JS</a:t>
            </a:r>
            <a:endParaRPr lang="en-US" sz="4000" dirty="0">
              <a:solidFill>
                <a:srgbClr val="FF0000"/>
              </a:solidFill>
            </a:endParaRPr>
          </a:p>
        </p:txBody>
      </p:sp>
      <p:sp>
        <p:nvSpPr>
          <p:cNvPr id="3" name="TextBox 2"/>
          <p:cNvSpPr txBox="1"/>
          <p:nvPr/>
        </p:nvSpPr>
        <p:spPr>
          <a:xfrm>
            <a:off x="304800" y="762000"/>
            <a:ext cx="8534399" cy="4832092"/>
          </a:xfrm>
          <a:prstGeom prst="rect">
            <a:avLst/>
          </a:prstGeom>
          <a:noFill/>
        </p:spPr>
        <p:txBody>
          <a:bodyPr wrap="square" rtlCol="0">
            <a:spAutoFit/>
          </a:bodyPr>
          <a:lstStyle/>
          <a:p>
            <a:r>
              <a:rPr lang="en-US" sz="2800" b="1" dirty="0" err="1"/>
              <a:t>Seq</a:t>
            </a:r>
            <a:r>
              <a:rPr lang="en-US" sz="2800" dirty="0"/>
              <a:t>: sequences are lazy finite or infinite data structures. </a:t>
            </a:r>
            <a:endParaRPr lang="en-US" sz="2800" dirty="0" smtClean="0"/>
          </a:p>
          <a:p>
            <a:endParaRPr lang="en-US" sz="2800" dirty="0"/>
          </a:p>
          <a:p>
            <a:r>
              <a:rPr lang="en-US" sz="2800" dirty="0" smtClean="0"/>
              <a:t>Elements </a:t>
            </a:r>
            <a:r>
              <a:rPr lang="en-US" sz="2800" dirty="0"/>
              <a:t>of a </a:t>
            </a:r>
            <a:r>
              <a:rPr lang="en-US" sz="2800" dirty="0" err="1"/>
              <a:t>Seq</a:t>
            </a:r>
            <a:r>
              <a:rPr lang="en-US" sz="2800" dirty="0"/>
              <a:t> are only evaluated on demand. Depending on the type of sequence, we can talk about a </a:t>
            </a:r>
            <a:r>
              <a:rPr lang="en-US" sz="2800" dirty="0" err="1"/>
              <a:t>KeyedSeq</a:t>
            </a:r>
            <a:r>
              <a:rPr lang="en-US" sz="2800" dirty="0"/>
              <a:t>, an </a:t>
            </a:r>
            <a:r>
              <a:rPr lang="en-US" sz="2800" dirty="0" err="1"/>
              <a:t>IndexedSeq</a:t>
            </a:r>
            <a:r>
              <a:rPr lang="en-US" sz="2800" dirty="0"/>
              <a:t> or a </a:t>
            </a:r>
            <a:r>
              <a:rPr lang="en-US" sz="2800" dirty="0" err="1"/>
              <a:t>SetSeq</a:t>
            </a:r>
            <a:r>
              <a:rPr lang="en-US" sz="2800" dirty="0"/>
              <a:t>. </a:t>
            </a:r>
            <a:endParaRPr lang="en-US" sz="2800" dirty="0" smtClean="0"/>
          </a:p>
          <a:p>
            <a:endParaRPr lang="en-US" sz="2800" dirty="0"/>
          </a:p>
          <a:p>
            <a:r>
              <a:rPr lang="en-US" sz="2800" dirty="0" smtClean="0"/>
              <a:t>Finite </a:t>
            </a:r>
            <a:r>
              <a:rPr lang="en-US" sz="2800" dirty="0"/>
              <a:t>and infinite sequences can be defined using</a:t>
            </a:r>
          </a:p>
          <a:p>
            <a:r>
              <a:rPr lang="en-US" sz="2800" dirty="0" err="1"/>
              <a:t>Immutable.Range</a:t>
            </a:r>
            <a:r>
              <a:rPr lang="en-US" sz="2800" dirty="0"/>
              <a:t>(),</a:t>
            </a:r>
          </a:p>
          <a:p>
            <a:r>
              <a:rPr lang="en-US" sz="2800" dirty="0" err="1"/>
              <a:t>Immutable.Repeat</a:t>
            </a:r>
            <a:r>
              <a:rPr lang="en-US" sz="2800" dirty="0"/>
              <a:t>(),</a:t>
            </a:r>
          </a:p>
          <a:p>
            <a:r>
              <a:rPr lang="en-US" sz="2800" dirty="0"/>
              <a:t>a mutation of a </a:t>
            </a:r>
            <a:r>
              <a:rPr lang="en-US" sz="2800" dirty="0" err="1"/>
              <a:t>seq</a:t>
            </a:r>
            <a:r>
              <a:rPr lang="en-US" sz="2800" dirty="0"/>
              <a:t> using a functional utility such as map, filter.</a:t>
            </a:r>
          </a:p>
        </p:txBody>
      </p:sp>
    </p:spTree>
    <p:extLst>
      <p:ext uri="{BB962C8B-B14F-4D97-AF65-F5344CB8AC3E}">
        <p14:creationId xmlns:p14="http://schemas.microsoft.com/office/powerpoint/2010/main" val="3697863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solidFill>
            <a:srgbClr val="FFC000"/>
          </a:solidFill>
        </p:spPr>
        <p:txBody>
          <a:bodyPr>
            <a:noAutofit/>
          </a:bodyPr>
          <a:lstStyle/>
          <a:p>
            <a:r>
              <a:rPr lang="en-US" sz="4000" dirty="0" smtClean="0">
                <a:solidFill>
                  <a:srgbClr val="FF0000"/>
                </a:solidFill>
              </a:rPr>
              <a:t>Immutable JS</a:t>
            </a:r>
            <a:endParaRPr lang="en-US" sz="4000" dirty="0">
              <a:solidFill>
                <a:srgbClr val="FF0000"/>
              </a:solidFill>
            </a:endParaRPr>
          </a:p>
        </p:txBody>
      </p:sp>
      <p:sp>
        <p:nvSpPr>
          <p:cNvPr id="3" name="TextBox 2"/>
          <p:cNvSpPr txBox="1"/>
          <p:nvPr/>
        </p:nvSpPr>
        <p:spPr>
          <a:xfrm>
            <a:off x="0" y="609600"/>
            <a:ext cx="9067799" cy="3108543"/>
          </a:xfrm>
          <a:prstGeom prst="rect">
            <a:avLst/>
          </a:prstGeom>
          <a:noFill/>
        </p:spPr>
        <p:txBody>
          <a:bodyPr wrap="square" rtlCol="0">
            <a:spAutoFit/>
          </a:bodyPr>
          <a:lstStyle/>
          <a:p>
            <a:pPr fontAlgn="base"/>
            <a:r>
              <a:rPr lang="en-US" sz="2800" dirty="0"/>
              <a:t>Mutations are in-place changes to data or the data structures that contain it. </a:t>
            </a:r>
            <a:endParaRPr lang="en-US" sz="2800" dirty="0" smtClean="0"/>
          </a:p>
          <a:p>
            <a:pPr fontAlgn="base"/>
            <a:endParaRPr lang="en-US" sz="2800" dirty="0"/>
          </a:p>
          <a:p>
            <a:pPr fontAlgn="base"/>
            <a:r>
              <a:rPr lang="en-US" sz="2800" dirty="0" smtClean="0"/>
              <a:t>Immutability  </a:t>
            </a:r>
            <a:r>
              <a:rPr lang="en-US" sz="2800" dirty="0"/>
              <a:t>makes a copy of such data and data structures whenever a change is required</a:t>
            </a:r>
            <a:r>
              <a:rPr lang="en-US" sz="2800" dirty="0" smtClean="0"/>
              <a:t>. (New version is created)</a:t>
            </a:r>
          </a:p>
          <a:p>
            <a:pPr fontAlgn="base"/>
            <a:endParaRPr lang="en-US" sz="2800" dirty="0"/>
          </a:p>
          <a:p>
            <a:pPr fontAlgn="base"/>
            <a:endParaRPr lang="en-US" sz="28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1" y="2819400"/>
            <a:ext cx="444817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4450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solidFill>
            <a:srgbClr val="FFC000"/>
          </a:solidFill>
        </p:spPr>
        <p:txBody>
          <a:bodyPr>
            <a:noAutofit/>
          </a:bodyPr>
          <a:lstStyle/>
          <a:p>
            <a:r>
              <a:rPr lang="en-US" sz="4000" dirty="0" smtClean="0">
                <a:solidFill>
                  <a:srgbClr val="FF0000"/>
                </a:solidFill>
              </a:rPr>
              <a:t>Immutable JS</a:t>
            </a:r>
            <a:endParaRPr lang="en-US" sz="4000" dirty="0">
              <a:solidFill>
                <a:srgbClr val="FF0000"/>
              </a:solidFill>
            </a:endParaRPr>
          </a:p>
        </p:txBody>
      </p:sp>
      <p:sp>
        <p:nvSpPr>
          <p:cNvPr id="3" name="TextBox 2"/>
          <p:cNvSpPr txBox="1"/>
          <p:nvPr/>
        </p:nvSpPr>
        <p:spPr>
          <a:xfrm>
            <a:off x="0" y="609600"/>
            <a:ext cx="9067799" cy="3539430"/>
          </a:xfrm>
          <a:prstGeom prst="rect">
            <a:avLst/>
          </a:prstGeom>
          <a:noFill/>
        </p:spPr>
        <p:txBody>
          <a:bodyPr wrap="square" rtlCol="0">
            <a:spAutoFit/>
          </a:bodyPr>
          <a:lstStyle/>
          <a:p>
            <a:pPr fontAlgn="base"/>
            <a:r>
              <a:rPr lang="en-US" sz="2800" dirty="0" err="1">
                <a:solidFill>
                  <a:srgbClr val="FF0000"/>
                </a:solidFill>
              </a:rPr>
              <a:t>Array.map</a:t>
            </a:r>
            <a:r>
              <a:rPr lang="en-US" sz="2800" dirty="0"/>
              <a:t> applies a function to each item in an array and returns a new array, without modifying the original in the process. </a:t>
            </a:r>
            <a:endParaRPr lang="en-US" sz="2800" dirty="0" smtClean="0"/>
          </a:p>
          <a:p>
            <a:pPr fontAlgn="base"/>
            <a:endParaRPr lang="en-US" sz="2800" dirty="0"/>
          </a:p>
          <a:p>
            <a:pPr fontAlgn="base"/>
            <a:r>
              <a:rPr lang="en-US" sz="2800" dirty="0" smtClean="0"/>
              <a:t>Functional </a:t>
            </a:r>
            <a:r>
              <a:rPr lang="en-US" sz="2800" dirty="0"/>
              <a:t>programming </a:t>
            </a:r>
            <a:r>
              <a:rPr lang="en-US" sz="2800" dirty="0" smtClean="0"/>
              <a:t> </a:t>
            </a:r>
            <a:r>
              <a:rPr lang="en-US" sz="2800" dirty="0"/>
              <a:t>favors </a:t>
            </a:r>
            <a:r>
              <a:rPr lang="en-US" sz="2800" dirty="0" smtClean="0"/>
              <a:t> </a:t>
            </a:r>
            <a:r>
              <a:rPr lang="en-US" sz="2800" dirty="0"/>
              <a:t>functions that can be passed to algorithms returning new versions of existing data. </a:t>
            </a:r>
            <a:endParaRPr lang="en-US" sz="2800" dirty="0" smtClean="0"/>
          </a:p>
          <a:p>
            <a:pPr fontAlgn="base"/>
            <a:r>
              <a:rPr lang="en-US" sz="2800" dirty="0" smtClean="0"/>
              <a:t>(</a:t>
            </a:r>
            <a:r>
              <a:rPr lang="en-US" sz="2800" dirty="0" err="1" smtClean="0"/>
              <a:t>eg</a:t>
            </a:r>
            <a:r>
              <a:rPr lang="en-US" sz="2800" dirty="0" smtClean="0"/>
              <a:t>. </a:t>
            </a:r>
            <a:r>
              <a:rPr lang="en-US" sz="2800" dirty="0" err="1" smtClean="0"/>
              <a:t>Array.map</a:t>
            </a:r>
            <a:r>
              <a:rPr lang="en-US" sz="2800" dirty="0"/>
              <a:t>)</a:t>
            </a:r>
            <a:endParaRPr lang="en-US" sz="2800" dirty="0"/>
          </a:p>
          <a:p>
            <a:pPr fontAlgn="base"/>
            <a:endParaRPr lang="en-US" sz="2800" dirty="0" smtClean="0"/>
          </a:p>
        </p:txBody>
      </p:sp>
      <p:sp>
        <p:nvSpPr>
          <p:cNvPr id="4" name="TextBox 3"/>
          <p:cNvSpPr txBox="1"/>
          <p:nvPr/>
        </p:nvSpPr>
        <p:spPr>
          <a:xfrm>
            <a:off x="685799" y="4724400"/>
            <a:ext cx="7696200" cy="1569660"/>
          </a:xfrm>
          <a:prstGeom prst="rect">
            <a:avLst/>
          </a:prstGeom>
          <a:noFill/>
        </p:spPr>
        <p:txBody>
          <a:bodyPr wrap="square" rtlCol="0">
            <a:spAutoFit/>
          </a:bodyPr>
          <a:lstStyle/>
          <a:p>
            <a:pPr algn="ctr"/>
            <a:r>
              <a:rPr lang="en-US" sz="3200" u="sng" dirty="0">
                <a:hlinkClick r:id="rId2"/>
              </a:rPr>
              <a:t>"Immutable data structures go hand-in-hand with side-effect free </a:t>
            </a:r>
            <a:r>
              <a:rPr lang="en-US" sz="3200" u="sng" dirty="0" smtClean="0">
                <a:hlinkClick r:id="rId2"/>
              </a:rPr>
              <a:t>functions</a:t>
            </a:r>
            <a:endParaRPr lang="en-US" sz="3200" u="sng" dirty="0">
              <a:hlinkClick r:id="rId2"/>
            </a:endParaRPr>
          </a:p>
          <a:p>
            <a:pPr algn="ctr"/>
            <a:endParaRPr lang="en-US" sz="3200" u="sng" dirty="0"/>
          </a:p>
        </p:txBody>
      </p:sp>
    </p:spTree>
    <p:extLst>
      <p:ext uri="{BB962C8B-B14F-4D97-AF65-F5344CB8AC3E}">
        <p14:creationId xmlns:p14="http://schemas.microsoft.com/office/powerpoint/2010/main" val="1823956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solidFill>
            <a:srgbClr val="FFC000"/>
          </a:solidFill>
        </p:spPr>
        <p:txBody>
          <a:bodyPr>
            <a:noAutofit/>
          </a:bodyPr>
          <a:lstStyle/>
          <a:p>
            <a:r>
              <a:rPr lang="en-US" sz="4000" dirty="0" smtClean="0">
                <a:solidFill>
                  <a:srgbClr val="FF0000"/>
                </a:solidFill>
              </a:rPr>
              <a:t>Immutable JS</a:t>
            </a:r>
            <a:endParaRPr lang="en-US" sz="4000" dirty="0">
              <a:solidFill>
                <a:srgbClr val="FF0000"/>
              </a:solidFill>
            </a:endParaRPr>
          </a:p>
        </p:txBody>
      </p:sp>
      <p:sp>
        <p:nvSpPr>
          <p:cNvPr id="3" name="TextBox 2"/>
          <p:cNvSpPr txBox="1"/>
          <p:nvPr/>
        </p:nvSpPr>
        <p:spPr>
          <a:xfrm>
            <a:off x="0" y="609600"/>
            <a:ext cx="9067799" cy="5262979"/>
          </a:xfrm>
          <a:prstGeom prst="rect">
            <a:avLst/>
          </a:prstGeom>
          <a:noFill/>
        </p:spPr>
        <p:txBody>
          <a:bodyPr wrap="square" rtlCol="0">
            <a:spAutoFit/>
          </a:bodyPr>
          <a:lstStyle/>
          <a:p>
            <a:r>
              <a:rPr lang="en-US" sz="2800" b="1" dirty="0">
                <a:solidFill>
                  <a:srgbClr val="FF0000"/>
                </a:solidFill>
              </a:rPr>
              <a:t>Immutability</a:t>
            </a:r>
          </a:p>
          <a:p>
            <a:pPr marL="457200" indent="-457200">
              <a:buFont typeface="Arial" pitchFamily="34" charset="0"/>
              <a:buChar char="•"/>
            </a:pPr>
            <a:r>
              <a:rPr lang="en-US" sz="2800" dirty="0"/>
              <a:t>Immutability refers to the way data (and the data structures managing it) behave after being instanced: </a:t>
            </a:r>
            <a:r>
              <a:rPr lang="en-US" sz="2800" b="1" dirty="0"/>
              <a:t>no mutations are allowed</a:t>
            </a:r>
            <a:r>
              <a:rPr lang="en-US" sz="2800" dirty="0"/>
              <a:t>. </a:t>
            </a:r>
            <a:endParaRPr lang="en-US" sz="2800" dirty="0" smtClean="0"/>
          </a:p>
          <a:p>
            <a:pPr marL="457200" indent="-457200">
              <a:buFont typeface="Arial" pitchFamily="34" charset="0"/>
              <a:buChar char="•"/>
            </a:pPr>
            <a:endParaRPr lang="en-US" sz="2800" dirty="0"/>
          </a:p>
          <a:p>
            <a:pPr marL="457200" indent="-457200">
              <a:buFont typeface="Arial" pitchFamily="34" charset="0"/>
              <a:buChar char="•"/>
            </a:pPr>
            <a:r>
              <a:rPr lang="en-US" sz="2800" dirty="0" smtClean="0"/>
              <a:t>Mutations can </a:t>
            </a:r>
            <a:r>
              <a:rPr lang="en-US" sz="2800" dirty="0"/>
              <a:t>be split in two groups: </a:t>
            </a:r>
            <a:endParaRPr lang="en-US" sz="2800" dirty="0" smtClean="0"/>
          </a:p>
          <a:p>
            <a:pPr marL="914400" lvl="1" indent="-457200">
              <a:buFont typeface="Arial" pitchFamily="34" charset="0"/>
              <a:buChar char="•"/>
            </a:pPr>
            <a:r>
              <a:rPr lang="en-US" sz="2800" dirty="0" smtClean="0"/>
              <a:t>visible </a:t>
            </a:r>
            <a:r>
              <a:rPr lang="en-US" sz="2800" dirty="0"/>
              <a:t>mutations </a:t>
            </a:r>
            <a:endParaRPr lang="en-US" sz="2800" dirty="0"/>
          </a:p>
          <a:p>
            <a:pPr marL="914400" lvl="1" indent="-457200">
              <a:buFont typeface="Arial" pitchFamily="34" charset="0"/>
              <a:buChar char="•"/>
            </a:pPr>
            <a:r>
              <a:rPr lang="en-US" sz="2800" dirty="0" smtClean="0"/>
              <a:t>invisible </a:t>
            </a:r>
            <a:r>
              <a:rPr lang="en-US" sz="2800" dirty="0"/>
              <a:t>mutations. </a:t>
            </a:r>
            <a:endParaRPr lang="en-US" sz="2800" dirty="0" smtClean="0"/>
          </a:p>
          <a:p>
            <a:pPr marL="914400" lvl="1" indent="-457200">
              <a:buFont typeface="Arial" pitchFamily="34" charset="0"/>
              <a:buChar char="•"/>
            </a:pPr>
            <a:endParaRPr lang="en-US" sz="2800" b="1" dirty="0"/>
          </a:p>
          <a:p>
            <a:pPr marL="914400" lvl="1" indent="-457200">
              <a:buFont typeface="Arial" pitchFamily="34" charset="0"/>
              <a:buChar char="•"/>
            </a:pPr>
            <a:r>
              <a:rPr lang="en-US" sz="2800" b="1" dirty="0" smtClean="0"/>
              <a:t>Visible mutations </a:t>
            </a:r>
            <a:r>
              <a:rPr lang="en-US" sz="2800" dirty="0" smtClean="0"/>
              <a:t>are </a:t>
            </a:r>
            <a:r>
              <a:rPr lang="en-US" sz="2800" dirty="0"/>
              <a:t>those that either </a:t>
            </a:r>
            <a:r>
              <a:rPr lang="en-US" sz="2800" b="1" dirty="0"/>
              <a:t>modify the data</a:t>
            </a:r>
            <a:r>
              <a:rPr lang="en-US" sz="2800" dirty="0"/>
              <a:t> or the data structure that contains it in a way that can be </a:t>
            </a:r>
            <a:r>
              <a:rPr lang="en-US" sz="2800" b="1" dirty="0"/>
              <a:t>noted by outside observers</a:t>
            </a:r>
            <a:r>
              <a:rPr lang="en-US" sz="2800" dirty="0"/>
              <a:t> through the API. </a:t>
            </a:r>
            <a:endParaRPr lang="en-US" sz="2800" dirty="0" smtClean="0"/>
          </a:p>
        </p:txBody>
      </p:sp>
    </p:spTree>
    <p:extLst>
      <p:ext uri="{BB962C8B-B14F-4D97-AF65-F5344CB8AC3E}">
        <p14:creationId xmlns:p14="http://schemas.microsoft.com/office/powerpoint/2010/main" val="3326603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solidFill>
            <a:srgbClr val="FFC000"/>
          </a:solidFill>
        </p:spPr>
        <p:txBody>
          <a:bodyPr>
            <a:noAutofit/>
          </a:bodyPr>
          <a:lstStyle/>
          <a:p>
            <a:r>
              <a:rPr lang="en-US" sz="4000" dirty="0" smtClean="0">
                <a:solidFill>
                  <a:srgbClr val="FF0000"/>
                </a:solidFill>
              </a:rPr>
              <a:t>Immutable JS</a:t>
            </a:r>
            <a:endParaRPr lang="en-US" sz="4000" dirty="0">
              <a:solidFill>
                <a:srgbClr val="FF0000"/>
              </a:solidFill>
            </a:endParaRPr>
          </a:p>
        </p:txBody>
      </p:sp>
      <p:sp>
        <p:nvSpPr>
          <p:cNvPr id="3" name="TextBox 2"/>
          <p:cNvSpPr txBox="1"/>
          <p:nvPr/>
        </p:nvSpPr>
        <p:spPr>
          <a:xfrm>
            <a:off x="-228600" y="762000"/>
            <a:ext cx="9067799" cy="5262979"/>
          </a:xfrm>
          <a:prstGeom prst="rect">
            <a:avLst/>
          </a:prstGeom>
          <a:noFill/>
        </p:spPr>
        <p:txBody>
          <a:bodyPr wrap="square" rtlCol="0">
            <a:spAutoFit/>
          </a:bodyPr>
          <a:lstStyle/>
          <a:p>
            <a:pPr marL="914400" lvl="1" indent="-457200">
              <a:buFont typeface="Arial" pitchFamily="34" charset="0"/>
              <a:buChar char="•"/>
            </a:pPr>
            <a:r>
              <a:rPr lang="en-US" sz="2800" b="1" dirty="0"/>
              <a:t>Invisible </a:t>
            </a:r>
            <a:r>
              <a:rPr lang="en-US" sz="2800" b="1" dirty="0" smtClean="0"/>
              <a:t>mutations </a:t>
            </a:r>
            <a:r>
              <a:rPr lang="en-US" sz="2800" dirty="0" smtClean="0"/>
              <a:t> </a:t>
            </a:r>
            <a:r>
              <a:rPr lang="en-US" sz="2800" dirty="0"/>
              <a:t>are </a:t>
            </a:r>
            <a:r>
              <a:rPr lang="en-US" sz="2800" b="1" dirty="0"/>
              <a:t>changes that cannot be noted through the API</a:t>
            </a:r>
            <a:r>
              <a:rPr lang="en-US" sz="2800" dirty="0"/>
              <a:t> </a:t>
            </a:r>
            <a:r>
              <a:rPr lang="en-US" sz="2800" dirty="0" smtClean="0"/>
              <a:t>(</a:t>
            </a:r>
            <a:r>
              <a:rPr lang="en-US" sz="2800" dirty="0" err="1" smtClean="0"/>
              <a:t>e.g</a:t>
            </a:r>
            <a:r>
              <a:rPr lang="en-US" sz="2800" dirty="0" smtClean="0"/>
              <a:t> caching </a:t>
            </a:r>
            <a:r>
              <a:rPr lang="en-US" sz="2800" dirty="0"/>
              <a:t>data structures </a:t>
            </a:r>
            <a:r>
              <a:rPr lang="en-US" sz="2800" dirty="0" smtClean="0"/>
              <a:t>).</a:t>
            </a:r>
          </a:p>
          <a:p>
            <a:pPr marL="914400" lvl="1" indent="-457200">
              <a:buFont typeface="Arial" pitchFamily="34" charset="0"/>
              <a:buChar char="•"/>
            </a:pPr>
            <a:endParaRPr lang="en-US" sz="2800" dirty="0"/>
          </a:p>
          <a:p>
            <a:pPr marL="914400" lvl="1" indent="-457200">
              <a:buFont typeface="Arial" pitchFamily="34" charset="0"/>
              <a:buChar char="•"/>
            </a:pPr>
            <a:r>
              <a:rPr lang="en-US" sz="2800" dirty="0" smtClean="0"/>
              <a:t> I</a:t>
            </a:r>
            <a:r>
              <a:rPr lang="en-US" sz="2800" b="1" dirty="0" smtClean="0"/>
              <a:t>nvisible </a:t>
            </a:r>
            <a:r>
              <a:rPr lang="en-US" sz="2800" b="1" dirty="0"/>
              <a:t>mutations can be considered </a:t>
            </a:r>
            <a:r>
              <a:rPr lang="en-US" sz="2800" b="1" dirty="0" smtClean="0"/>
              <a:t>as side-effects</a:t>
            </a:r>
          </a:p>
          <a:p>
            <a:pPr marL="914400" lvl="1" indent="-457200">
              <a:buFont typeface="Arial" pitchFamily="34" charset="0"/>
              <a:buChar char="•"/>
            </a:pPr>
            <a:endParaRPr lang="en-US" sz="2800" b="1" dirty="0"/>
          </a:p>
          <a:p>
            <a:pPr marL="914400" lvl="1" indent="-457200">
              <a:buFont typeface="Arial" pitchFamily="34" charset="0"/>
              <a:buChar char="•"/>
            </a:pPr>
            <a:endParaRPr lang="en-US" sz="2800" b="1" dirty="0" smtClean="0"/>
          </a:p>
          <a:p>
            <a:pPr lvl="1"/>
            <a:r>
              <a:rPr lang="en-US" sz="2800" dirty="0" err="1"/>
              <a:t>var</a:t>
            </a:r>
            <a:r>
              <a:rPr lang="en-US" sz="2800" dirty="0"/>
              <a:t> list1 = </a:t>
            </a:r>
            <a:r>
              <a:rPr lang="en-US" sz="2800" dirty="0" err="1"/>
              <a:t>Immutable.List.of</a:t>
            </a:r>
            <a:r>
              <a:rPr lang="en-US" sz="2800" dirty="0"/>
              <a:t>(1, 2</a:t>
            </a:r>
            <a:r>
              <a:rPr lang="en-US" sz="2800" dirty="0" smtClean="0"/>
              <a:t>);</a:t>
            </a:r>
          </a:p>
          <a:p>
            <a:pPr lvl="1"/>
            <a:endParaRPr lang="en-US" sz="2800" dirty="0" smtClean="0"/>
          </a:p>
          <a:p>
            <a:pPr lvl="1"/>
            <a:r>
              <a:rPr lang="en-US" sz="2800" dirty="0" smtClean="0"/>
              <a:t>//We </a:t>
            </a:r>
            <a:r>
              <a:rPr lang="en-US" sz="2800" dirty="0"/>
              <a:t>need to capture the result through the return value</a:t>
            </a:r>
            <a:r>
              <a:rPr lang="en-US" sz="2800" dirty="0" smtClean="0"/>
              <a:t>:</a:t>
            </a:r>
          </a:p>
          <a:p>
            <a:pPr lvl="1"/>
            <a:r>
              <a:rPr lang="en-US" sz="2800" dirty="0" smtClean="0"/>
              <a:t>//  </a:t>
            </a:r>
            <a:r>
              <a:rPr lang="en-US" sz="2800" dirty="0"/>
              <a:t>list1 is not modified! </a:t>
            </a:r>
            <a:endParaRPr lang="en-US" sz="2800" dirty="0" smtClean="0"/>
          </a:p>
          <a:p>
            <a:pPr lvl="1"/>
            <a:endParaRPr lang="en-US" sz="2800" dirty="0" smtClean="0"/>
          </a:p>
          <a:p>
            <a:pPr lvl="1"/>
            <a:r>
              <a:rPr lang="en-US" sz="2800" dirty="0" err="1" smtClean="0"/>
              <a:t>var</a:t>
            </a:r>
            <a:r>
              <a:rPr lang="en-US" sz="2800" dirty="0" smtClean="0"/>
              <a:t> </a:t>
            </a:r>
            <a:r>
              <a:rPr lang="en-US" sz="2800" dirty="0"/>
              <a:t>list2 = list1.push(3, 4, 5);</a:t>
            </a:r>
            <a:endParaRPr lang="en-US" sz="2800" b="1" dirty="0" smtClean="0"/>
          </a:p>
        </p:txBody>
      </p:sp>
    </p:spTree>
    <p:extLst>
      <p:ext uri="{BB962C8B-B14F-4D97-AF65-F5344CB8AC3E}">
        <p14:creationId xmlns:p14="http://schemas.microsoft.com/office/powerpoint/2010/main" val="293296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solidFill>
            <a:srgbClr val="FFC000"/>
          </a:solidFill>
        </p:spPr>
        <p:txBody>
          <a:bodyPr>
            <a:noAutofit/>
          </a:bodyPr>
          <a:lstStyle/>
          <a:p>
            <a:r>
              <a:rPr lang="en-US" sz="4000" dirty="0" smtClean="0">
                <a:solidFill>
                  <a:srgbClr val="FF0000"/>
                </a:solidFill>
              </a:rPr>
              <a:t>Immutable JS</a:t>
            </a:r>
            <a:endParaRPr lang="en-US" sz="4000" dirty="0">
              <a:solidFill>
                <a:srgbClr val="FF0000"/>
              </a:solidFill>
            </a:endParaRPr>
          </a:p>
        </p:txBody>
      </p:sp>
      <p:sp>
        <p:nvSpPr>
          <p:cNvPr id="3" name="TextBox 2"/>
          <p:cNvSpPr txBox="1"/>
          <p:nvPr/>
        </p:nvSpPr>
        <p:spPr>
          <a:xfrm>
            <a:off x="-228600" y="762000"/>
            <a:ext cx="9067799" cy="6555641"/>
          </a:xfrm>
          <a:prstGeom prst="rect">
            <a:avLst/>
          </a:prstGeom>
          <a:noFill/>
        </p:spPr>
        <p:txBody>
          <a:bodyPr wrap="square" rtlCol="0">
            <a:spAutoFit/>
          </a:bodyPr>
          <a:lstStyle/>
          <a:p>
            <a:pPr lvl="1"/>
            <a:r>
              <a:rPr lang="en-US" sz="2800" b="1" dirty="0" smtClean="0">
                <a:solidFill>
                  <a:srgbClr val="FF0000"/>
                </a:solidFill>
              </a:rPr>
              <a:t>Benefits of Immutability:</a:t>
            </a:r>
          </a:p>
          <a:p>
            <a:pPr marL="742950" lvl="1" indent="-285750">
              <a:buFont typeface="Arial" pitchFamily="34" charset="0"/>
              <a:buChar char="•"/>
            </a:pPr>
            <a:r>
              <a:rPr lang="en-US" sz="2800" dirty="0"/>
              <a:t>Locking for multithreading is no longer a problem: as data cannot change, </a:t>
            </a:r>
            <a:r>
              <a:rPr lang="en-US" sz="2800" b="1" dirty="0"/>
              <a:t>no locks are needed</a:t>
            </a:r>
            <a:r>
              <a:rPr lang="en-US" sz="2800" dirty="0"/>
              <a:t> to synchronize multiple threads</a:t>
            </a:r>
            <a:r>
              <a:rPr lang="en-US" sz="2800" dirty="0" smtClean="0"/>
              <a:t>.</a:t>
            </a:r>
          </a:p>
          <a:p>
            <a:pPr marL="742950" lvl="1" indent="-285750">
              <a:buFont typeface="Arial" pitchFamily="34" charset="0"/>
              <a:buChar char="•"/>
            </a:pPr>
            <a:endParaRPr lang="en-US" sz="2800" dirty="0"/>
          </a:p>
          <a:p>
            <a:pPr marL="742950" lvl="1" indent="-285750">
              <a:buFont typeface="Arial" pitchFamily="34" charset="0"/>
              <a:buChar char="•"/>
            </a:pPr>
            <a:r>
              <a:rPr lang="en-US" sz="2800" dirty="0"/>
              <a:t>Persistence </a:t>
            </a:r>
            <a:r>
              <a:rPr lang="en-US" sz="2800" dirty="0" smtClean="0"/>
              <a:t>becomes </a:t>
            </a:r>
            <a:r>
              <a:rPr lang="en-US" sz="2800" dirty="0"/>
              <a:t>easier</a:t>
            </a:r>
            <a:r>
              <a:rPr lang="en-US" sz="2800" dirty="0" smtClean="0"/>
              <a:t>.</a:t>
            </a:r>
          </a:p>
          <a:p>
            <a:pPr marL="742950" lvl="1" indent="-285750">
              <a:buFont typeface="Arial" pitchFamily="34" charset="0"/>
              <a:buChar char="•"/>
            </a:pPr>
            <a:endParaRPr lang="en-US" sz="2800" dirty="0"/>
          </a:p>
          <a:p>
            <a:pPr marL="742950" lvl="1" indent="-285750">
              <a:buFont typeface="Arial" pitchFamily="34" charset="0"/>
              <a:buChar char="•"/>
            </a:pPr>
            <a:r>
              <a:rPr lang="en-US" sz="2800" dirty="0"/>
              <a:t>Copying becomes a </a:t>
            </a:r>
            <a:r>
              <a:rPr lang="en-US" sz="2800" b="1" dirty="0"/>
              <a:t>constant-time operation</a:t>
            </a:r>
            <a:r>
              <a:rPr lang="en-US" sz="2800" dirty="0"/>
              <a:t>: copying is simply a matter of creating a new reference to the existing instance of a data structure</a:t>
            </a:r>
            <a:r>
              <a:rPr lang="en-US" sz="2800" dirty="0" smtClean="0"/>
              <a:t>.</a:t>
            </a:r>
          </a:p>
          <a:p>
            <a:pPr marL="742950" lvl="1" indent="-285750">
              <a:buFont typeface="Arial" pitchFamily="34" charset="0"/>
              <a:buChar char="•"/>
            </a:pPr>
            <a:endParaRPr lang="en-US" sz="2800" dirty="0"/>
          </a:p>
          <a:p>
            <a:pPr marL="742950" lvl="1" indent="-285750">
              <a:buFont typeface="Arial" pitchFamily="34" charset="0"/>
              <a:buChar char="•"/>
            </a:pPr>
            <a:r>
              <a:rPr lang="en-US" sz="2800" dirty="0"/>
              <a:t>Value comparisons can be optimized in certain cases</a:t>
            </a:r>
            <a:r>
              <a:rPr lang="en-US" sz="2800" dirty="0" smtClean="0"/>
              <a:t>:</a:t>
            </a:r>
            <a:r>
              <a:rPr lang="en-US" sz="2800" dirty="0"/>
              <a:t> </a:t>
            </a:r>
            <a:r>
              <a:rPr lang="en-US" sz="2800" b="1" dirty="0"/>
              <a:t>deep value comparisons can become reference comparisons</a:t>
            </a:r>
            <a:r>
              <a:rPr lang="en-US" sz="2800" dirty="0"/>
              <a:t>. </a:t>
            </a:r>
          </a:p>
          <a:p>
            <a:pPr marL="914400" lvl="1" indent="-457200">
              <a:buFont typeface="Arial" pitchFamily="34" charset="0"/>
              <a:buChar char="•"/>
            </a:pPr>
            <a:endParaRPr lang="en-US" sz="2800" b="1" dirty="0" smtClean="0"/>
          </a:p>
        </p:txBody>
      </p:sp>
    </p:spTree>
    <p:extLst>
      <p:ext uri="{BB962C8B-B14F-4D97-AF65-F5344CB8AC3E}">
        <p14:creationId xmlns:p14="http://schemas.microsoft.com/office/powerpoint/2010/main" val="2522601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solidFill>
            <a:srgbClr val="FFC000"/>
          </a:solidFill>
        </p:spPr>
        <p:txBody>
          <a:bodyPr>
            <a:noAutofit/>
          </a:bodyPr>
          <a:lstStyle/>
          <a:p>
            <a:r>
              <a:rPr lang="en-US" sz="4000" dirty="0" smtClean="0">
                <a:solidFill>
                  <a:srgbClr val="FF0000"/>
                </a:solidFill>
              </a:rPr>
              <a:t>Immutable JS</a:t>
            </a:r>
            <a:endParaRPr lang="en-US" sz="4000" dirty="0">
              <a:solidFill>
                <a:srgbClr val="FF0000"/>
              </a:solidFill>
            </a:endParaRPr>
          </a:p>
        </p:txBody>
      </p:sp>
      <p:sp>
        <p:nvSpPr>
          <p:cNvPr id="3" name="TextBox 2"/>
          <p:cNvSpPr txBox="1"/>
          <p:nvPr/>
        </p:nvSpPr>
        <p:spPr>
          <a:xfrm>
            <a:off x="304800" y="762000"/>
            <a:ext cx="8534399" cy="5447645"/>
          </a:xfrm>
          <a:prstGeom prst="rect">
            <a:avLst/>
          </a:prstGeom>
          <a:noFill/>
        </p:spPr>
        <p:txBody>
          <a:bodyPr wrap="square" rtlCol="0">
            <a:spAutoFit/>
          </a:bodyPr>
          <a:lstStyle/>
          <a:p>
            <a:r>
              <a:rPr lang="en-US" sz="2800" b="1" dirty="0">
                <a:solidFill>
                  <a:srgbClr val="FF0000"/>
                </a:solidFill>
              </a:rPr>
              <a:t>Strings in JavaScript are immutable</a:t>
            </a:r>
            <a:r>
              <a:rPr lang="en-US" sz="2800" dirty="0">
                <a:solidFill>
                  <a:srgbClr val="FF0000"/>
                </a:solidFill>
              </a:rPr>
              <a:t>. </a:t>
            </a:r>
            <a:endParaRPr lang="en-US" sz="2800" dirty="0" smtClean="0">
              <a:solidFill>
                <a:srgbClr val="FF0000"/>
              </a:solidFill>
            </a:endParaRPr>
          </a:p>
          <a:p>
            <a:endParaRPr lang="en-US" sz="2800" dirty="0"/>
          </a:p>
          <a:p>
            <a:pPr marL="457200" indent="-457200">
              <a:buFont typeface="Arial" pitchFamily="34" charset="0"/>
              <a:buChar char="•"/>
            </a:pPr>
            <a:r>
              <a:rPr lang="en-US" sz="2800" dirty="0" smtClean="0"/>
              <a:t>All </a:t>
            </a:r>
            <a:r>
              <a:rPr lang="en-US" sz="2800" dirty="0"/>
              <a:t>methods in the </a:t>
            </a:r>
            <a:r>
              <a:rPr lang="en-US" sz="2800" dirty="0">
                <a:solidFill>
                  <a:srgbClr val="FF0000"/>
                </a:solidFill>
              </a:rPr>
              <a:t>String</a:t>
            </a:r>
            <a:r>
              <a:rPr lang="en-US" sz="2800" dirty="0"/>
              <a:t> prototype perform either read operations or return new strings</a:t>
            </a:r>
            <a:r>
              <a:rPr lang="en-US" sz="2800" dirty="0" smtClean="0"/>
              <a:t>.</a:t>
            </a:r>
          </a:p>
          <a:p>
            <a:pPr marL="457200" indent="-457200">
              <a:buFont typeface="Arial" pitchFamily="34" charset="0"/>
              <a:buChar char="•"/>
            </a:pPr>
            <a:endParaRPr lang="en-US" sz="2800" dirty="0"/>
          </a:p>
          <a:p>
            <a:pPr marL="457200" indent="-457200">
              <a:buFont typeface="Arial" pitchFamily="34" charset="0"/>
              <a:buChar char="•"/>
            </a:pPr>
            <a:r>
              <a:rPr lang="en-US" sz="2800" dirty="0" smtClean="0"/>
              <a:t>A </a:t>
            </a:r>
            <a:r>
              <a:rPr lang="en-US" sz="2800" dirty="0"/>
              <a:t>call to </a:t>
            </a:r>
            <a:r>
              <a:rPr lang="en-US" sz="2800" dirty="0" err="1"/>
              <a:t>Object.freeze</a:t>
            </a:r>
            <a:r>
              <a:rPr lang="en-US" sz="2800" dirty="0"/>
              <a:t> marks all properties as immutable. </a:t>
            </a:r>
            <a:r>
              <a:rPr lang="en-US" sz="2800" dirty="0" smtClean="0"/>
              <a:t>(Shallow)</a:t>
            </a:r>
          </a:p>
          <a:p>
            <a:pPr marL="457200" indent="-457200">
              <a:buFont typeface="Arial" pitchFamily="34" charset="0"/>
              <a:buChar char="•"/>
            </a:pPr>
            <a:r>
              <a:rPr lang="en-US" sz="2800" dirty="0" smtClean="0"/>
              <a:t>Assignments </a:t>
            </a:r>
            <a:r>
              <a:rPr lang="en-US" sz="2800" dirty="0"/>
              <a:t>will either silently fail or throw an </a:t>
            </a:r>
            <a:r>
              <a:rPr lang="en-US" sz="2800" dirty="0" smtClean="0"/>
              <a:t>exception.</a:t>
            </a:r>
          </a:p>
          <a:p>
            <a:pPr marL="457200" indent="-457200">
              <a:buFont typeface="Arial" pitchFamily="34" charset="0"/>
              <a:buChar char="•"/>
            </a:pPr>
            <a:r>
              <a:rPr lang="en-US" sz="2800" dirty="0" smtClean="0"/>
              <a:t> </a:t>
            </a:r>
            <a:r>
              <a:rPr lang="en-US" sz="2800" dirty="0"/>
              <a:t>If you are writing an immutable object, calling </a:t>
            </a:r>
            <a:r>
              <a:rPr lang="en-US" sz="2800" dirty="0" err="1"/>
              <a:t>Object.freeze</a:t>
            </a:r>
            <a:r>
              <a:rPr lang="en-US" sz="2800" dirty="0"/>
              <a:t> after construction can help.</a:t>
            </a:r>
            <a:endParaRPr lang="en-US" sz="2800" dirty="0" smtClean="0"/>
          </a:p>
          <a:p>
            <a:pPr lvl="1"/>
            <a:endParaRPr lang="en-US" sz="4000" b="1" dirty="0" smtClean="0"/>
          </a:p>
        </p:txBody>
      </p:sp>
    </p:spTree>
    <p:extLst>
      <p:ext uri="{BB962C8B-B14F-4D97-AF65-F5344CB8AC3E}">
        <p14:creationId xmlns:p14="http://schemas.microsoft.com/office/powerpoint/2010/main" val="1463647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solidFill>
            <a:srgbClr val="FFC000"/>
          </a:solidFill>
        </p:spPr>
        <p:txBody>
          <a:bodyPr>
            <a:noAutofit/>
          </a:bodyPr>
          <a:lstStyle/>
          <a:p>
            <a:r>
              <a:rPr lang="en-US" sz="4000" dirty="0" smtClean="0">
                <a:solidFill>
                  <a:srgbClr val="FF0000"/>
                </a:solidFill>
              </a:rPr>
              <a:t>Immutable JS</a:t>
            </a:r>
            <a:endParaRPr lang="en-US" sz="4000" dirty="0">
              <a:solidFill>
                <a:srgbClr val="FF0000"/>
              </a:solidFill>
            </a:endParaRPr>
          </a:p>
        </p:txBody>
      </p:sp>
      <p:sp>
        <p:nvSpPr>
          <p:cNvPr id="3" name="TextBox 2"/>
          <p:cNvSpPr txBox="1"/>
          <p:nvPr/>
        </p:nvSpPr>
        <p:spPr>
          <a:xfrm>
            <a:off x="304800" y="762000"/>
            <a:ext cx="8534399" cy="4585871"/>
          </a:xfrm>
          <a:prstGeom prst="rect">
            <a:avLst/>
          </a:prstGeom>
          <a:noFill/>
        </p:spPr>
        <p:txBody>
          <a:bodyPr wrap="square" rtlCol="0">
            <a:spAutoFit/>
          </a:bodyPr>
          <a:lstStyle/>
          <a:p>
            <a:r>
              <a:rPr lang="en-US" sz="2800" cap="all" dirty="0" smtClean="0">
                <a:solidFill>
                  <a:srgbClr val="FF0000"/>
                </a:solidFill>
              </a:rPr>
              <a:t>PURITY</a:t>
            </a:r>
            <a:endParaRPr lang="en-US" sz="2800" cap="all" dirty="0">
              <a:solidFill>
                <a:srgbClr val="FF0000"/>
              </a:solidFill>
            </a:endParaRPr>
          </a:p>
          <a:p>
            <a:r>
              <a:rPr lang="en-US" sz="2800" dirty="0"/>
              <a:t>Purity is an additional condition that may be imposed on functions: </a:t>
            </a:r>
            <a:endParaRPr lang="en-US" sz="2800" dirty="0" smtClean="0"/>
          </a:p>
          <a:p>
            <a:endParaRPr lang="en-US" sz="2800" b="1" dirty="0"/>
          </a:p>
          <a:p>
            <a:r>
              <a:rPr lang="en-US" sz="2800" b="1" dirty="0" smtClean="0"/>
              <a:t>pure </a:t>
            </a:r>
            <a:r>
              <a:rPr lang="en-US" sz="2800" b="1" dirty="0"/>
              <a:t>functions rely only on what is explicitly passed to them as arguments to produce a result</a:t>
            </a:r>
            <a:r>
              <a:rPr lang="en-US" sz="2800" dirty="0"/>
              <a:t>. </a:t>
            </a:r>
            <a:endParaRPr lang="en-US" sz="2800" dirty="0" smtClean="0"/>
          </a:p>
          <a:p>
            <a:endParaRPr lang="en-US" sz="2800" dirty="0"/>
          </a:p>
          <a:p>
            <a:r>
              <a:rPr lang="en-US" sz="2800" dirty="0"/>
              <a:t>P</a:t>
            </a:r>
            <a:r>
              <a:rPr lang="en-US" sz="2800" dirty="0" smtClean="0"/>
              <a:t>ure </a:t>
            </a:r>
            <a:r>
              <a:rPr lang="en-US" sz="2800" dirty="0"/>
              <a:t>functions must not rely on global state or state accessible through other constructs.</a:t>
            </a:r>
          </a:p>
          <a:p>
            <a:pPr lvl="1"/>
            <a:endParaRPr lang="en-US" sz="4000" b="1" dirty="0" smtClean="0"/>
          </a:p>
        </p:txBody>
      </p:sp>
      <p:sp>
        <p:nvSpPr>
          <p:cNvPr id="4" name="TextBox 3"/>
          <p:cNvSpPr txBox="1"/>
          <p:nvPr/>
        </p:nvSpPr>
        <p:spPr>
          <a:xfrm>
            <a:off x="27708" y="4655127"/>
            <a:ext cx="9116291" cy="2308324"/>
          </a:xfrm>
          <a:prstGeom prst="rect">
            <a:avLst/>
          </a:prstGeom>
          <a:solidFill>
            <a:schemeClr val="tx2">
              <a:lumMod val="20000"/>
              <a:lumOff val="80000"/>
            </a:schemeClr>
          </a:solidFill>
        </p:spPr>
        <p:txBody>
          <a:bodyPr wrap="square" rtlCol="0">
            <a:spAutoFit/>
          </a:bodyPr>
          <a:lstStyle/>
          <a:p>
            <a:r>
              <a:rPr lang="en-US" sz="2400" dirty="0" err="1"/>
              <a:t>var</a:t>
            </a:r>
            <a:r>
              <a:rPr lang="en-US" sz="2400" dirty="0"/>
              <a:t> </a:t>
            </a:r>
            <a:r>
              <a:rPr lang="en-US" sz="2400" dirty="0" err="1"/>
              <a:t>globalValue</a:t>
            </a:r>
            <a:r>
              <a:rPr lang="en-US" sz="2400" dirty="0"/>
              <a:t> = 99; </a:t>
            </a:r>
            <a:endParaRPr lang="en-US" sz="2400" dirty="0" smtClean="0"/>
          </a:p>
          <a:p>
            <a:r>
              <a:rPr lang="en-US" sz="2400" dirty="0" smtClean="0"/>
              <a:t>// </a:t>
            </a:r>
            <a:r>
              <a:rPr lang="en-US" sz="2400" dirty="0"/>
              <a:t>This function is impure: its result will change if </a:t>
            </a:r>
            <a:r>
              <a:rPr lang="en-US" sz="2400" dirty="0" err="1"/>
              <a:t>globalValue</a:t>
            </a:r>
            <a:r>
              <a:rPr lang="en-US" sz="2400" dirty="0"/>
              <a:t> is changed, </a:t>
            </a:r>
            <a:r>
              <a:rPr lang="en-US" sz="2400" dirty="0" smtClean="0"/>
              <a:t> </a:t>
            </a:r>
            <a:r>
              <a:rPr lang="en-US" sz="2400" dirty="0"/>
              <a:t>even when passed the same values in 'a' and 'b' </a:t>
            </a:r>
            <a:r>
              <a:rPr lang="en-US" sz="2400" dirty="0" smtClean="0"/>
              <a:t> </a:t>
            </a:r>
          </a:p>
          <a:p>
            <a:r>
              <a:rPr lang="en-US" sz="2400" dirty="0" smtClean="0"/>
              <a:t>function </a:t>
            </a:r>
            <a:r>
              <a:rPr lang="en-US" sz="2400" dirty="0"/>
              <a:t>sum(a, b) </a:t>
            </a:r>
            <a:r>
              <a:rPr lang="en-US" sz="2400" dirty="0" smtClean="0"/>
              <a:t>{</a:t>
            </a:r>
          </a:p>
          <a:p>
            <a:r>
              <a:rPr lang="en-US" sz="2400" dirty="0" smtClean="0"/>
              <a:t>	 </a:t>
            </a:r>
            <a:r>
              <a:rPr lang="en-US" sz="2400" dirty="0"/>
              <a:t>return a + b + </a:t>
            </a:r>
            <a:r>
              <a:rPr lang="en-US" sz="2400" dirty="0" err="1"/>
              <a:t>globalValue</a:t>
            </a:r>
            <a:r>
              <a:rPr lang="en-US" sz="2400" dirty="0" smtClean="0"/>
              <a:t>;</a:t>
            </a:r>
          </a:p>
          <a:p>
            <a:r>
              <a:rPr lang="en-US" sz="2400" dirty="0" smtClean="0"/>
              <a:t> </a:t>
            </a:r>
            <a:r>
              <a:rPr lang="en-US" sz="2400" dirty="0"/>
              <a:t>}</a:t>
            </a:r>
            <a:endParaRPr lang="en-US" sz="2400" dirty="0"/>
          </a:p>
        </p:txBody>
      </p:sp>
    </p:spTree>
    <p:extLst>
      <p:ext uri="{BB962C8B-B14F-4D97-AF65-F5344CB8AC3E}">
        <p14:creationId xmlns:p14="http://schemas.microsoft.com/office/powerpoint/2010/main" val="3284161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TotalTime>
  <Words>421</Words>
  <Application>Microsoft Office PowerPoint</Application>
  <PresentationFormat>On-screen Show (4:3)</PresentationFormat>
  <Paragraphs>166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Immutable JS</vt:lpstr>
      <vt:lpstr>Immutable JS</vt:lpstr>
      <vt:lpstr>Immutable JS</vt:lpstr>
      <vt:lpstr>Immutable JS</vt:lpstr>
      <vt:lpstr>Immutable JS</vt:lpstr>
      <vt:lpstr>Immutable JS</vt:lpstr>
      <vt:lpstr>Immutable JS</vt:lpstr>
      <vt:lpstr>Immutable JS</vt:lpstr>
      <vt:lpstr>Immutable JS</vt:lpstr>
      <vt:lpstr>Immutable JS</vt:lpstr>
      <vt:lpstr>Immutable JS</vt:lpstr>
      <vt:lpstr>Immutable JS</vt:lpstr>
      <vt:lpstr>Immutable JS</vt:lpstr>
      <vt:lpstr>Immutable JS</vt:lpstr>
      <vt:lpstr>Immutable JS</vt:lpstr>
      <vt:lpstr>Immutable JS</vt:lpstr>
      <vt:lpstr>Immutable JS</vt:lpstr>
      <vt:lpstr>Immutable JS</vt:lpstr>
      <vt:lpstr>Immutable JS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Redux and Immutable</dc:title>
  <dc:creator>Administrator</dc:creator>
  <cp:lastModifiedBy>Administrator</cp:lastModifiedBy>
  <cp:revision>235</cp:revision>
  <dcterms:created xsi:type="dcterms:W3CDTF">2006-08-16T00:00:00Z</dcterms:created>
  <dcterms:modified xsi:type="dcterms:W3CDTF">2016-09-21T06:52:31Z</dcterms:modified>
</cp:coreProperties>
</file>