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7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905000"/>
            <a:ext cx="9144000" cy="838200"/>
          </a:xfrm>
          <a:solidFill>
            <a:schemeClr val="accent4"/>
          </a:solidFill>
        </p:spPr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React Tools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47800"/>
          </a:xfrm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Babel, </a:t>
            </a:r>
            <a:r>
              <a:rPr lang="en-US" sz="2800" b="1" dirty="0" err="1" smtClean="0">
                <a:solidFill>
                  <a:schemeClr val="tx1"/>
                </a:solidFill>
              </a:rPr>
              <a:t>ESLint</a:t>
            </a:r>
            <a:r>
              <a:rPr lang="en-US" sz="2800" b="1" dirty="0" smtClean="0">
                <a:solidFill>
                  <a:schemeClr val="tx1"/>
                </a:solidFill>
              </a:rPr>
              <a:t>, React Developer </a:t>
            </a:r>
            <a:r>
              <a:rPr lang="en-US" sz="2800" b="1" dirty="0" err="1" smtClean="0">
                <a:solidFill>
                  <a:schemeClr val="tx1"/>
                </a:solidFill>
              </a:rPr>
              <a:t>Tool,Webpack</a:t>
            </a:r>
            <a:r>
              <a:rPr lang="en-US" sz="2800" b="1" dirty="0" smtClean="0">
                <a:solidFill>
                  <a:schemeClr val="tx1"/>
                </a:solidFill>
              </a:rPr>
              <a:t>, Hot loading using </a:t>
            </a:r>
            <a:r>
              <a:rPr lang="en-US" sz="2800" b="1" dirty="0" err="1" smtClean="0">
                <a:solidFill>
                  <a:schemeClr val="tx1"/>
                </a:solidFill>
              </a:rPr>
              <a:t>Webpack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87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33400"/>
          </a:xfrm>
          <a:solidFill>
            <a:schemeClr val="accent4"/>
          </a:solidFill>
        </p:spPr>
        <p:txBody>
          <a:bodyPr>
            <a:noAutofit/>
          </a:bodyPr>
          <a:lstStyle/>
          <a:p>
            <a:r>
              <a:rPr lang="en-US" sz="3600" b="1" dirty="0" err="1" smtClean="0">
                <a:solidFill>
                  <a:srgbClr val="FFFF00"/>
                </a:solidFill>
              </a:rPr>
              <a:t>Webpack</a:t>
            </a:r>
            <a:r>
              <a:rPr lang="en-US" sz="3600" b="1" dirty="0" smtClean="0">
                <a:solidFill>
                  <a:srgbClr val="FFFF00"/>
                </a:solidFill>
              </a:rPr>
              <a:t> Configuration</a:t>
            </a:r>
            <a:endParaRPr lang="en-US" sz="3600" b="1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782" y="640913"/>
            <a:ext cx="9047018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FF0000"/>
                </a:solidFill>
              </a:rPr>
              <a:t>Webpack.config.js :     </a:t>
            </a:r>
            <a:r>
              <a:rPr lang="en-US" sz="2600" dirty="0" smtClean="0"/>
              <a:t>(</a:t>
            </a:r>
            <a:r>
              <a:rPr lang="en-US" sz="2600" dirty="0" err="1" smtClean="0"/>
              <a:t>webpack</a:t>
            </a:r>
            <a:r>
              <a:rPr lang="en-US" sz="2600" dirty="0" smtClean="0"/>
              <a:t> –</a:t>
            </a:r>
            <a:r>
              <a:rPr lang="en-US" sz="2600" dirty="0" err="1" smtClean="0"/>
              <a:t>config</a:t>
            </a:r>
            <a:r>
              <a:rPr lang="en-US" sz="2600" dirty="0" smtClean="0"/>
              <a:t> webpack.config.js)</a:t>
            </a:r>
            <a:endParaRPr lang="en-US" sz="2600" dirty="0"/>
          </a:p>
          <a:p>
            <a:pPr marL="457200" indent="-457200">
              <a:buFont typeface="Arial" pitchFamily="34" charset="0"/>
              <a:buChar char="•"/>
            </a:pPr>
            <a:endParaRPr lang="en-US" sz="26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600" dirty="0" smtClean="0"/>
              <a:t>Inform </a:t>
            </a:r>
            <a:r>
              <a:rPr lang="en-US" sz="2600" dirty="0" err="1"/>
              <a:t>Webpack</a:t>
            </a:r>
            <a:r>
              <a:rPr lang="en-US" sz="2600" dirty="0"/>
              <a:t> about the entry point of </a:t>
            </a:r>
            <a:r>
              <a:rPr lang="en-US" sz="2600" dirty="0" smtClean="0"/>
              <a:t> app</a:t>
            </a:r>
            <a:endParaRPr lang="en-US" sz="2600" dirty="0"/>
          </a:p>
          <a:p>
            <a:pPr lvl="2"/>
            <a:r>
              <a:rPr lang="en-US" sz="2600" dirty="0" smtClean="0"/>
              <a:t>path </a:t>
            </a:r>
            <a:r>
              <a:rPr lang="en-US" sz="2600" dirty="0"/>
              <a:t>= require('path');</a:t>
            </a:r>
          </a:p>
          <a:p>
            <a:pPr lvl="2"/>
            <a:r>
              <a:rPr lang="en-US" sz="2600" dirty="0" err="1"/>
              <a:t>var</a:t>
            </a:r>
            <a:r>
              <a:rPr lang="en-US" sz="2600" dirty="0"/>
              <a:t> </a:t>
            </a:r>
            <a:r>
              <a:rPr lang="en-US" sz="2600" dirty="0" err="1"/>
              <a:t>webpack</a:t>
            </a:r>
            <a:r>
              <a:rPr lang="en-US" sz="2600" dirty="0"/>
              <a:t> = require('</a:t>
            </a:r>
            <a:r>
              <a:rPr lang="en-US" sz="2600" dirty="0" err="1"/>
              <a:t>webpack</a:t>
            </a:r>
            <a:r>
              <a:rPr lang="en-US" sz="2600" dirty="0" smtClean="0"/>
              <a:t>');</a:t>
            </a:r>
          </a:p>
          <a:p>
            <a:pPr lvl="2"/>
            <a:r>
              <a:rPr lang="en-US" sz="2600" dirty="0" err="1" smtClean="0"/>
              <a:t>module.exports</a:t>
            </a:r>
            <a:r>
              <a:rPr lang="en-US" sz="2600" dirty="0" smtClean="0"/>
              <a:t> </a:t>
            </a:r>
            <a:r>
              <a:rPr lang="en-US" sz="2600" dirty="0"/>
              <a:t>= {</a:t>
            </a:r>
          </a:p>
          <a:p>
            <a:pPr lvl="3"/>
            <a:r>
              <a:rPr lang="en-US" sz="2600" dirty="0"/>
              <a:t>// starting point of the </a:t>
            </a:r>
            <a:r>
              <a:rPr lang="en-US" sz="2600" dirty="0" smtClean="0"/>
              <a:t>application to mount DOM</a:t>
            </a:r>
            <a:endParaRPr lang="en-US" sz="2600" dirty="0"/>
          </a:p>
          <a:p>
            <a:pPr lvl="3"/>
            <a:r>
              <a:rPr lang="en-US" sz="2600" dirty="0"/>
              <a:t>entry: [ './</a:t>
            </a:r>
            <a:r>
              <a:rPr lang="en-US" sz="2600" dirty="0" err="1"/>
              <a:t>src</a:t>
            </a:r>
            <a:r>
              <a:rPr lang="en-US" sz="2600" dirty="0"/>
              <a:t>/index</a:t>
            </a:r>
            <a:r>
              <a:rPr lang="en-US" sz="2600" dirty="0" smtClean="0"/>
              <a:t>']     //index.js </a:t>
            </a:r>
            <a:endParaRPr lang="en-US" sz="2600" dirty="0"/>
          </a:p>
          <a:p>
            <a:pPr lvl="2"/>
            <a:r>
              <a:rPr lang="en-US" sz="2800" dirty="0"/>
              <a:t>};</a:t>
            </a:r>
            <a:endParaRPr lang="en-US" sz="2600" dirty="0"/>
          </a:p>
        </p:txBody>
      </p:sp>
      <p:sp>
        <p:nvSpPr>
          <p:cNvPr id="3" name="TextBox 2"/>
          <p:cNvSpPr txBox="1"/>
          <p:nvPr/>
        </p:nvSpPr>
        <p:spPr>
          <a:xfrm>
            <a:off x="1447801" y="4272677"/>
            <a:ext cx="6477000" cy="25853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// </a:t>
            </a:r>
            <a:r>
              <a:rPr lang="en-US" b="1" dirty="0" err="1"/>
              <a:t>src</a:t>
            </a:r>
            <a:r>
              <a:rPr lang="en-US" b="1" dirty="0"/>
              <a:t>/index.js</a:t>
            </a:r>
          </a:p>
          <a:p>
            <a:r>
              <a:rPr lang="en-US" b="1" dirty="0"/>
              <a:t>render((</a:t>
            </a:r>
          </a:p>
          <a:p>
            <a:pPr lvl="1"/>
            <a:r>
              <a:rPr lang="en-US" b="1" dirty="0"/>
              <a:t>&lt;Router history={history}&gt;</a:t>
            </a:r>
          </a:p>
          <a:p>
            <a:pPr lvl="2"/>
            <a:r>
              <a:rPr lang="en-US" b="1" dirty="0"/>
              <a:t>&lt;Route path="/" component={App}&gt;</a:t>
            </a:r>
          </a:p>
          <a:p>
            <a:pPr lvl="2"/>
            <a:r>
              <a:rPr lang="en-US" b="1" dirty="0"/>
              <a:t>&lt;</a:t>
            </a:r>
            <a:r>
              <a:rPr lang="en-US" b="1" dirty="0" err="1"/>
              <a:t>IndexRoute</a:t>
            </a:r>
            <a:r>
              <a:rPr lang="en-US" b="1" dirty="0"/>
              <a:t> component={Home}/&gt;</a:t>
            </a:r>
          </a:p>
          <a:p>
            <a:pPr lvl="2"/>
            <a:r>
              <a:rPr lang="en-US" b="1" dirty="0"/>
              <a:t>&lt;Route path="/pictures/:id" component={Picture}/&gt;</a:t>
            </a:r>
          </a:p>
          <a:p>
            <a:pPr lvl="2"/>
            <a:r>
              <a:rPr lang="en-US" b="1" dirty="0"/>
              <a:t>&lt;/Route&gt;</a:t>
            </a:r>
          </a:p>
          <a:p>
            <a:pPr lvl="1"/>
            <a:r>
              <a:rPr lang="en-US" b="1" dirty="0"/>
              <a:t>&lt;/Router&gt;</a:t>
            </a:r>
          </a:p>
          <a:p>
            <a:r>
              <a:rPr lang="en-US" b="1" dirty="0"/>
              <a:t>), </a:t>
            </a:r>
            <a:r>
              <a:rPr lang="en-US" b="1" dirty="0" err="1"/>
              <a:t>document.getElementById</a:t>
            </a:r>
            <a:r>
              <a:rPr lang="en-US" b="1" dirty="0"/>
              <a:t>('</a:t>
            </a:r>
            <a:r>
              <a:rPr lang="en-US" b="1" dirty="0" err="1"/>
              <a:t>rootElement</a:t>
            </a:r>
            <a:r>
              <a:rPr lang="en-US" b="1" dirty="0"/>
              <a:t>'));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8196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33400"/>
          </a:xfrm>
          <a:solidFill>
            <a:schemeClr val="accent4"/>
          </a:solidFill>
        </p:spPr>
        <p:txBody>
          <a:bodyPr>
            <a:noAutofit/>
          </a:bodyPr>
          <a:lstStyle/>
          <a:p>
            <a:r>
              <a:rPr lang="en-US" sz="3600" b="1" dirty="0" err="1" smtClean="0">
                <a:solidFill>
                  <a:srgbClr val="FFFF00"/>
                </a:solidFill>
              </a:rPr>
              <a:t>Webpack</a:t>
            </a:r>
            <a:r>
              <a:rPr lang="en-US" sz="3600" b="1" dirty="0" smtClean="0">
                <a:solidFill>
                  <a:srgbClr val="FFFF00"/>
                </a:solidFill>
              </a:rPr>
              <a:t> Configuration</a:t>
            </a:r>
            <a:endParaRPr lang="en-US" sz="3600" b="1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782" y="640913"/>
            <a:ext cx="904701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I</a:t>
            </a:r>
            <a:r>
              <a:rPr lang="en-US" sz="2600" dirty="0" smtClean="0"/>
              <a:t>nform </a:t>
            </a:r>
            <a:r>
              <a:rPr lang="en-US" sz="2600" dirty="0" err="1"/>
              <a:t>Webpack</a:t>
            </a:r>
            <a:r>
              <a:rPr lang="en-US" sz="2600" dirty="0"/>
              <a:t> where to put the generated bundled code</a:t>
            </a:r>
          </a:p>
          <a:p>
            <a:r>
              <a:rPr lang="en-US" sz="2600" dirty="0"/>
              <a:t>from our source. </a:t>
            </a:r>
            <a:r>
              <a:rPr lang="en-US" sz="2600" dirty="0" smtClean="0"/>
              <a:t>This </a:t>
            </a:r>
            <a:r>
              <a:rPr lang="en-US" sz="2600" dirty="0"/>
              <a:t>is done by adding a </a:t>
            </a:r>
            <a:r>
              <a:rPr lang="en-US" sz="2600" dirty="0" err="1"/>
              <a:t>config</a:t>
            </a:r>
            <a:r>
              <a:rPr lang="en-US" sz="2600" dirty="0"/>
              <a:t> for output</a:t>
            </a:r>
            <a:r>
              <a:rPr lang="en-US" sz="2600" dirty="0" smtClean="0"/>
              <a:t>.“</a:t>
            </a:r>
          </a:p>
          <a:p>
            <a:endParaRPr lang="en-US" sz="2600" dirty="0"/>
          </a:p>
          <a:p>
            <a:pPr lvl="1"/>
            <a:r>
              <a:rPr lang="en-US" sz="2800" dirty="0" err="1"/>
              <a:t>module.exports</a:t>
            </a:r>
            <a:r>
              <a:rPr lang="en-US" sz="2800" dirty="0"/>
              <a:t> = {</a:t>
            </a:r>
          </a:p>
          <a:p>
            <a:pPr lvl="2"/>
            <a:r>
              <a:rPr lang="en-US" sz="2800" dirty="0"/>
              <a:t>entry: ['./</a:t>
            </a:r>
            <a:r>
              <a:rPr lang="en-US" sz="2800" dirty="0" err="1"/>
              <a:t>src</a:t>
            </a:r>
            <a:r>
              <a:rPr lang="en-US" sz="2800" dirty="0"/>
              <a:t>/index'],</a:t>
            </a:r>
          </a:p>
          <a:p>
            <a:pPr lvl="2"/>
            <a:r>
              <a:rPr lang="en-US" sz="2800" dirty="0"/>
              <a:t>output: </a:t>
            </a:r>
            <a:r>
              <a:rPr lang="en-US" sz="2800" dirty="0" smtClean="0"/>
              <a:t>{</a:t>
            </a:r>
          </a:p>
          <a:p>
            <a:pPr lvl="2"/>
            <a:r>
              <a:rPr lang="en-US" sz="2800" dirty="0" smtClean="0"/>
              <a:t>// write the output in </a:t>
            </a:r>
            <a:r>
              <a:rPr lang="en-US" sz="2800" dirty="0" err="1" smtClean="0"/>
              <a:t>dist</a:t>
            </a:r>
            <a:r>
              <a:rPr lang="en-US" sz="2800" dirty="0" smtClean="0"/>
              <a:t> folder’s bundle.js</a:t>
            </a:r>
            <a:endParaRPr lang="en-US" sz="2800" dirty="0"/>
          </a:p>
          <a:p>
            <a:pPr lvl="3"/>
            <a:r>
              <a:rPr lang="en-US" sz="2800" dirty="0"/>
              <a:t>path: </a:t>
            </a:r>
            <a:r>
              <a:rPr lang="en-US" sz="2800" dirty="0" err="1"/>
              <a:t>path.join</a:t>
            </a:r>
            <a:r>
              <a:rPr lang="en-US" sz="2800" dirty="0"/>
              <a:t>(__</a:t>
            </a:r>
            <a:r>
              <a:rPr lang="en-US" sz="2800" dirty="0" err="1"/>
              <a:t>dirname</a:t>
            </a:r>
            <a:r>
              <a:rPr lang="en-US" sz="2800" dirty="0"/>
              <a:t>, '</a:t>
            </a:r>
            <a:r>
              <a:rPr lang="en-US" sz="2800" dirty="0" err="1"/>
              <a:t>dist</a:t>
            </a:r>
            <a:r>
              <a:rPr lang="en-US" sz="2800" dirty="0"/>
              <a:t>'),</a:t>
            </a:r>
          </a:p>
          <a:p>
            <a:pPr lvl="3"/>
            <a:r>
              <a:rPr lang="en-US" sz="2800" dirty="0"/>
              <a:t>filename: 'bundle.js',</a:t>
            </a:r>
          </a:p>
          <a:p>
            <a:pPr lvl="3"/>
            <a:r>
              <a:rPr lang="en-US" sz="2800" dirty="0" err="1"/>
              <a:t>publicPath</a:t>
            </a:r>
            <a:r>
              <a:rPr lang="en-US" sz="2800" dirty="0"/>
              <a:t>: '/static/'</a:t>
            </a:r>
          </a:p>
          <a:p>
            <a:pPr lvl="2"/>
            <a:r>
              <a:rPr lang="en-US" sz="2800" dirty="0"/>
              <a:t>}</a:t>
            </a:r>
          </a:p>
          <a:p>
            <a:pPr lvl="1"/>
            <a:r>
              <a:rPr lang="en-US" sz="2800" dirty="0"/>
              <a:t>}</a:t>
            </a:r>
            <a:endParaRPr lang="en-US" sz="2600" dirty="0"/>
          </a:p>
        </p:txBody>
      </p:sp>
      <p:sp>
        <p:nvSpPr>
          <p:cNvPr id="4" name="TextBox 3"/>
          <p:cNvSpPr txBox="1"/>
          <p:nvPr/>
        </p:nvSpPr>
        <p:spPr>
          <a:xfrm>
            <a:off x="20782" y="5811559"/>
            <a:ext cx="9296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"The </a:t>
            </a:r>
            <a:r>
              <a:rPr lang="en-US" sz="2000" dirty="0" err="1">
                <a:solidFill>
                  <a:srgbClr val="FF0000"/>
                </a:solidFill>
              </a:rPr>
              <a:t>publicPath</a:t>
            </a:r>
            <a:r>
              <a:rPr lang="en-US" sz="2000" dirty="0">
                <a:solidFill>
                  <a:srgbClr val="FF0000"/>
                </a:solidFill>
              </a:rPr>
              <a:t> specifies the public URL address of the output files, when</a:t>
            </a:r>
          </a:p>
          <a:p>
            <a:r>
              <a:rPr lang="en-US" sz="2000" dirty="0">
                <a:solidFill>
                  <a:srgbClr val="FF0000"/>
                </a:solidFill>
              </a:rPr>
              <a:t>referenced in a browser. This is the path that we use in our index.html file, which</a:t>
            </a:r>
          </a:p>
          <a:p>
            <a:r>
              <a:rPr lang="en-US" sz="2000" dirty="0">
                <a:solidFill>
                  <a:srgbClr val="FF0000"/>
                </a:solidFill>
              </a:rPr>
              <a:t>will be served by the web server to the users</a:t>
            </a:r>
            <a:r>
              <a:rPr lang="en-US" sz="2000" dirty="0" smtClean="0">
                <a:solidFill>
                  <a:srgbClr val="FF0000"/>
                </a:solidFill>
              </a:rPr>
              <a:t>.“</a:t>
            </a:r>
            <a:r>
              <a:rPr lang="en-US" sz="2000" b="1" dirty="0"/>
              <a:t>&lt;script </a:t>
            </a:r>
            <a:r>
              <a:rPr lang="en-US" sz="2000" b="1" dirty="0" err="1"/>
              <a:t>src</a:t>
            </a:r>
            <a:r>
              <a:rPr lang="en-US" sz="2000" b="1" dirty="0"/>
              <a:t>="/static/bundle.js"&gt;&lt;/script&gt;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87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33400"/>
          </a:xfrm>
          <a:solidFill>
            <a:schemeClr val="accent4"/>
          </a:solidFill>
        </p:spPr>
        <p:txBody>
          <a:bodyPr>
            <a:noAutofit/>
          </a:bodyPr>
          <a:lstStyle/>
          <a:p>
            <a:r>
              <a:rPr lang="en-US" sz="3600" b="1" dirty="0" err="1" smtClean="0">
                <a:solidFill>
                  <a:srgbClr val="FFFF00"/>
                </a:solidFill>
              </a:rPr>
              <a:t>Webpack</a:t>
            </a:r>
            <a:r>
              <a:rPr lang="en-US" sz="3600" b="1" dirty="0" smtClean="0">
                <a:solidFill>
                  <a:srgbClr val="FFFF00"/>
                </a:solidFill>
              </a:rPr>
              <a:t> Configuration</a:t>
            </a:r>
            <a:endParaRPr lang="en-US" sz="3600" b="1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782" y="640913"/>
            <a:ext cx="9047018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When you run </a:t>
            </a:r>
            <a:r>
              <a:rPr lang="en-US" sz="2800" b="1" dirty="0" err="1" smtClean="0"/>
              <a:t>webpack</a:t>
            </a:r>
            <a:r>
              <a:rPr lang="en-US" sz="2800" b="1" dirty="0" smtClean="0"/>
              <a:t> we get following output:</a:t>
            </a:r>
          </a:p>
          <a:p>
            <a:endParaRPr lang="en-US" sz="2800" b="1" dirty="0"/>
          </a:p>
          <a:p>
            <a:pPr lvl="1"/>
            <a:r>
              <a:rPr lang="en-US" sz="2600" dirty="0" smtClean="0"/>
              <a:t>$ </a:t>
            </a:r>
            <a:r>
              <a:rPr lang="en-US" sz="2600" dirty="0" err="1" smtClean="0"/>
              <a:t>webpack</a:t>
            </a:r>
            <a:r>
              <a:rPr lang="en-US" sz="2600" dirty="0" smtClean="0"/>
              <a:t>  - -</a:t>
            </a:r>
            <a:r>
              <a:rPr lang="en-US" sz="2600" dirty="0" err="1" smtClean="0"/>
              <a:t>config</a:t>
            </a:r>
            <a:r>
              <a:rPr lang="en-US" sz="2600" dirty="0" smtClean="0"/>
              <a:t>  webpack.config.js</a:t>
            </a:r>
            <a:endParaRPr lang="en-US" sz="2600" dirty="0"/>
          </a:p>
          <a:p>
            <a:pPr lvl="2"/>
            <a:endParaRPr lang="en-US" sz="2600" dirty="0" smtClean="0"/>
          </a:p>
          <a:p>
            <a:pPr lvl="2"/>
            <a:r>
              <a:rPr lang="en-US" sz="2600" dirty="0" smtClean="0">
                <a:solidFill>
                  <a:srgbClr val="C00000"/>
                </a:solidFill>
              </a:rPr>
              <a:t>Hash</a:t>
            </a:r>
            <a:r>
              <a:rPr lang="en-US" sz="2600" dirty="0">
                <a:solidFill>
                  <a:srgbClr val="C00000"/>
                </a:solidFill>
              </a:rPr>
              <a:t>: f8496f13702a67943730</a:t>
            </a:r>
          </a:p>
          <a:p>
            <a:pPr lvl="2"/>
            <a:r>
              <a:rPr lang="en-US" sz="2600" dirty="0">
                <a:solidFill>
                  <a:srgbClr val="C00000"/>
                </a:solidFill>
              </a:rPr>
              <a:t>Version: </a:t>
            </a:r>
            <a:r>
              <a:rPr lang="en-US" sz="2600" dirty="0" err="1">
                <a:solidFill>
                  <a:srgbClr val="C00000"/>
                </a:solidFill>
              </a:rPr>
              <a:t>webpack</a:t>
            </a:r>
            <a:r>
              <a:rPr lang="en-US" sz="2600" dirty="0">
                <a:solidFill>
                  <a:srgbClr val="C00000"/>
                </a:solidFill>
              </a:rPr>
              <a:t> 1.12.11</a:t>
            </a:r>
          </a:p>
          <a:p>
            <a:pPr lvl="2"/>
            <a:r>
              <a:rPr lang="en-US" sz="2600" dirty="0">
                <a:solidFill>
                  <a:srgbClr val="C00000"/>
                </a:solidFill>
              </a:rPr>
              <a:t>Time: 2690ms</a:t>
            </a:r>
          </a:p>
          <a:p>
            <a:pPr lvl="2"/>
            <a:endParaRPr lang="en-US" sz="2600" dirty="0" smtClean="0">
              <a:solidFill>
                <a:srgbClr val="C00000"/>
              </a:solidFill>
            </a:endParaRPr>
          </a:p>
          <a:p>
            <a:pPr lvl="2"/>
            <a:r>
              <a:rPr lang="en-US" sz="2600" dirty="0" smtClean="0">
                <a:solidFill>
                  <a:srgbClr val="C00000"/>
                </a:solidFill>
              </a:rPr>
              <a:t>Asset </a:t>
            </a:r>
            <a:r>
              <a:rPr lang="en-US" sz="2600" dirty="0">
                <a:solidFill>
                  <a:srgbClr val="C00000"/>
                </a:solidFill>
              </a:rPr>
              <a:t>Size Chunks Chunk Names</a:t>
            </a:r>
          </a:p>
          <a:p>
            <a:pPr lvl="2"/>
            <a:endParaRPr lang="en-US" sz="2600" dirty="0" smtClean="0">
              <a:solidFill>
                <a:srgbClr val="C00000"/>
              </a:solidFill>
            </a:endParaRPr>
          </a:p>
          <a:p>
            <a:pPr lvl="2"/>
            <a:r>
              <a:rPr lang="en-US" sz="2600" dirty="0" smtClean="0">
                <a:solidFill>
                  <a:srgbClr val="C00000"/>
                </a:solidFill>
              </a:rPr>
              <a:t>bundle.js </a:t>
            </a:r>
            <a:r>
              <a:rPr lang="en-US" sz="2600" dirty="0">
                <a:solidFill>
                  <a:srgbClr val="C00000"/>
                </a:solidFill>
              </a:rPr>
              <a:t>1.81 MB 0 [emitted] main</a:t>
            </a:r>
          </a:p>
          <a:p>
            <a:pPr lvl="2"/>
            <a:endParaRPr lang="en-US" sz="2600" dirty="0" smtClean="0">
              <a:solidFill>
                <a:srgbClr val="C00000"/>
              </a:solidFill>
            </a:endParaRPr>
          </a:p>
          <a:p>
            <a:pPr lvl="2"/>
            <a:r>
              <a:rPr lang="en-US" sz="2600" dirty="0" smtClean="0">
                <a:solidFill>
                  <a:srgbClr val="C00000"/>
                </a:solidFill>
              </a:rPr>
              <a:t>[</a:t>
            </a:r>
            <a:r>
              <a:rPr lang="en-US" sz="2600" dirty="0">
                <a:solidFill>
                  <a:srgbClr val="C00000"/>
                </a:solidFill>
              </a:rPr>
              <a:t>0] multi main 52 bytes {0} [built]</a:t>
            </a:r>
          </a:p>
          <a:p>
            <a:pPr lvl="2"/>
            <a:r>
              <a:rPr lang="en-US" sz="2600" dirty="0">
                <a:solidFill>
                  <a:srgbClr val="C00000"/>
                </a:solidFill>
              </a:rPr>
              <a:t>+ 330 hidden </a:t>
            </a:r>
            <a:r>
              <a:rPr lang="en-US" sz="2400" dirty="0">
                <a:solidFill>
                  <a:srgbClr val="C00000"/>
                </a:solidFill>
              </a:rPr>
              <a:t>modules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75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33400"/>
          </a:xfrm>
          <a:solidFill>
            <a:schemeClr val="accent4"/>
          </a:solidFill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FFFF00"/>
                </a:solidFill>
              </a:rPr>
              <a:t>Loaders</a:t>
            </a:r>
            <a:endParaRPr lang="en-US" sz="3600" b="1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782" y="640913"/>
            <a:ext cx="904701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“Loaders  </a:t>
            </a:r>
            <a:r>
              <a:rPr lang="en-US" sz="2800" dirty="0"/>
              <a:t>transform </a:t>
            </a:r>
            <a:r>
              <a:rPr lang="en-US" sz="2800" dirty="0" smtClean="0"/>
              <a:t> </a:t>
            </a:r>
            <a:r>
              <a:rPr lang="en-US" sz="2800" dirty="0"/>
              <a:t>JSX, </a:t>
            </a:r>
            <a:r>
              <a:rPr lang="en-US" sz="2800" dirty="0" smtClean="0"/>
              <a:t>ES6 / ES7 </a:t>
            </a:r>
            <a:r>
              <a:rPr lang="en-US" sz="2800" dirty="0"/>
              <a:t>code, </a:t>
            </a:r>
            <a:r>
              <a:rPr lang="en-US" sz="2800" dirty="0" smtClean="0"/>
              <a:t>and other </a:t>
            </a:r>
            <a:r>
              <a:rPr lang="en-US" sz="2800" dirty="0"/>
              <a:t>assets </a:t>
            </a:r>
            <a:r>
              <a:rPr lang="en-US" sz="2800" dirty="0" smtClean="0"/>
              <a:t>. </a:t>
            </a:r>
          </a:p>
          <a:p>
            <a:endParaRPr lang="en-US" sz="2800" dirty="0" smtClean="0"/>
          </a:p>
          <a:p>
            <a:r>
              <a:rPr lang="en-US" sz="2800" dirty="0" smtClean="0"/>
              <a:t>Loaders </a:t>
            </a:r>
            <a:r>
              <a:rPr lang="en-US" sz="2800" dirty="0"/>
              <a:t>are transformations that are applied to a resource </a:t>
            </a:r>
            <a:r>
              <a:rPr lang="en-US" sz="2800" dirty="0" smtClean="0"/>
              <a:t>file of our app</a:t>
            </a:r>
            <a:r>
              <a:rPr lang="en-US" sz="2800" dirty="0"/>
              <a:t>. 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They </a:t>
            </a:r>
            <a:r>
              <a:rPr lang="en-US" sz="2800" dirty="0"/>
              <a:t>are functions (running in node.js) that take the source of a </a:t>
            </a:r>
            <a:r>
              <a:rPr lang="en-US" sz="2800" dirty="0" smtClean="0"/>
              <a:t>resource file </a:t>
            </a:r>
            <a:r>
              <a:rPr lang="en-US" sz="2800" dirty="0"/>
              <a:t>as the parameter and return the new source. 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	</a:t>
            </a:r>
            <a:r>
              <a:rPr lang="en-US" sz="2800" dirty="0" err="1" smtClean="0">
                <a:solidFill>
                  <a:srgbClr val="FF0000"/>
                </a:solidFill>
              </a:rPr>
              <a:t>Eg</a:t>
            </a:r>
            <a:r>
              <a:rPr lang="en-US" sz="2800" dirty="0" smtClean="0">
                <a:solidFill>
                  <a:srgbClr val="FF0000"/>
                </a:solidFill>
              </a:rPr>
              <a:t>: use </a:t>
            </a:r>
            <a:r>
              <a:rPr lang="en-US" sz="2800" dirty="0">
                <a:solidFill>
                  <a:srgbClr val="FF0000"/>
                </a:solidFill>
              </a:rPr>
              <a:t>babel-loader for </a:t>
            </a:r>
            <a:r>
              <a:rPr lang="en-US" sz="2800" dirty="0" smtClean="0">
                <a:solidFill>
                  <a:srgbClr val="FF0000"/>
                </a:solidFill>
              </a:rPr>
              <a:t> ES6 and </a:t>
            </a:r>
            <a:r>
              <a:rPr lang="en-US" sz="2800" dirty="0">
                <a:solidFill>
                  <a:srgbClr val="FF0000"/>
                </a:solidFill>
              </a:rPr>
              <a:t>JSX code."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62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33400"/>
          </a:xfrm>
          <a:solidFill>
            <a:schemeClr val="accent4"/>
          </a:solidFill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FFFF00"/>
                </a:solidFill>
              </a:rPr>
              <a:t>Loaders</a:t>
            </a:r>
            <a:endParaRPr lang="en-US" sz="3600" b="1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782" y="640913"/>
            <a:ext cx="9047018" cy="6632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/>
              <a:t>module.exports</a:t>
            </a:r>
            <a:r>
              <a:rPr lang="en-US" sz="2500" dirty="0"/>
              <a:t> = {</a:t>
            </a:r>
          </a:p>
          <a:p>
            <a:pPr lvl="1"/>
            <a:r>
              <a:rPr lang="en-US" sz="2500" dirty="0"/>
              <a:t>module: {</a:t>
            </a:r>
          </a:p>
          <a:p>
            <a:pPr lvl="2"/>
            <a:r>
              <a:rPr lang="en-US" sz="2500" dirty="0"/>
              <a:t>loaders: [</a:t>
            </a:r>
          </a:p>
          <a:p>
            <a:r>
              <a:rPr lang="en-US" sz="2500" dirty="0" smtClean="0"/>
              <a:t>              { </a:t>
            </a:r>
            <a:r>
              <a:rPr lang="en-US" sz="2500" dirty="0" smtClean="0">
                <a:solidFill>
                  <a:srgbClr val="FF0000"/>
                </a:solidFill>
              </a:rPr>
              <a:t>//</a:t>
            </a:r>
            <a:r>
              <a:rPr lang="en-US" sz="2500" dirty="0">
                <a:solidFill>
                  <a:srgbClr val="FF0000"/>
                </a:solidFill>
              </a:rPr>
              <a:t> The test </a:t>
            </a:r>
            <a:r>
              <a:rPr lang="en-US" sz="2500" dirty="0" smtClean="0">
                <a:solidFill>
                  <a:srgbClr val="FF0000"/>
                </a:solidFill>
              </a:rPr>
              <a:t>option matches </a:t>
            </a:r>
            <a:r>
              <a:rPr lang="en-US" sz="2500" dirty="0">
                <a:solidFill>
                  <a:srgbClr val="FF0000"/>
                </a:solidFill>
              </a:rPr>
              <a:t>the files with the given regex</a:t>
            </a:r>
            <a:r>
              <a:rPr lang="en-US" sz="2500" dirty="0"/>
              <a:t>.</a:t>
            </a:r>
          </a:p>
          <a:p>
            <a:pPr lvl="3"/>
            <a:r>
              <a:rPr lang="en-US" sz="2500" dirty="0"/>
              <a:t>test: </a:t>
            </a:r>
            <a:r>
              <a:rPr lang="en-US" sz="2500" dirty="0" smtClean="0"/>
              <a:t>/ \.</a:t>
            </a:r>
            <a:r>
              <a:rPr lang="en-US" sz="2500" dirty="0" err="1"/>
              <a:t>jsx</a:t>
            </a:r>
            <a:r>
              <a:rPr lang="en-US" sz="2500" dirty="0"/>
              <a:t>?$/,</a:t>
            </a:r>
          </a:p>
          <a:p>
            <a:pPr lvl="3"/>
            <a:r>
              <a:rPr lang="en-US" sz="2500" dirty="0"/>
              <a:t>loader: 'babel-loader</a:t>
            </a:r>
            <a:r>
              <a:rPr lang="en-US" sz="2500" dirty="0" smtClean="0"/>
              <a:t>',  </a:t>
            </a:r>
          </a:p>
          <a:p>
            <a:pPr lvl="3"/>
            <a:r>
              <a:rPr lang="en-US" sz="2500" dirty="0" smtClean="0">
                <a:solidFill>
                  <a:srgbClr val="FF0000"/>
                </a:solidFill>
              </a:rPr>
              <a:t>// this will parse </a:t>
            </a:r>
            <a:r>
              <a:rPr lang="en-US" sz="2500" dirty="0" err="1" smtClean="0">
                <a:solidFill>
                  <a:srgbClr val="FF0000"/>
                </a:solidFill>
              </a:rPr>
              <a:t>jsx</a:t>
            </a:r>
            <a:r>
              <a:rPr lang="en-US" sz="2500" dirty="0" smtClean="0">
                <a:solidFill>
                  <a:srgbClr val="FF0000"/>
                </a:solidFill>
              </a:rPr>
              <a:t> files and </a:t>
            </a:r>
            <a:r>
              <a:rPr lang="en-US" sz="2500" dirty="0" err="1" smtClean="0">
                <a:solidFill>
                  <a:srgbClr val="FF0000"/>
                </a:solidFill>
              </a:rPr>
              <a:t>transpiles</a:t>
            </a:r>
            <a:r>
              <a:rPr lang="en-US" sz="2500" dirty="0" smtClean="0">
                <a:solidFill>
                  <a:srgbClr val="FF0000"/>
                </a:solidFill>
              </a:rPr>
              <a:t> to </a:t>
            </a:r>
            <a:r>
              <a:rPr lang="en-US" sz="2500" dirty="0" err="1" smtClean="0">
                <a:solidFill>
                  <a:srgbClr val="FF0000"/>
                </a:solidFill>
              </a:rPr>
              <a:t>js</a:t>
            </a:r>
            <a:r>
              <a:rPr lang="en-US" sz="2500" dirty="0" smtClean="0">
                <a:solidFill>
                  <a:srgbClr val="FF0000"/>
                </a:solidFill>
              </a:rPr>
              <a:t> from </a:t>
            </a:r>
            <a:r>
              <a:rPr lang="en-US" sz="2500" dirty="0" err="1" smtClean="0">
                <a:solidFill>
                  <a:srgbClr val="FF0000"/>
                </a:solidFill>
              </a:rPr>
              <a:t>src</a:t>
            </a:r>
            <a:r>
              <a:rPr lang="en-US" sz="2500" dirty="0" smtClean="0">
                <a:solidFill>
                  <a:srgbClr val="FF0000"/>
                </a:solidFill>
              </a:rPr>
              <a:t> //folder as we per our below include setting.</a:t>
            </a:r>
            <a:endParaRPr lang="en-US" sz="2500" dirty="0">
              <a:solidFill>
                <a:srgbClr val="FF0000"/>
              </a:solidFill>
            </a:endParaRPr>
          </a:p>
          <a:p>
            <a:pPr lvl="3"/>
            <a:r>
              <a:rPr lang="en-US" sz="2500" dirty="0"/>
              <a:t>query: </a:t>
            </a:r>
            <a:r>
              <a:rPr lang="en-US" sz="2500" dirty="0" smtClean="0"/>
              <a:t>{</a:t>
            </a:r>
            <a:endParaRPr lang="en-US" sz="2500" dirty="0" smtClean="0">
              <a:solidFill>
                <a:srgbClr val="FF0000"/>
              </a:solidFill>
            </a:endParaRPr>
          </a:p>
          <a:p>
            <a:pPr lvl="3"/>
            <a:r>
              <a:rPr lang="en-US" sz="2500" dirty="0">
                <a:solidFill>
                  <a:srgbClr val="FF0000"/>
                </a:solidFill>
              </a:rPr>
              <a:t> </a:t>
            </a:r>
            <a:r>
              <a:rPr lang="en-US" sz="2500" dirty="0" smtClean="0">
                <a:solidFill>
                  <a:srgbClr val="FF0000"/>
                </a:solidFill>
              </a:rPr>
              <a:t>    // use babel loader presets for transformation</a:t>
            </a:r>
            <a:endParaRPr lang="en-US" sz="2500" dirty="0">
              <a:solidFill>
                <a:srgbClr val="FF0000"/>
              </a:solidFill>
            </a:endParaRPr>
          </a:p>
          <a:p>
            <a:pPr lvl="4"/>
            <a:r>
              <a:rPr lang="en-US" sz="2500" dirty="0"/>
              <a:t>presets: ['es2015', 'react'],</a:t>
            </a:r>
          </a:p>
          <a:p>
            <a:pPr lvl="4"/>
            <a:r>
              <a:rPr lang="en-US" sz="2500" dirty="0"/>
              <a:t>plugins: ['transform-function-bind']</a:t>
            </a:r>
          </a:p>
          <a:p>
            <a:pPr lvl="2"/>
            <a:r>
              <a:rPr lang="en-US" sz="2500" dirty="0"/>
              <a:t>},</a:t>
            </a:r>
          </a:p>
          <a:p>
            <a:pPr lvl="2"/>
            <a:r>
              <a:rPr lang="en-US" sz="2500" dirty="0"/>
              <a:t> </a:t>
            </a:r>
            <a:r>
              <a:rPr lang="en-US" sz="2500" dirty="0" smtClean="0"/>
              <a:t>    include</a:t>
            </a:r>
            <a:r>
              <a:rPr lang="en-US" sz="2500" dirty="0"/>
              <a:t>: </a:t>
            </a:r>
            <a:r>
              <a:rPr lang="en-US" sz="2500" dirty="0" err="1"/>
              <a:t>path.join</a:t>
            </a:r>
            <a:r>
              <a:rPr lang="en-US" sz="2500" dirty="0"/>
              <a:t>(__</a:t>
            </a:r>
            <a:r>
              <a:rPr lang="en-US" sz="2500" dirty="0" err="1"/>
              <a:t>dirname</a:t>
            </a:r>
            <a:r>
              <a:rPr lang="en-US" sz="2500" dirty="0"/>
              <a:t>, '</a:t>
            </a:r>
            <a:r>
              <a:rPr lang="en-US" sz="2500" dirty="0" err="1"/>
              <a:t>src</a:t>
            </a:r>
            <a:r>
              <a:rPr lang="en-US" sz="2500" dirty="0"/>
              <a:t>')</a:t>
            </a:r>
          </a:p>
          <a:p>
            <a:pPr lvl="2"/>
            <a:r>
              <a:rPr lang="en-US" sz="2500" dirty="0"/>
              <a:t>}]</a:t>
            </a:r>
          </a:p>
          <a:p>
            <a:pPr lvl="1"/>
            <a:r>
              <a:rPr lang="en-US" sz="2500" dirty="0"/>
              <a:t>}</a:t>
            </a:r>
          </a:p>
          <a:p>
            <a:r>
              <a:rPr lang="en-US" sz="2500" dirty="0"/>
              <a:t>};</a:t>
            </a:r>
            <a:endParaRPr lang="en-US" sz="2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77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33400"/>
          </a:xfrm>
          <a:solidFill>
            <a:schemeClr val="accent4"/>
          </a:solidFill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FFFF00"/>
                </a:solidFill>
              </a:rPr>
              <a:t>Fonts and CSS loading</a:t>
            </a:r>
            <a:endParaRPr lang="en-US" sz="3600" b="1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637" y="533400"/>
            <a:ext cx="904701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……</a:t>
            </a:r>
          </a:p>
          <a:p>
            <a:r>
              <a:rPr lang="en-US" sz="2800" dirty="0" smtClean="0"/>
              <a:t>{ </a:t>
            </a:r>
            <a:r>
              <a:rPr lang="en-US" sz="2800" dirty="0"/>
              <a:t>test: /\.</a:t>
            </a:r>
            <a:r>
              <a:rPr lang="en-US" sz="2800" dirty="0" err="1"/>
              <a:t>css</a:t>
            </a:r>
            <a:r>
              <a:rPr lang="en-US" sz="2800" dirty="0"/>
              <a:t>$/, loader: "</a:t>
            </a:r>
            <a:r>
              <a:rPr lang="en-US" sz="2800" dirty="0" err="1"/>
              <a:t>style-loader!css-loader</a:t>
            </a:r>
            <a:r>
              <a:rPr lang="en-US" sz="2800" dirty="0"/>
              <a:t>" },</a:t>
            </a:r>
          </a:p>
          <a:p>
            <a:r>
              <a:rPr lang="en-US" sz="2800" dirty="0"/>
              <a:t>{ test: /\.</a:t>
            </a:r>
            <a:r>
              <a:rPr lang="en-US" sz="2800" dirty="0" err="1"/>
              <a:t>woff</a:t>
            </a:r>
            <a:r>
              <a:rPr lang="en-US" sz="2800" dirty="0"/>
              <a:t>(\d+)?$/, loader: </a:t>
            </a:r>
            <a:r>
              <a:rPr lang="en-US" sz="2800" dirty="0" smtClean="0"/>
              <a:t>	'</a:t>
            </a:r>
            <a:r>
              <a:rPr lang="en-US" sz="2800" dirty="0" err="1" smtClean="0"/>
              <a:t>url?prefix</a:t>
            </a:r>
            <a:r>
              <a:rPr lang="en-US" sz="2800" dirty="0" smtClean="0"/>
              <a:t>=font</a:t>
            </a:r>
            <a:r>
              <a:rPr lang="en-US" sz="2800" dirty="0"/>
              <a:t>/&amp;limit=5000&amp;mi</a:t>
            </a:r>
          </a:p>
          <a:p>
            <a:r>
              <a:rPr lang="en-US" sz="2800" dirty="0" err="1"/>
              <a:t>metype</a:t>
            </a:r>
            <a:r>
              <a:rPr lang="en-US" sz="2800" dirty="0"/>
              <a:t>=application/font-</a:t>
            </a:r>
            <a:r>
              <a:rPr lang="en-US" sz="2800" dirty="0" err="1"/>
              <a:t>woff</a:t>
            </a:r>
            <a:r>
              <a:rPr lang="en-US" sz="2800" dirty="0"/>
              <a:t>' },</a:t>
            </a:r>
          </a:p>
          <a:p>
            <a:r>
              <a:rPr lang="en-US" sz="2800" dirty="0" smtClean="0"/>
              <a:t>{ test: /\.</a:t>
            </a:r>
            <a:r>
              <a:rPr lang="en-US" sz="2800" dirty="0" err="1" smtClean="0"/>
              <a:t>ttf</a:t>
            </a:r>
            <a:r>
              <a:rPr lang="en-US" sz="2800" dirty="0" smtClean="0"/>
              <a:t>$/, loader: '</a:t>
            </a:r>
            <a:r>
              <a:rPr lang="en-US" sz="2800" dirty="0" err="1" smtClean="0"/>
              <a:t>file?prefix</a:t>
            </a:r>
            <a:r>
              <a:rPr lang="en-US" sz="2800" dirty="0" smtClean="0"/>
              <a:t>=font/' },</a:t>
            </a:r>
          </a:p>
          <a:p>
            <a:r>
              <a:rPr lang="en-US" sz="2800" dirty="0" smtClean="0"/>
              <a:t>]</a:t>
            </a:r>
            <a:endParaRPr lang="en-US" sz="2800" dirty="0"/>
          </a:p>
          <a:p>
            <a:r>
              <a:rPr lang="en-US" sz="2800" dirty="0"/>
              <a:t>}</a:t>
            </a:r>
            <a:endParaRPr lang="en-US" sz="2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65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33400"/>
          </a:xfrm>
          <a:solidFill>
            <a:schemeClr val="accent4"/>
          </a:solidFill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FFFF00"/>
                </a:solidFill>
              </a:rPr>
              <a:t>Hot Module Replacement (HMRE)</a:t>
            </a:r>
            <a:endParaRPr lang="en-US" sz="3600" b="1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3855" y="1295400"/>
            <a:ext cx="90470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Webpack</a:t>
            </a:r>
            <a:r>
              <a:rPr lang="en-US" sz="2800" dirty="0" smtClean="0"/>
              <a:t> </a:t>
            </a:r>
            <a:r>
              <a:rPr lang="en-US" sz="2800" dirty="0"/>
              <a:t>is </a:t>
            </a:r>
            <a:r>
              <a:rPr lang="en-US" sz="2800" b="1" dirty="0"/>
              <a:t>Hot Module Replacement </a:t>
            </a:r>
            <a:r>
              <a:rPr lang="en-US" sz="2800" dirty="0"/>
              <a:t>(</a:t>
            </a:r>
            <a:r>
              <a:rPr lang="en-US" sz="2800" b="1" dirty="0"/>
              <a:t>HMR</a:t>
            </a:r>
            <a:r>
              <a:rPr lang="en-US" sz="2800" dirty="0" smtClean="0"/>
              <a:t>).</a:t>
            </a:r>
          </a:p>
          <a:p>
            <a:endParaRPr lang="en-US" sz="2800" dirty="0"/>
          </a:p>
          <a:p>
            <a:r>
              <a:rPr lang="en-US" sz="2800" dirty="0"/>
              <a:t>W</a:t>
            </a:r>
            <a:r>
              <a:rPr lang="en-US" sz="2800" dirty="0" smtClean="0"/>
              <a:t>henever </a:t>
            </a:r>
            <a:r>
              <a:rPr lang="en-US" sz="2800" dirty="0"/>
              <a:t>we modify a component and save the file, </a:t>
            </a:r>
            <a:r>
              <a:rPr lang="en-US" sz="2800" dirty="0" err="1" smtClean="0"/>
              <a:t>Webpack</a:t>
            </a:r>
            <a:r>
              <a:rPr lang="en-US" sz="2800" dirty="0" smtClean="0"/>
              <a:t> will </a:t>
            </a:r>
            <a:r>
              <a:rPr lang="en-US" sz="2800" dirty="0"/>
              <a:t>replace the module on the page without reloading the browser and </a:t>
            </a:r>
            <a:r>
              <a:rPr lang="en-US" sz="2800" dirty="0" smtClean="0"/>
              <a:t>losing component </a:t>
            </a:r>
            <a:r>
              <a:rPr lang="en-US" sz="2800" dirty="0"/>
              <a:t>state."</a:t>
            </a:r>
            <a:endParaRPr lang="en-US" sz="2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43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33400"/>
          </a:xfrm>
          <a:solidFill>
            <a:schemeClr val="accent4"/>
          </a:solidFill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FFFF00"/>
                </a:solidFill>
              </a:rPr>
              <a:t>Hot Module Replacement (HMRE)</a:t>
            </a:r>
            <a:endParaRPr lang="en-US" sz="3600" b="1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3855" y="990600"/>
            <a:ext cx="90470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"To get hot reloading working, we have to use </a:t>
            </a:r>
            <a:r>
              <a:rPr lang="en-US" sz="2800" dirty="0">
                <a:solidFill>
                  <a:srgbClr val="FF0000"/>
                </a:solidFill>
              </a:rPr>
              <a:t>the </a:t>
            </a:r>
            <a:r>
              <a:rPr lang="en-US" sz="2800" dirty="0" smtClean="0">
                <a:solidFill>
                  <a:srgbClr val="FF0000"/>
                </a:solidFill>
              </a:rPr>
              <a:t>react-hot-loader</a:t>
            </a:r>
            <a:r>
              <a:rPr lang="en-US" sz="2800" dirty="0" smtClean="0"/>
              <a:t> package and </a:t>
            </a:r>
            <a:r>
              <a:rPr lang="en-US" sz="2800" dirty="0" err="1">
                <a:solidFill>
                  <a:srgbClr val="FF0000"/>
                </a:solidFill>
              </a:rPr>
              <a:t>webpack</a:t>
            </a:r>
            <a:r>
              <a:rPr lang="en-US" sz="2800" dirty="0">
                <a:solidFill>
                  <a:srgbClr val="FF0000"/>
                </a:solidFill>
              </a:rPr>
              <a:t>-</a:t>
            </a:r>
            <a:r>
              <a:rPr lang="en-US" sz="2800" dirty="0" err="1">
                <a:solidFill>
                  <a:srgbClr val="FF0000"/>
                </a:solidFill>
              </a:rPr>
              <a:t>dev</a:t>
            </a:r>
            <a:r>
              <a:rPr lang="en-US" sz="2800" dirty="0">
                <a:solidFill>
                  <a:srgbClr val="FF0000"/>
                </a:solidFill>
              </a:rPr>
              <a:t>-server.</a:t>
            </a:r>
            <a:r>
              <a:rPr lang="en-US" sz="2800" dirty="0"/>
              <a:t> </a:t>
            </a:r>
            <a:endParaRPr lang="en-US" sz="28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The </a:t>
            </a:r>
            <a:r>
              <a:rPr lang="en-US" sz="2800" dirty="0" err="1"/>
              <a:t>webpack</a:t>
            </a:r>
            <a:r>
              <a:rPr lang="en-US" sz="2800" dirty="0"/>
              <a:t>-</a:t>
            </a:r>
            <a:r>
              <a:rPr lang="en-US" sz="2800" dirty="0" err="1"/>
              <a:t>dev</a:t>
            </a:r>
            <a:r>
              <a:rPr lang="en-US" sz="2800" dirty="0"/>
              <a:t>-server package saves us from </a:t>
            </a:r>
            <a:r>
              <a:rPr lang="en-US" sz="2800" dirty="0" smtClean="0"/>
              <a:t>running </a:t>
            </a:r>
            <a:r>
              <a:rPr lang="en-US" sz="2800" dirty="0" err="1" smtClean="0"/>
              <a:t>Webpack</a:t>
            </a:r>
            <a:r>
              <a:rPr lang="en-US" sz="2800" dirty="0" smtClean="0"/>
              <a:t> </a:t>
            </a:r>
            <a:r>
              <a:rPr lang="en-US" sz="2800" dirty="0"/>
              <a:t>repeatedly for every file change before starting the server. </a:t>
            </a:r>
            <a:endParaRPr lang="en-US" sz="28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It </a:t>
            </a:r>
            <a:r>
              <a:rPr lang="en-US" sz="2800" dirty="0"/>
              <a:t>will run </a:t>
            </a:r>
            <a:r>
              <a:rPr lang="en-US" sz="2800" dirty="0" smtClean="0"/>
              <a:t>the app  </a:t>
            </a:r>
            <a:r>
              <a:rPr lang="en-US" sz="2800" dirty="0"/>
              <a:t>using the </a:t>
            </a:r>
            <a:r>
              <a:rPr lang="en-US" sz="2800" dirty="0" err="1"/>
              <a:t>config</a:t>
            </a:r>
            <a:r>
              <a:rPr lang="en-US" sz="2800" dirty="0"/>
              <a:t> options provided in webpack.config.js. 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11231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33400"/>
          </a:xfrm>
          <a:solidFill>
            <a:schemeClr val="accent4"/>
          </a:solidFill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FFFF00"/>
                </a:solidFill>
              </a:rPr>
              <a:t>Hot Module Replacement (HMRE)</a:t>
            </a:r>
            <a:endParaRPr lang="en-US" sz="3600" b="1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982" y="733246"/>
            <a:ext cx="904701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// server.js</a:t>
            </a:r>
          </a:p>
          <a:p>
            <a:r>
              <a:rPr lang="en-US" sz="2600" dirty="0" err="1"/>
              <a:t>var</a:t>
            </a:r>
            <a:r>
              <a:rPr lang="en-US" sz="2600" dirty="0"/>
              <a:t> </a:t>
            </a:r>
            <a:r>
              <a:rPr lang="en-US" sz="2600" dirty="0" err="1"/>
              <a:t>webpack</a:t>
            </a:r>
            <a:r>
              <a:rPr lang="en-US" sz="2600" dirty="0"/>
              <a:t> = require('</a:t>
            </a:r>
            <a:r>
              <a:rPr lang="en-US" sz="2600" dirty="0" err="1"/>
              <a:t>webpack</a:t>
            </a:r>
            <a:r>
              <a:rPr lang="en-US" sz="2600" dirty="0"/>
              <a:t>');</a:t>
            </a:r>
          </a:p>
          <a:p>
            <a:r>
              <a:rPr lang="en-US" sz="2600" dirty="0" err="1"/>
              <a:t>var</a:t>
            </a:r>
            <a:r>
              <a:rPr lang="en-US" sz="2600" dirty="0"/>
              <a:t> </a:t>
            </a:r>
            <a:r>
              <a:rPr lang="en-US" sz="2600" dirty="0" err="1"/>
              <a:t>WebpackDevServer</a:t>
            </a:r>
            <a:r>
              <a:rPr lang="en-US" sz="2600" dirty="0"/>
              <a:t> = require('</a:t>
            </a:r>
            <a:r>
              <a:rPr lang="en-US" sz="2600" dirty="0" err="1"/>
              <a:t>webpack</a:t>
            </a:r>
            <a:r>
              <a:rPr lang="en-US" sz="2600" dirty="0"/>
              <a:t>-</a:t>
            </a:r>
            <a:r>
              <a:rPr lang="en-US" sz="2600" dirty="0" err="1"/>
              <a:t>dev</a:t>
            </a:r>
            <a:r>
              <a:rPr lang="en-US" sz="2600" dirty="0"/>
              <a:t>-server');</a:t>
            </a:r>
          </a:p>
          <a:p>
            <a:r>
              <a:rPr lang="en-US" sz="2600" dirty="0" err="1"/>
              <a:t>var</a:t>
            </a:r>
            <a:r>
              <a:rPr lang="en-US" sz="2600" dirty="0"/>
              <a:t> </a:t>
            </a:r>
            <a:r>
              <a:rPr lang="en-US" sz="2600" dirty="0" err="1"/>
              <a:t>config</a:t>
            </a:r>
            <a:r>
              <a:rPr lang="en-US" sz="2600" dirty="0"/>
              <a:t> = require('./</a:t>
            </a:r>
            <a:r>
              <a:rPr lang="en-US" sz="2600" dirty="0" err="1"/>
              <a:t>webpack.config</a:t>
            </a:r>
            <a:r>
              <a:rPr lang="en-US" sz="2600" dirty="0"/>
              <a:t>');</a:t>
            </a:r>
          </a:p>
          <a:p>
            <a:r>
              <a:rPr lang="en-US" sz="2600" dirty="0" smtClean="0"/>
              <a:t>     new </a:t>
            </a:r>
            <a:r>
              <a:rPr lang="en-US" sz="2600" dirty="0" err="1"/>
              <a:t>WebpackDevServer</a:t>
            </a:r>
            <a:r>
              <a:rPr lang="en-US" sz="2600" dirty="0"/>
              <a:t>(</a:t>
            </a:r>
            <a:r>
              <a:rPr lang="en-US" sz="2600" dirty="0" err="1"/>
              <a:t>webpack</a:t>
            </a:r>
            <a:r>
              <a:rPr lang="en-US" sz="2600" dirty="0"/>
              <a:t>(</a:t>
            </a:r>
            <a:r>
              <a:rPr lang="en-US" sz="2600" dirty="0" err="1"/>
              <a:t>config</a:t>
            </a:r>
            <a:r>
              <a:rPr lang="en-US" sz="2600" dirty="0"/>
              <a:t>), {</a:t>
            </a:r>
          </a:p>
          <a:p>
            <a:pPr lvl="1"/>
            <a:r>
              <a:rPr lang="en-US" sz="2600" dirty="0" err="1"/>
              <a:t>publicPath</a:t>
            </a:r>
            <a:r>
              <a:rPr lang="en-US" sz="2600" dirty="0"/>
              <a:t>: </a:t>
            </a:r>
            <a:r>
              <a:rPr lang="en-US" sz="2600" dirty="0" err="1"/>
              <a:t>config.output.publicPath</a:t>
            </a:r>
            <a:r>
              <a:rPr lang="en-US" sz="2600" dirty="0"/>
              <a:t>,</a:t>
            </a:r>
          </a:p>
          <a:p>
            <a:pPr lvl="1"/>
            <a:r>
              <a:rPr lang="en-US" sz="2600" dirty="0">
                <a:solidFill>
                  <a:srgbClr val="FF0000"/>
                </a:solidFill>
              </a:rPr>
              <a:t>hot: true</a:t>
            </a:r>
            <a:r>
              <a:rPr lang="en-US" sz="2600" dirty="0" smtClean="0">
                <a:solidFill>
                  <a:srgbClr val="FF0000"/>
                </a:solidFill>
              </a:rPr>
              <a:t>,  // set this for HMR</a:t>
            </a:r>
            <a:endParaRPr lang="en-US" sz="2600" dirty="0">
              <a:solidFill>
                <a:srgbClr val="FF0000"/>
              </a:solidFill>
            </a:endParaRPr>
          </a:p>
          <a:p>
            <a:pPr lvl="1"/>
            <a:r>
              <a:rPr lang="en-US" sz="2600" dirty="0" err="1"/>
              <a:t>historyApiFallback</a:t>
            </a:r>
            <a:r>
              <a:rPr lang="en-US" sz="2600" dirty="0"/>
              <a:t>: true</a:t>
            </a:r>
          </a:p>
          <a:p>
            <a:pPr lvl="1"/>
            <a:r>
              <a:rPr lang="en-US" sz="2600" dirty="0"/>
              <a:t>}).</a:t>
            </a:r>
            <a:r>
              <a:rPr lang="en-US" sz="2600" dirty="0" smtClean="0"/>
              <a:t>listen(3000</a:t>
            </a:r>
            <a:r>
              <a:rPr lang="en-US" sz="2600" dirty="0"/>
              <a:t>, '</a:t>
            </a:r>
            <a:r>
              <a:rPr lang="en-US" sz="2600" dirty="0" err="1"/>
              <a:t>localhost</a:t>
            </a:r>
            <a:r>
              <a:rPr lang="en-US" sz="2600" dirty="0"/>
              <a:t>', function (err, result) </a:t>
            </a:r>
            <a:r>
              <a:rPr lang="en-US" sz="2600" dirty="0" smtClean="0"/>
              <a:t>{</a:t>
            </a:r>
          </a:p>
          <a:p>
            <a:pPr lvl="1"/>
            <a:r>
              <a:rPr lang="en-US" sz="2600" dirty="0" smtClean="0"/>
              <a:t>if </a:t>
            </a:r>
            <a:r>
              <a:rPr lang="en-US" sz="2600" dirty="0"/>
              <a:t>(err) {</a:t>
            </a:r>
          </a:p>
          <a:p>
            <a:pPr lvl="2"/>
            <a:r>
              <a:rPr lang="en-US" sz="2600" dirty="0"/>
              <a:t>console.log(err);</a:t>
            </a:r>
          </a:p>
          <a:p>
            <a:r>
              <a:rPr lang="en-US" sz="2600" dirty="0"/>
              <a:t>}</a:t>
            </a:r>
          </a:p>
          <a:p>
            <a:r>
              <a:rPr lang="en-US" sz="2600" dirty="0"/>
              <a:t>console.log('Listening at </a:t>
            </a:r>
            <a:r>
              <a:rPr lang="en-US" sz="2600" dirty="0" smtClean="0"/>
              <a:t>localhost:3000</a:t>
            </a:r>
            <a:r>
              <a:rPr lang="en-US" sz="2600" dirty="0"/>
              <a:t>');</a:t>
            </a:r>
          </a:p>
          <a:p>
            <a:r>
              <a:rPr lang="en-US" sz="2600" dirty="0"/>
              <a:t>});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387376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33400"/>
          </a:xfrm>
          <a:solidFill>
            <a:schemeClr val="accent4"/>
          </a:solidFill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FFFF00"/>
                </a:solidFill>
              </a:rPr>
              <a:t>Hot Module Replacement (HMRE)</a:t>
            </a:r>
            <a:endParaRPr lang="en-US" sz="3600" b="1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982" y="733246"/>
            <a:ext cx="90470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Configure HMR in </a:t>
            </a:r>
            <a:r>
              <a:rPr lang="en-US" sz="2800" dirty="0" err="1" smtClean="0"/>
              <a:t>webpack.config</a:t>
            </a:r>
            <a:r>
              <a:rPr lang="en-US" sz="2800" dirty="0" smtClean="0"/>
              <a:t>:</a:t>
            </a:r>
          </a:p>
          <a:p>
            <a:endParaRPr lang="en-US" sz="2800" dirty="0"/>
          </a:p>
          <a:p>
            <a:r>
              <a:rPr lang="en-US" sz="2800" dirty="0"/>
              <a:t>C</a:t>
            </a:r>
            <a:r>
              <a:rPr lang="en-US" sz="2800" dirty="0" smtClean="0"/>
              <a:t>onfigure </a:t>
            </a:r>
            <a:r>
              <a:rPr lang="en-US" sz="2800" dirty="0"/>
              <a:t>the entry option to include </a:t>
            </a:r>
            <a:r>
              <a:rPr lang="en-US" sz="2800" dirty="0" err="1"/>
              <a:t>dev</a:t>
            </a:r>
            <a:r>
              <a:rPr lang="en-US" sz="2800" dirty="0"/>
              <a:t> server </a:t>
            </a:r>
            <a:r>
              <a:rPr lang="en-US" sz="2800" dirty="0" smtClean="0"/>
              <a:t>and hot </a:t>
            </a:r>
            <a:r>
              <a:rPr lang="en-US" sz="2800" dirty="0"/>
              <a:t>r</a:t>
            </a:r>
            <a:r>
              <a:rPr lang="en-US" sz="2800" i="1" dirty="0"/>
              <a:t>el</a:t>
            </a:r>
            <a:r>
              <a:rPr lang="en-US" sz="2800" dirty="0"/>
              <a:t>oading server</a:t>
            </a:r>
            <a:r>
              <a:rPr lang="en-US" sz="2800" dirty="0" smtClean="0"/>
              <a:t>.“</a:t>
            </a:r>
          </a:p>
          <a:p>
            <a:endParaRPr lang="en-US" sz="2800" dirty="0"/>
          </a:p>
          <a:p>
            <a:r>
              <a:rPr lang="en-US" sz="2800" dirty="0"/>
              <a:t>entry: [</a:t>
            </a:r>
          </a:p>
          <a:p>
            <a:pPr lvl="1"/>
            <a:r>
              <a:rPr lang="en-US" sz="2800" dirty="0"/>
              <a:t>'</a:t>
            </a:r>
            <a:r>
              <a:rPr lang="en-US" sz="2800" dirty="0" err="1"/>
              <a:t>webpack</a:t>
            </a:r>
            <a:r>
              <a:rPr lang="en-US" sz="2800" dirty="0"/>
              <a:t>-</a:t>
            </a:r>
            <a:r>
              <a:rPr lang="en-US" sz="2800" dirty="0" err="1"/>
              <a:t>dev</a:t>
            </a:r>
            <a:r>
              <a:rPr lang="en-US" sz="2800" dirty="0"/>
              <a:t>-server/</a:t>
            </a:r>
            <a:r>
              <a:rPr lang="en-US" sz="2800" dirty="0" err="1"/>
              <a:t>client?http</a:t>
            </a:r>
            <a:r>
              <a:rPr lang="en-US" sz="2800" dirty="0"/>
              <a:t>://</a:t>
            </a:r>
            <a:r>
              <a:rPr lang="en-US" sz="2800" dirty="0" smtClean="0"/>
              <a:t>localhost:3000</a:t>
            </a:r>
            <a:r>
              <a:rPr lang="en-US" sz="2800" dirty="0"/>
              <a:t>',</a:t>
            </a:r>
          </a:p>
          <a:p>
            <a:pPr lvl="1"/>
            <a:r>
              <a:rPr lang="en-US" sz="2800" dirty="0"/>
              <a:t>'</a:t>
            </a:r>
            <a:r>
              <a:rPr lang="en-US" sz="2800" dirty="0" err="1"/>
              <a:t>webpack</a:t>
            </a:r>
            <a:r>
              <a:rPr lang="en-US" sz="2800" dirty="0"/>
              <a:t>/hot/only-</a:t>
            </a:r>
            <a:r>
              <a:rPr lang="en-US" sz="2800" dirty="0" err="1"/>
              <a:t>dev</a:t>
            </a:r>
            <a:r>
              <a:rPr lang="en-US" sz="2800" dirty="0"/>
              <a:t>-server</a:t>
            </a:r>
            <a:r>
              <a:rPr lang="en-US" sz="2800" dirty="0" smtClean="0"/>
              <a:t>', './</a:t>
            </a:r>
            <a:r>
              <a:rPr lang="en-US" sz="2800" dirty="0" err="1"/>
              <a:t>src</a:t>
            </a:r>
            <a:r>
              <a:rPr lang="en-US" sz="2800" dirty="0"/>
              <a:t>/index'</a:t>
            </a:r>
          </a:p>
          <a:p>
            <a:r>
              <a:rPr lang="en-US" sz="2800" dirty="0"/>
              <a:t>]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281672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33400"/>
          </a:xfrm>
          <a:solidFill>
            <a:schemeClr val="accent4"/>
          </a:solidFill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FFFF00"/>
                </a:solidFill>
              </a:rPr>
              <a:t>Babel</a:t>
            </a:r>
            <a:endParaRPr lang="en-US" sz="3600" b="1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640913"/>
            <a:ext cx="8763000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600" dirty="0"/>
              <a:t>Babel  </a:t>
            </a:r>
            <a:r>
              <a:rPr lang="en-US" sz="2600" dirty="0" err="1"/>
              <a:t>tranform</a:t>
            </a:r>
            <a:r>
              <a:rPr lang="en-US" sz="2600" dirty="0"/>
              <a:t> ES6/ES7/JSX of React to code in ES5 JavaScript, which current browsers can run.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600" dirty="0" smtClean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600" dirty="0" smtClean="0"/>
              <a:t>Babel : a </a:t>
            </a:r>
            <a:r>
              <a:rPr lang="en-US" sz="2600" dirty="0"/>
              <a:t>small core and a giant plugin </a:t>
            </a:r>
            <a:r>
              <a:rPr lang="en-US" sz="2600" dirty="0" smtClean="0"/>
              <a:t>architecture for ES6/ES7 with </a:t>
            </a:r>
            <a:r>
              <a:rPr lang="en-US" sz="2600" dirty="0"/>
              <a:t>a lot of configuration </a:t>
            </a:r>
            <a:r>
              <a:rPr lang="en-US" sz="2600" dirty="0" smtClean="0"/>
              <a:t>options.</a:t>
            </a:r>
          </a:p>
          <a:p>
            <a:endParaRPr lang="en-US" sz="26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600" dirty="0" smtClean="0"/>
              <a:t>Babel </a:t>
            </a:r>
            <a:r>
              <a:rPr lang="en-US" sz="2600" dirty="0"/>
              <a:t>groups such common plugins into something called </a:t>
            </a:r>
            <a:r>
              <a:rPr lang="en-US" sz="2600" b="1" dirty="0"/>
              <a:t>presets</a:t>
            </a:r>
            <a:r>
              <a:rPr lang="en-US" sz="2600" dirty="0"/>
              <a:t>. </a:t>
            </a:r>
            <a:r>
              <a:rPr lang="en-US" sz="2600" dirty="0" smtClean="0"/>
              <a:t> (ES2015 , React presets)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600" dirty="0" smtClean="0"/>
              <a:t>Install these packages with </a:t>
            </a:r>
            <a:r>
              <a:rPr lang="en-US" sz="2600" dirty="0" err="1" smtClean="0"/>
              <a:t>npm</a:t>
            </a:r>
            <a:r>
              <a:rPr lang="en-US" sz="2600" dirty="0" smtClean="0"/>
              <a:t>.                (</a:t>
            </a:r>
            <a:r>
              <a:rPr lang="en-US" sz="2800" dirty="0">
                <a:solidFill>
                  <a:srgbClr val="FF0000"/>
                </a:solidFill>
              </a:rPr>
              <a:t>http://babeljs.io</a:t>
            </a:r>
            <a:r>
              <a:rPr lang="en-US" sz="2800" dirty="0" smtClean="0">
                <a:solidFill>
                  <a:srgbClr val="FF0000"/>
                </a:solidFill>
              </a:rPr>
              <a:t>/</a:t>
            </a:r>
            <a:r>
              <a:rPr lang="en-US" sz="2800" dirty="0" smtClean="0"/>
              <a:t>)</a:t>
            </a:r>
            <a:endParaRPr lang="en-US" sz="26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600" dirty="0" smtClean="0"/>
          </a:p>
          <a:p>
            <a:pPr lvl="2"/>
            <a:r>
              <a:rPr lang="en-US" sz="2800" b="1" dirty="0" err="1" smtClean="0"/>
              <a:t>npm</a:t>
            </a:r>
            <a:r>
              <a:rPr lang="en-US" sz="2800" b="1" dirty="0" smtClean="0"/>
              <a:t>  install  </a:t>
            </a:r>
            <a:r>
              <a:rPr lang="en-US" sz="2800" b="1" dirty="0"/>
              <a:t>babel-core --save</a:t>
            </a:r>
          </a:p>
          <a:p>
            <a:pPr lvl="2"/>
            <a:r>
              <a:rPr lang="en-US" sz="2800" b="1" dirty="0" err="1"/>
              <a:t>npm</a:t>
            </a:r>
            <a:r>
              <a:rPr lang="en-US" sz="2800" b="1" dirty="0"/>
              <a:t> </a:t>
            </a:r>
            <a:r>
              <a:rPr lang="en-US" sz="2800" b="1" dirty="0" smtClean="0"/>
              <a:t>install  </a:t>
            </a:r>
            <a:r>
              <a:rPr lang="en-US" sz="2800" b="1" dirty="0"/>
              <a:t>babel-loader --save</a:t>
            </a:r>
          </a:p>
          <a:p>
            <a:pPr lvl="2"/>
            <a:r>
              <a:rPr lang="en-US" sz="2800" b="1" dirty="0" err="1"/>
              <a:t>npm</a:t>
            </a:r>
            <a:r>
              <a:rPr lang="en-US" sz="2800" b="1" dirty="0"/>
              <a:t> install </a:t>
            </a:r>
            <a:r>
              <a:rPr lang="en-US" sz="2800" b="1" dirty="0" smtClean="0"/>
              <a:t> babel-preset-react </a:t>
            </a:r>
            <a:r>
              <a:rPr lang="en-US" sz="2800" b="1" dirty="0"/>
              <a:t>--save</a:t>
            </a:r>
          </a:p>
          <a:p>
            <a:pPr lvl="2"/>
            <a:r>
              <a:rPr lang="en-US" sz="2800" b="1" dirty="0" err="1"/>
              <a:t>npm</a:t>
            </a:r>
            <a:r>
              <a:rPr lang="en-US" sz="2800" b="1" dirty="0"/>
              <a:t> install </a:t>
            </a:r>
            <a:r>
              <a:rPr lang="en-US" sz="2800" b="1" dirty="0" smtClean="0"/>
              <a:t> babel-preset-es2015 </a:t>
            </a:r>
            <a:r>
              <a:rPr lang="en-US" sz="2800" b="1" dirty="0"/>
              <a:t>--save</a:t>
            </a:r>
            <a:endParaRPr lang="en-US" sz="2600" dirty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982720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33400"/>
          </a:xfrm>
          <a:solidFill>
            <a:schemeClr val="accent4"/>
          </a:solidFill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FFFF00"/>
                </a:solidFill>
              </a:rPr>
              <a:t>Hot Module Replacement (HMRE)</a:t>
            </a:r>
            <a:endParaRPr lang="en-US" sz="3600" b="1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982" y="733246"/>
            <a:ext cx="904701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"</a:t>
            </a:r>
            <a:r>
              <a:rPr lang="en-US" sz="2800" dirty="0" smtClean="0"/>
              <a:t>Next,  </a:t>
            </a:r>
            <a:r>
              <a:rPr lang="en-US" sz="2800" dirty="0"/>
              <a:t>inform </a:t>
            </a:r>
            <a:r>
              <a:rPr lang="en-US" sz="2800" dirty="0" err="1"/>
              <a:t>Webpack</a:t>
            </a:r>
            <a:r>
              <a:rPr lang="en-US" sz="2800" dirty="0"/>
              <a:t> to use hot-loader with other loaders 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module</a:t>
            </a:r>
            <a:r>
              <a:rPr lang="en-US" sz="2800" dirty="0"/>
              <a:t>: {</a:t>
            </a:r>
          </a:p>
          <a:p>
            <a:pPr lvl="1"/>
            <a:r>
              <a:rPr lang="en-US" sz="2800" dirty="0"/>
              <a:t>loaders: [</a:t>
            </a:r>
          </a:p>
          <a:p>
            <a:pPr lvl="2"/>
            <a:r>
              <a:rPr lang="en-US" sz="2800" dirty="0"/>
              <a:t>{ test: /\.</a:t>
            </a:r>
            <a:r>
              <a:rPr lang="en-US" sz="2800" dirty="0" err="1"/>
              <a:t>jsx</a:t>
            </a:r>
            <a:r>
              <a:rPr lang="en-US" sz="2800" dirty="0"/>
              <a:t>?$/,</a:t>
            </a:r>
          </a:p>
          <a:p>
            <a:pPr lvl="2"/>
            <a:r>
              <a:rPr lang="en-US" sz="2800" dirty="0">
                <a:solidFill>
                  <a:srgbClr val="FF0000"/>
                </a:solidFill>
              </a:rPr>
              <a:t>loader: 'react-hot',</a:t>
            </a:r>
          </a:p>
          <a:p>
            <a:pPr lvl="2"/>
            <a:r>
              <a:rPr lang="en-US" sz="2800" dirty="0" smtClean="0"/>
              <a:t>include</a:t>
            </a:r>
            <a:r>
              <a:rPr lang="en-US" sz="2800" dirty="0"/>
              <a:t>: </a:t>
            </a:r>
            <a:r>
              <a:rPr lang="en-US" sz="2800" dirty="0" err="1"/>
              <a:t>path.join</a:t>
            </a:r>
            <a:r>
              <a:rPr lang="en-US" sz="2800" dirty="0"/>
              <a:t>(__</a:t>
            </a:r>
            <a:r>
              <a:rPr lang="en-US" sz="2800" dirty="0" err="1"/>
              <a:t>dirname</a:t>
            </a:r>
            <a:r>
              <a:rPr lang="en-US" sz="2800" dirty="0"/>
              <a:t>, '</a:t>
            </a:r>
            <a:r>
              <a:rPr lang="en-US" sz="2800" dirty="0" err="1"/>
              <a:t>src</a:t>
            </a:r>
            <a:r>
              <a:rPr lang="en-US" sz="2800" dirty="0"/>
              <a:t>')</a:t>
            </a:r>
          </a:p>
          <a:p>
            <a:pPr lvl="1"/>
            <a:r>
              <a:rPr lang="en-US" sz="2800" dirty="0"/>
              <a:t>}</a:t>
            </a:r>
          </a:p>
          <a:p>
            <a:pPr lvl="1"/>
            <a:r>
              <a:rPr lang="en-US" sz="2800" dirty="0"/>
              <a:t>.. .. ..</a:t>
            </a:r>
          </a:p>
          <a:p>
            <a:pPr lvl="1"/>
            <a:r>
              <a:rPr lang="en-US" sz="2800" dirty="0"/>
              <a:t>]</a:t>
            </a:r>
          </a:p>
          <a:p>
            <a:pPr lvl="1"/>
            <a:r>
              <a:rPr lang="en-US" sz="2800" dirty="0" smtClean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2199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33400"/>
          </a:xfrm>
          <a:solidFill>
            <a:schemeClr val="accent4"/>
          </a:solidFill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FFFF00"/>
                </a:solidFill>
              </a:rPr>
              <a:t>Hot Module Replacement (HMRE)</a:t>
            </a:r>
            <a:endParaRPr lang="en-US" sz="3600" b="1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982" y="733246"/>
            <a:ext cx="904701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"Finally, the hot module replacement plugin from </a:t>
            </a:r>
            <a:r>
              <a:rPr lang="en-US" sz="2800" dirty="0" err="1"/>
              <a:t>Webpack</a:t>
            </a:r>
            <a:r>
              <a:rPr lang="en-US" sz="2800" dirty="0"/>
              <a:t> has to be included in </a:t>
            </a:r>
            <a:r>
              <a:rPr lang="en-US" sz="2800" dirty="0" smtClean="0"/>
              <a:t>the plugins </a:t>
            </a:r>
            <a:r>
              <a:rPr lang="en-US" sz="2800" dirty="0"/>
              <a:t>section of the </a:t>
            </a:r>
            <a:r>
              <a:rPr lang="en-US" sz="2800" dirty="0" err="1"/>
              <a:t>config</a:t>
            </a:r>
            <a:r>
              <a:rPr lang="en-US" sz="2800" dirty="0" smtClean="0"/>
              <a:t>.“</a:t>
            </a:r>
          </a:p>
          <a:p>
            <a:endParaRPr lang="en-US" sz="2800" dirty="0"/>
          </a:p>
          <a:p>
            <a:r>
              <a:rPr lang="en-US" sz="2800" dirty="0"/>
              <a:t>plugins: [</a:t>
            </a:r>
          </a:p>
          <a:p>
            <a:pPr lvl="1"/>
            <a:r>
              <a:rPr lang="en-US" sz="2800" dirty="0" smtClean="0"/>
              <a:t>     new </a:t>
            </a:r>
            <a:r>
              <a:rPr lang="en-US" sz="2800" dirty="0" err="1"/>
              <a:t>webpack.HotModuleReplacementPlugin</a:t>
            </a:r>
            <a:r>
              <a:rPr lang="en-US" sz="2800" dirty="0"/>
              <a:t>(),</a:t>
            </a:r>
          </a:p>
          <a:p>
            <a:r>
              <a:rPr lang="en-US" sz="2800" dirty="0" smtClean="0"/>
              <a:t>	new </a:t>
            </a:r>
            <a:r>
              <a:rPr lang="en-US" sz="2800" dirty="0" err="1"/>
              <a:t>webpack.NoErrorsPlugin</a:t>
            </a:r>
            <a:r>
              <a:rPr lang="en-US" sz="2800" dirty="0"/>
              <a:t>()</a:t>
            </a:r>
          </a:p>
          <a:p>
            <a:r>
              <a:rPr lang="en-US" sz="2800" dirty="0"/>
              <a:t>]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22103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33400"/>
          </a:xfrm>
          <a:solidFill>
            <a:schemeClr val="accent4"/>
          </a:solidFill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FFFF00"/>
                </a:solidFill>
              </a:rPr>
              <a:t>Final version of webpack.config.js</a:t>
            </a:r>
            <a:endParaRPr lang="en-US" sz="3600" b="1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982" y="733246"/>
            <a:ext cx="904701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// webpack.config.js</a:t>
            </a:r>
          </a:p>
          <a:p>
            <a:r>
              <a:rPr lang="en-US" dirty="0" err="1"/>
              <a:t>var</a:t>
            </a:r>
            <a:r>
              <a:rPr lang="en-US" dirty="0"/>
              <a:t> path = require('path');</a:t>
            </a: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webpack</a:t>
            </a:r>
            <a:r>
              <a:rPr lang="en-US" dirty="0"/>
              <a:t> = require('</a:t>
            </a:r>
            <a:r>
              <a:rPr lang="en-US" dirty="0" err="1"/>
              <a:t>webpack</a:t>
            </a:r>
            <a:r>
              <a:rPr lang="en-US" dirty="0"/>
              <a:t>');</a:t>
            </a:r>
          </a:p>
          <a:p>
            <a:r>
              <a:rPr lang="en-US" dirty="0" err="1"/>
              <a:t>module.exports</a:t>
            </a:r>
            <a:r>
              <a:rPr lang="en-US" dirty="0"/>
              <a:t> = {</a:t>
            </a:r>
          </a:p>
          <a:p>
            <a:pPr lvl="1"/>
            <a:r>
              <a:rPr lang="en-US" dirty="0" err="1"/>
              <a:t>devtool</a:t>
            </a:r>
            <a:r>
              <a:rPr lang="en-US" dirty="0"/>
              <a:t>: '</a:t>
            </a:r>
            <a:r>
              <a:rPr lang="en-US" dirty="0" err="1"/>
              <a:t>eval</a:t>
            </a:r>
            <a:r>
              <a:rPr lang="en-US" dirty="0"/>
              <a:t>',</a:t>
            </a:r>
          </a:p>
          <a:p>
            <a:pPr lvl="1"/>
            <a:r>
              <a:rPr lang="en-US" dirty="0"/>
              <a:t>entry: [</a:t>
            </a:r>
          </a:p>
          <a:p>
            <a:pPr lvl="1"/>
            <a:r>
              <a:rPr lang="en-US" dirty="0"/>
              <a:t>'</a:t>
            </a:r>
            <a:r>
              <a:rPr lang="en-US" dirty="0" err="1"/>
              <a:t>webpack</a:t>
            </a:r>
            <a:r>
              <a:rPr lang="en-US" dirty="0"/>
              <a:t>-</a:t>
            </a:r>
            <a:r>
              <a:rPr lang="en-US" dirty="0" err="1"/>
              <a:t>dev</a:t>
            </a:r>
            <a:r>
              <a:rPr lang="en-US" dirty="0"/>
              <a:t>-server/</a:t>
            </a:r>
            <a:r>
              <a:rPr lang="en-US" dirty="0" err="1"/>
              <a:t>client?http</a:t>
            </a:r>
            <a:r>
              <a:rPr lang="en-US" dirty="0"/>
              <a:t>://localhost:9000',</a:t>
            </a:r>
          </a:p>
          <a:p>
            <a:pPr lvl="1"/>
            <a:r>
              <a:rPr lang="en-US" dirty="0"/>
              <a:t>'</a:t>
            </a:r>
            <a:r>
              <a:rPr lang="en-US" dirty="0" err="1"/>
              <a:t>webpack</a:t>
            </a:r>
            <a:r>
              <a:rPr lang="en-US" dirty="0"/>
              <a:t>/hot/only-</a:t>
            </a:r>
            <a:r>
              <a:rPr lang="en-US" dirty="0" err="1"/>
              <a:t>dev</a:t>
            </a:r>
            <a:r>
              <a:rPr lang="en-US" dirty="0"/>
              <a:t>-server',</a:t>
            </a:r>
          </a:p>
          <a:p>
            <a:pPr lvl="1"/>
            <a:r>
              <a:rPr lang="en-US" dirty="0"/>
              <a:t>'./</a:t>
            </a:r>
            <a:r>
              <a:rPr lang="en-US" dirty="0" err="1"/>
              <a:t>src</a:t>
            </a:r>
            <a:r>
              <a:rPr lang="en-US" dirty="0"/>
              <a:t>/index'</a:t>
            </a:r>
          </a:p>
          <a:p>
            <a:r>
              <a:rPr lang="en-US" dirty="0"/>
              <a:t>],</a:t>
            </a:r>
          </a:p>
          <a:p>
            <a:r>
              <a:rPr lang="en-US" dirty="0"/>
              <a:t>output: {</a:t>
            </a:r>
          </a:p>
          <a:p>
            <a:pPr lvl="1"/>
            <a:r>
              <a:rPr lang="en-US" dirty="0"/>
              <a:t>path: </a:t>
            </a:r>
            <a:r>
              <a:rPr lang="en-US" dirty="0" err="1"/>
              <a:t>path.join</a:t>
            </a:r>
            <a:r>
              <a:rPr lang="en-US" dirty="0"/>
              <a:t>(__</a:t>
            </a:r>
            <a:r>
              <a:rPr lang="en-US" dirty="0" err="1"/>
              <a:t>dirname</a:t>
            </a:r>
            <a:r>
              <a:rPr lang="en-US" dirty="0"/>
              <a:t>, '</a:t>
            </a:r>
            <a:r>
              <a:rPr lang="en-US" dirty="0" err="1"/>
              <a:t>dist</a:t>
            </a:r>
            <a:r>
              <a:rPr lang="en-US" dirty="0"/>
              <a:t>'),</a:t>
            </a:r>
          </a:p>
          <a:p>
            <a:pPr lvl="1"/>
            <a:r>
              <a:rPr lang="en-US" dirty="0"/>
              <a:t>filename: 'bundle.js',</a:t>
            </a:r>
          </a:p>
          <a:p>
            <a:pPr lvl="1"/>
            <a:r>
              <a:rPr lang="en-US" dirty="0" err="1"/>
              <a:t>publicPath</a:t>
            </a:r>
            <a:r>
              <a:rPr lang="en-US" dirty="0"/>
              <a:t>: '/static/'</a:t>
            </a:r>
          </a:p>
          <a:p>
            <a:r>
              <a:rPr lang="en-US" dirty="0"/>
              <a:t>},</a:t>
            </a:r>
          </a:p>
          <a:p>
            <a:r>
              <a:rPr lang="en-US" dirty="0"/>
              <a:t>plugins: [</a:t>
            </a:r>
          </a:p>
          <a:p>
            <a:pPr lvl="1"/>
            <a:r>
              <a:rPr lang="en-US" dirty="0"/>
              <a:t>new </a:t>
            </a:r>
            <a:r>
              <a:rPr lang="en-US" dirty="0" err="1"/>
              <a:t>webpack.HotModuleReplacementPlugin</a:t>
            </a:r>
            <a:r>
              <a:rPr lang="en-US" dirty="0"/>
              <a:t>(),</a:t>
            </a:r>
          </a:p>
          <a:p>
            <a:pPr lvl="1"/>
            <a:r>
              <a:rPr lang="en-US" dirty="0"/>
              <a:t>new </a:t>
            </a:r>
            <a:r>
              <a:rPr lang="en-US" dirty="0" err="1"/>
              <a:t>webpack.NoErrorsPlugin</a:t>
            </a:r>
            <a:r>
              <a:rPr lang="en-US" dirty="0"/>
              <a:t>()</a:t>
            </a:r>
          </a:p>
          <a:p>
            <a:r>
              <a:rPr lang="en-US" dirty="0"/>
              <a:t>],</a:t>
            </a:r>
          </a:p>
          <a:p>
            <a:r>
              <a:rPr lang="en-US" dirty="0"/>
              <a:t>resolve: {</a:t>
            </a:r>
          </a:p>
          <a:p>
            <a:r>
              <a:rPr lang="en-US" dirty="0" smtClean="0"/>
              <a:t>	extensions</a:t>
            </a:r>
            <a:r>
              <a:rPr lang="en-US" dirty="0"/>
              <a:t>: ['', '.</a:t>
            </a:r>
            <a:r>
              <a:rPr lang="en-US" dirty="0" err="1"/>
              <a:t>js</a:t>
            </a:r>
            <a:r>
              <a:rPr lang="en-US" dirty="0"/>
              <a:t>', '.</a:t>
            </a:r>
            <a:r>
              <a:rPr lang="en-US" dirty="0" err="1"/>
              <a:t>jsx</a:t>
            </a:r>
            <a:r>
              <a:rPr lang="en-US" dirty="0"/>
              <a:t>']</a:t>
            </a:r>
          </a:p>
          <a:p>
            <a:r>
              <a:rPr lang="en-US" dirty="0"/>
              <a:t>},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75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33400"/>
          </a:xfrm>
          <a:solidFill>
            <a:schemeClr val="accent4"/>
          </a:solidFill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FFFF00"/>
                </a:solidFill>
              </a:rPr>
              <a:t>Final version of webpack.config.js</a:t>
            </a:r>
            <a:endParaRPr lang="en-US" sz="3600" b="1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982" y="733246"/>
            <a:ext cx="904701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module: {</a:t>
            </a:r>
          </a:p>
          <a:p>
            <a:pPr lvl="1"/>
            <a:r>
              <a:rPr lang="en-US" dirty="0"/>
              <a:t>loaders: [</a:t>
            </a:r>
          </a:p>
          <a:p>
            <a:pPr lvl="2"/>
            <a:r>
              <a:rPr lang="en-US" dirty="0"/>
              <a:t>{ test: /\.</a:t>
            </a:r>
            <a:r>
              <a:rPr lang="en-US" dirty="0" err="1"/>
              <a:t>jsx</a:t>
            </a:r>
            <a:r>
              <a:rPr lang="en-US" dirty="0"/>
              <a:t>?$/,</a:t>
            </a:r>
          </a:p>
          <a:p>
            <a:pPr lvl="2"/>
            <a:r>
              <a:rPr lang="en-US" dirty="0"/>
              <a:t>loader: 'react-hot',</a:t>
            </a:r>
          </a:p>
          <a:p>
            <a:pPr lvl="2"/>
            <a:r>
              <a:rPr lang="en-US" dirty="0"/>
              <a:t>include: </a:t>
            </a:r>
            <a:r>
              <a:rPr lang="en-US" dirty="0" err="1"/>
              <a:t>path.join</a:t>
            </a:r>
            <a:r>
              <a:rPr lang="en-US" dirty="0"/>
              <a:t>(__</a:t>
            </a:r>
            <a:r>
              <a:rPr lang="en-US" dirty="0" err="1"/>
              <a:t>dirname</a:t>
            </a:r>
            <a:r>
              <a:rPr lang="en-US" dirty="0"/>
              <a:t>, '</a:t>
            </a:r>
            <a:r>
              <a:rPr lang="en-US" dirty="0" err="1"/>
              <a:t>src</a:t>
            </a:r>
            <a:r>
              <a:rPr lang="en-US" dirty="0"/>
              <a:t>')</a:t>
            </a:r>
          </a:p>
          <a:p>
            <a:pPr lvl="2"/>
            <a:r>
              <a:rPr lang="en-US" dirty="0"/>
              <a:t>},</a:t>
            </a:r>
          </a:p>
          <a:p>
            <a:pPr lvl="1"/>
            <a:r>
              <a:rPr lang="en-US" dirty="0"/>
              <a:t>{</a:t>
            </a:r>
          </a:p>
          <a:p>
            <a:pPr lvl="2"/>
            <a:r>
              <a:rPr lang="en-US" dirty="0"/>
              <a:t>test: /\.</a:t>
            </a:r>
            <a:r>
              <a:rPr lang="en-US" dirty="0" err="1"/>
              <a:t>jsx</a:t>
            </a:r>
            <a:r>
              <a:rPr lang="en-US" dirty="0"/>
              <a:t>?$/,</a:t>
            </a:r>
          </a:p>
          <a:p>
            <a:pPr lvl="2"/>
            <a:r>
              <a:rPr lang="en-US" dirty="0"/>
              <a:t>loader: 'babel-loader',</a:t>
            </a:r>
          </a:p>
          <a:p>
            <a:pPr lvl="2"/>
            <a:r>
              <a:rPr lang="en-US" dirty="0"/>
              <a:t>query: {</a:t>
            </a:r>
          </a:p>
          <a:p>
            <a:pPr lvl="2"/>
            <a:r>
              <a:rPr lang="en-US" dirty="0"/>
              <a:t>presets: ['es2015', 'react'],</a:t>
            </a:r>
          </a:p>
          <a:p>
            <a:pPr lvl="2"/>
            <a:r>
              <a:rPr lang="en-US" dirty="0"/>
              <a:t>plugins: ['transform-function-bind']</a:t>
            </a:r>
          </a:p>
          <a:p>
            <a:pPr lvl="1"/>
            <a:r>
              <a:rPr lang="en-US" dirty="0"/>
              <a:t>},</a:t>
            </a:r>
          </a:p>
          <a:p>
            <a:pPr lvl="1"/>
            <a:r>
              <a:rPr lang="en-US" dirty="0"/>
              <a:t>include: </a:t>
            </a:r>
            <a:r>
              <a:rPr lang="en-US" dirty="0" err="1"/>
              <a:t>path.join</a:t>
            </a:r>
            <a:r>
              <a:rPr lang="en-US" dirty="0"/>
              <a:t>(__</a:t>
            </a:r>
            <a:r>
              <a:rPr lang="en-US" dirty="0" err="1"/>
              <a:t>dirname</a:t>
            </a:r>
            <a:r>
              <a:rPr lang="en-US" dirty="0"/>
              <a:t>, '</a:t>
            </a:r>
            <a:r>
              <a:rPr lang="en-US" dirty="0" err="1"/>
              <a:t>src</a:t>
            </a:r>
            <a:r>
              <a:rPr lang="en-US" dirty="0"/>
              <a:t>')</a:t>
            </a:r>
          </a:p>
          <a:p>
            <a:pPr lvl="1"/>
            <a:r>
              <a:rPr lang="en-US" dirty="0"/>
              <a:t>},</a:t>
            </a:r>
          </a:p>
          <a:p>
            <a:pPr lvl="1"/>
            <a:r>
              <a:rPr lang="en-US" dirty="0"/>
              <a:t>{ test: /\.</a:t>
            </a:r>
            <a:r>
              <a:rPr lang="en-US" dirty="0" err="1"/>
              <a:t>css</a:t>
            </a:r>
            <a:r>
              <a:rPr lang="en-US" dirty="0"/>
              <a:t>$/, loader: "</a:t>
            </a:r>
            <a:r>
              <a:rPr lang="en-US" dirty="0" err="1"/>
              <a:t>style-loader!css-loader</a:t>
            </a:r>
            <a:r>
              <a:rPr lang="en-US" dirty="0"/>
              <a:t>" },</a:t>
            </a:r>
          </a:p>
          <a:p>
            <a:pPr lvl="1"/>
            <a:r>
              <a:rPr lang="en-US" dirty="0"/>
              <a:t>{ test: /\.</a:t>
            </a:r>
            <a:r>
              <a:rPr lang="en-US" dirty="0" err="1"/>
              <a:t>woff</a:t>
            </a:r>
            <a:r>
              <a:rPr lang="en-US" dirty="0"/>
              <a:t>(\d+)?$/, loader: '</a:t>
            </a:r>
            <a:r>
              <a:rPr lang="en-US" dirty="0" err="1"/>
              <a:t>url?prefix</a:t>
            </a:r>
            <a:r>
              <a:rPr lang="en-US" dirty="0"/>
              <a:t>=font/&amp;limit=5000&amp;mi</a:t>
            </a:r>
          </a:p>
          <a:p>
            <a:pPr lvl="1"/>
            <a:r>
              <a:rPr lang="en-US" dirty="0" err="1"/>
              <a:t>metype</a:t>
            </a:r>
            <a:r>
              <a:rPr lang="en-US" dirty="0"/>
              <a:t>=application/font-</a:t>
            </a:r>
            <a:r>
              <a:rPr lang="en-US" dirty="0" err="1"/>
              <a:t>woff</a:t>
            </a:r>
            <a:r>
              <a:rPr lang="en-US" dirty="0"/>
              <a:t>' },</a:t>
            </a:r>
          </a:p>
          <a:p>
            <a:pPr lvl="1"/>
            <a:r>
              <a:rPr lang="en-US" dirty="0"/>
              <a:t>{ test: /\.</a:t>
            </a:r>
            <a:r>
              <a:rPr lang="en-US" dirty="0" err="1"/>
              <a:t>ttf</a:t>
            </a:r>
            <a:r>
              <a:rPr lang="en-US" dirty="0"/>
              <a:t>$/, loader: '</a:t>
            </a:r>
            <a:r>
              <a:rPr lang="en-US" dirty="0" err="1"/>
              <a:t>file?prefix</a:t>
            </a:r>
            <a:r>
              <a:rPr lang="en-US" dirty="0"/>
              <a:t>=font/' </a:t>
            </a:r>
            <a:r>
              <a:rPr lang="en-US" dirty="0" smtClean="0"/>
              <a:t>},</a:t>
            </a:r>
          </a:p>
          <a:p>
            <a:pPr lvl="1"/>
            <a:r>
              <a:rPr lang="en-US" dirty="0" smtClean="0"/>
              <a:t>]</a:t>
            </a:r>
          </a:p>
          <a:p>
            <a:r>
              <a:rPr lang="en-US" dirty="0" smtClean="0"/>
              <a:t>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9369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33400"/>
          </a:xfrm>
          <a:solidFill>
            <a:schemeClr val="accent4"/>
          </a:solidFill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FFFF00"/>
                </a:solidFill>
              </a:rPr>
              <a:t>Hot Module Replacement (HMRE)</a:t>
            </a:r>
            <a:endParaRPr lang="en-US" sz="3600" b="1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982" y="733246"/>
            <a:ext cx="904701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“Modify </a:t>
            </a:r>
            <a:r>
              <a:rPr lang="en-US" sz="2800" dirty="0" err="1" smtClean="0"/>
              <a:t>package.json</a:t>
            </a:r>
            <a:r>
              <a:rPr lang="en-US" sz="2800" dirty="0" smtClean="0"/>
              <a:t> </a:t>
            </a:r>
            <a:r>
              <a:rPr lang="en-US" sz="2800" dirty="0"/>
              <a:t>to run the server.js </a:t>
            </a:r>
            <a:r>
              <a:rPr lang="en-US" sz="2800" dirty="0" smtClean="0"/>
              <a:t>script</a:t>
            </a:r>
            <a:r>
              <a:rPr lang="en-US" sz="2800" dirty="0"/>
              <a:t>."</a:t>
            </a:r>
          </a:p>
          <a:p>
            <a:r>
              <a:rPr lang="en-US" sz="2800" dirty="0"/>
              <a:t>// </a:t>
            </a:r>
            <a:r>
              <a:rPr lang="en-US" sz="2800" dirty="0" err="1" smtClean="0"/>
              <a:t>package.json</a:t>
            </a:r>
            <a:endParaRPr lang="en-US" sz="2800" dirty="0" smtClean="0"/>
          </a:p>
          <a:p>
            <a:endParaRPr lang="en-US" sz="2800" dirty="0"/>
          </a:p>
          <a:p>
            <a:pPr lvl="1"/>
            <a:r>
              <a:rPr lang="en-US" sz="2800" dirty="0"/>
              <a:t>"scripts": {</a:t>
            </a:r>
          </a:p>
          <a:p>
            <a:pPr lvl="1"/>
            <a:r>
              <a:rPr lang="en-US" sz="2800" dirty="0" smtClean="0"/>
              <a:t>	"</a:t>
            </a:r>
            <a:r>
              <a:rPr lang="en-US" sz="2800" dirty="0"/>
              <a:t>start": "node server.js",</a:t>
            </a:r>
          </a:p>
          <a:p>
            <a:pPr lvl="1"/>
            <a:r>
              <a:rPr lang="en-US" sz="2800" dirty="0" smtClean="0"/>
              <a:t>}</a:t>
            </a:r>
          </a:p>
          <a:p>
            <a:pPr lvl="1"/>
            <a:endParaRPr lang="en-US" sz="2800" dirty="0"/>
          </a:p>
          <a:p>
            <a:pPr lvl="1"/>
            <a:endParaRPr lang="en-US" sz="2600" dirty="0"/>
          </a:p>
          <a:p>
            <a:pPr lvl="1"/>
            <a:r>
              <a:rPr lang="en-US" sz="2600" dirty="0" smtClean="0"/>
              <a:t>$ </a:t>
            </a:r>
            <a:r>
              <a:rPr lang="en-US" sz="2600" dirty="0" err="1" smtClean="0"/>
              <a:t>webpack</a:t>
            </a:r>
            <a:r>
              <a:rPr lang="en-US" sz="2600" dirty="0" smtClean="0"/>
              <a:t>  --</a:t>
            </a:r>
            <a:r>
              <a:rPr lang="en-US" sz="2600" dirty="0" err="1" smtClean="0"/>
              <a:t>config</a:t>
            </a:r>
            <a:r>
              <a:rPr lang="en-US" sz="2600" dirty="0" smtClean="0"/>
              <a:t> webpack.config.js</a:t>
            </a:r>
          </a:p>
          <a:p>
            <a:pPr lvl="1"/>
            <a:endParaRPr lang="en-US" sz="2600" dirty="0" smtClean="0"/>
          </a:p>
          <a:p>
            <a:pPr lvl="1"/>
            <a:r>
              <a:rPr lang="en-US" sz="2600" dirty="0" smtClean="0"/>
              <a:t>$</a:t>
            </a:r>
            <a:r>
              <a:rPr lang="en-US" sz="2600" dirty="0" err="1" smtClean="0"/>
              <a:t>npm</a:t>
            </a:r>
            <a:r>
              <a:rPr lang="en-US" sz="2600" dirty="0" smtClean="0"/>
              <a:t> start</a:t>
            </a:r>
          </a:p>
        </p:txBody>
      </p:sp>
      <p:sp>
        <p:nvSpPr>
          <p:cNvPr id="3" name="Smiley Face 2"/>
          <p:cNvSpPr/>
          <p:nvPr/>
        </p:nvSpPr>
        <p:spPr>
          <a:xfrm>
            <a:off x="3581400" y="5442226"/>
            <a:ext cx="1524000" cy="1187173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2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33400"/>
          </a:xfrm>
          <a:solidFill>
            <a:schemeClr val="accent4"/>
          </a:solidFill>
        </p:spPr>
        <p:txBody>
          <a:bodyPr>
            <a:noAutofit/>
          </a:bodyPr>
          <a:lstStyle/>
          <a:p>
            <a:r>
              <a:rPr lang="en-US" sz="3600" b="1" dirty="0" err="1" smtClean="0">
                <a:solidFill>
                  <a:srgbClr val="FFFF00"/>
                </a:solidFill>
              </a:rPr>
              <a:t>ESLint</a:t>
            </a:r>
            <a:endParaRPr lang="en-US" sz="3600" b="1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640913"/>
            <a:ext cx="87630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"</a:t>
            </a:r>
            <a:r>
              <a:rPr lang="en-US" sz="2800" b="1" dirty="0" err="1"/>
              <a:t>Linting</a:t>
            </a:r>
            <a:r>
              <a:rPr lang="en-US" sz="2800" b="1" dirty="0"/>
              <a:t> </a:t>
            </a:r>
            <a:r>
              <a:rPr lang="en-US" sz="2800" dirty="0" smtClean="0"/>
              <a:t>is used  </a:t>
            </a:r>
            <a:r>
              <a:rPr lang="en-US" sz="2800" dirty="0"/>
              <a:t>to maintain the code quality </a:t>
            </a:r>
            <a:r>
              <a:rPr lang="en-US" sz="2800" dirty="0" smtClean="0"/>
              <a:t>across different projects with  </a:t>
            </a:r>
            <a:r>
              <a:rPr lang="en-US" sz="2800" dirty="0" err="1" smtClean="0"/>
              <a:t>ESLint</a:t>
            </a:r>
            <a:r>
              <a:rPr lang="en-US" sz="2800" dirty="0" smtClean="0"/>
              <a:t> in React projects.</a:t>
            </a:r>
          </a:p>
          <a:p>
            <a:endParaRPr lang="en-US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 It also </a:t>
            </a:r>
            <a:r>
              <a:rPr lang="en-US" sz="2800" dirty="0"/>
              <a:t>supports ES6 syntax and JSX so that we can also lint </a:t>
            </a:r>
            <a:r>
              <a:rPr lang="en-US" sz="2800" dirty="0" smtClean="0"/>
              <a:t> </a:t>
            </a:r>
            <a:r>
              <a:rPr lang="en-US" sz="2800" dirty="0"/>
              <a:t>next generation code</a:t>
            </a:r>
            <a:r>
              <a:rPr lang="en-US" sz="2800" dirty="0" smtClean="0"/>
              <a:t>.“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Use </a:t>
            </a:r>
            <a:r>
              <a:rPr lang="en-US" sz="2800" dirty="0" err="1" smtClean="0"/>
              <a:t>eslint</a:t>
            </a:r>
            <a:r>
              <a:rPr lang="en-US" sz="2800" dirty="0" smtClean="0"/>
              <a:t>-plugin-react  and  </a:t>
            </a:r>
            <a:r>
              <a:rPr lang="en-US" sz="2800" dirty="0"/>
              <a:t>babel-</a:t>
            </a:r>
            <a:r>
              <a:rPr lang="en-US" sz="2800" dirty="0" err="1"/>
              <a:t>eslint</a:t>
            </a: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err="1" smtClean="0"/>
              <a:t>npm</a:t>
            </a:r>
            <a:r>
              <a:rPr lang="en-US" sz="2800" dirty="0" smtClean="0"/>
              <a:t>  packages </a:t>
            </a:r>
            <a:r>
              <a:rPr lang="en-US" sz="2800" dirty="0"/>
              <a:t>to lint ES6 </a:t>
            </a:r>
            <a:r>
              <a:rPr lang="en-US" sz="2800" dirty="0" smtClean="0"/>
              <a:t>and React </a:t>
            </a:r>
            <a:r>
              <a:rPr lang="en-US" sz="2800" dirty="0"/>
              <a:t>code. </a:t>
            </a:r>
            <a:endParaRPr lang="en-US" sz="28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sz="2800" dirty="0"/>
          </a:p>
          <a:p>
            <a:r>
              <a:rPr lang="en-US" sz="2800" dirty="0">
                <a:solidFill>
                  <a:srgbClr val="FF0000"/>
                </a:solidFill>
              </a:rPr>
              <a:t>// </a:t>
            </a:r>
            <a:r>
              <a:rPr lang="en-US" sz="2800" dirty="0" err="1">
                <a:solidFill>
                  <a:srgbClr val="FF0000"/>
                </a:solidFill>
              </a:rPr>
              <a:t>package.json</a:t>
            </a:r>
            <a:endParaRPr lang="en-US" sz="2800" dirty="0">
              <a:solidFill>
                <a:srgbClr val="FF0000"/>
              </a:solidFill>
            </a:endParaRP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"scripts": {</a:t>
            </a:r>
          </a:p>
          <a:p>
            <a:pPr lvl="1"/>
            <a:r>
              <a:rPr lang="en-US" sz="2800" dirty="0" smtClean="0">
                <a:solidFill>
                  <a:srgbClr val="FF0000"/>
                </a:solidFill>
              </a:rPr>
              <a:t>	"</a:t>
            </a:r>
            <a:r>
              <a:rPr lang="en-US" sz="2800" dirty="0">
                <a:solidFill>
                  <a:srgbClr val="FF0000"/>
                </a:solidFill>
              </a:rPr>
              <a:t>lint": "</a:t>
            </a:r>
            <a:r>
              <a:rPr lang="en-US" sz="2800" dirty="0" err="1">
                <a:solidFill>
                  <a:srgbClr val="FF0000"/>
                </a:solidFill>
              </a:rPr>
              <a:t>eslint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src</a:t>
            </a:r>
            <a:r>
              <a:rPr lang="en-US" sz="2800" dirty="0">
                <a:solidFill>
                  <a:srgbClr val="FF0000"/>
                </a:solidFill>
              </a:rPr>
              <a:t>"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}</a:t>
            </a:r>
            <a:endParaRPr lang="en-US" sz="2800" dirty="0" smtClean="0">
              <a:solidFill>
                <a:srgbClr val="FF0000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dirty="0"/>
              <a:t>$ </a:t>
            </a:r>
            <a:r>
              <a:rPr lang="en-US" sz="2800" b="1" dirty="0" err="1"/>
              <a:t>npm</a:t>
            </a:r>
            <a:r>
              <a:rPr lang="en-US" sz="2800" b="1" dirty="0"/>
              <a:t> run lint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114800" y="4192726"/>
            <a:ext cx="4800600" cy="1200329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FFFF00"/>
                </a:solidFill>
              </a:rPr>
              <a:t>npm</a:t>
            </a:r>
            <a:r>
              <a:rPr lang="en-US" sz="2400" b="1" dirty="0">
                <a:solidFill>
                  <a:srgbClr val="FFFF00"/>
                </a:solidFill>
              </a:rPr>
              <a:t> install </a:t>
            </a:r>
            <a:r>
              <a:rPr lang="en-US" sz="2400" b="1" dirty="0" err="1">
                <a:solidFill>
                  <a:srgbClr val="FFFF00"/>
                </a:solidFill>
              </a:rPr>
              <a:t>eslint</a:t>
            </a:r>
            <a:r>
              <a:rPr lang="en-US" sz="2400" b="1" dirty="0">
                <a:solidFill>
                  <a:srgbClr val="FFFF00"/>
                </a:solidFill>
              </a:rPr>
              <a:t> --save</a:t>
            </a:r>
          </a:p>
          <a:p>
            <a:r>
              <a:rPr lang="en-US" sz="2400" b="1" dirty="0" err="1">
                <a:solidFill>
                  <a:srgbClr val="FFFF00"/>
                </a:solidFill>
              </a:rPr>
              <a:t>npm</a:t>
            </a:r>
            <a:r>
              <a:rPr lang="en-US" sz="2400" b="1" dirty="0">
                <a:solidFill>
                  <a:srgbClr val="FFFF00"/>
                </a:solidFill>
              </a:rPr>
              <a:t> install babel-</a:t>
            </a:r>
            <a:r>
              <a:rPr lang="en-US" sz="2400" b="1" dirty="0" err="1">
                <a:solidFill>
                  <a:srgbClr val="FFFF00"/>
                </a:solidFill>
              </a:rPr>
              <a:t>eslint</a:t>
            </a:r>
            <a:r>
              <a:rPr lang="en-US" sz="2400" b="1" dirty="0">
                <a:solidFill>
                  <a:srgbClr val="FFFF00"/>
                </a:solidFill>
              </a:rPr>
              <a:t> --save</a:t>
            </a:r>
          </a:p>
          <a:p>
            <a:r>
              <a:rPr lang="en-US" sz="2400" b="1" dirty="0" err="1">
                <a:solidFill>
                  <a:srgbClr val="FFFF00"/>
                </a:solidFill>
              </a:rPr>
              <a:t>npm</a:t>
            </a:r>
            <a:r>
              <a:rPr lang="en-US" sz="2400" b="1" dirty="0">
                <a:solidFill>
                  <a:srgbClr val="FFFF00"/>
                </a:solidFill>
              </a:rPr>
              <a:t> install </a:t>
            </a:r>
            <a:r>
              <a:rPr lang="en-US" sz="2400" b="1" dirty="0" err="1">
                <a:solidFill>
                  <a:srgbClr val="FFFF00"/>
                </a:solidFill>
              </a:rPr>
              <a:t>eslint</a:t>
            </a:r>
            <a:r>
              <a:rPr lang="en-US" sz="2400" b="1" dirty="0">
                <a:solidFill>
                  <a:srgbClr val="FFFF00"/>
                </a:solidFill>
              </a:rPr>
              <a:t>-plugin-react –save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0" y="5565338"/>
            <a:ext cx="5334000" cy="12003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/</a:t>
            </a:r>
            <a:r>
              <a:rPr lang="en-US" b="1" dirty="0" err="1" smtClean="0"/>
              <a:t>reactjs</a:t>
            </a:r>
            <a:r>
              <a:rPr lang="en-US" b="1" dirty="0" smtClean="0"/>
              <a:t>-by-example/</a:t>
            </a:r>
            <a:r>
              <a:rPr lang="en-US" b="1" dirty="0" err="1" smtClean="0"/>
              <a:t>src</a:t>
            </a:r>
            <a:r>
              <a:rPr lang="en-US" b="1" dirty="0" smtClean="0"/>
              <a:t>/Home.js</a:t>
            </a:r>
            <a:endParaRPr lang="en-US" b="1" dirty="0"/>
          </a:p>
          <a:p>
            <a:r>
              <a:rPr lang="en-US" b="1" dirty="0"/>
              <a:t>29:20 error Missing space before opening brace space-before-blocks</a:t>
            </a:r>
          </a:p>
          <a:p>
            <a:r>
              <a:rPr lang="en-US" dirty="0"/>
              <a:t>x</a:t>
            </a:r>
            <a:r>
              <a:rPr lang="en-US" dirty="0" smtClean="0"/>
              <a:t> </a:t>
            </a:r>
            <a:r>
              <a:rPr lang="en-US" b="1" dirty="0"/>
              <a:t>1 problem (1 error, 0 warnings)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400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33400"/>
          </a:xfrm>
          <a:solidFill>
            <a:schemeClr val="accent4"/>
          </a:solidFill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FFFF00"/>
                </a:solidFill>
              </a:rPr>
              <a:t>React </a:t>
            </a:r>
            <a:r>
              <a:rPr lang="en-US" sz="3600" b="1" dirty="0" err="1" smtClean="0">
                <a:solidFill>
                  <a:srgbClr val="FFFF00"/>
                </a:solidFill>
              </a:rPr>
              <a:t>Dev</a:t>
            </a:r>
            <a:r>
              <a:rPr lang="en-US" sz="3600" b="1" dirty="0" smtClean="0">
                <a:solidFill>
                  <a:srgbClr val="FFFF00"/>
                </a:solidFill>
              </a:rPr>
              <a:t> Tools</a:t>
            </a:r>
            <a:endParaRPr lang="en-US" sz="3600" b="1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640913"/>
            <a:ext cx="8763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React is excellent at improving the developer experience. </a:t>
            </a:r>
            <a:endParaRPr lang="en-US" sz="28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react-</a:t>
            </a:r>
            <a:r>
              <a:rPr lang="en-US" sz="2800" dirty="0" err="1" smtClean="0"/>
              <a:t>dev</a:t>
            </a:r>
            <a:r>
              <a:rPr lang="en-US" sz="2800" dirty="0" smtClean="0"/>
              <a:t>-tools </a:t>
            </a:r>
            <a:r>
              <a:rPr lang="en-US" sz="2800" dirty="0"/>
              <a:t>to help </a:t>
            </a:r>
            <a:r>
              <a:rPr lang="en-US" sz="2800" dirty="0" smtClean="0"/>
              <a:t> </a:t>
            </a:r>
            <a:r>
              <a:rPr lang="en-US" sz="2800" dirty="0"/>
              <a:t>in debugging </a:t>
            </a:r>
            <a:r>
              <a:rPr lang="en-US" sz="2800" dirty="0" smtClean="0"/>
              <a:t>apps</a:t>
            </a:r>
            <a:r>
              <a:rPr lang="en-US" sz="2800" dirty="0"/>
              <a:t>. </a:t>
            </a:r>
            <a:endParaRPr lang="en-US" sz="28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React developer tools </a:t>
            </a:r>
            <a:r>
              <a:rPr lang="en-US" sz="2800" dirty="0"/>
              <a:t>are Chrome and Firefox add-ons, which make debugging React apps fun."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45" y="4038600"/>
            <a:ext cx="8037798" cy="112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284" y="5905500"/>
            <a:ext cx="753872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8313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33400"/>
          </a:xfrm>
          <a:solidFill>
            <a:schemeClr val="accent4"/>
          </a:solidFill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FFFF00"/>
                </a:solidFill>
              </a:rPr>
              <a:t>React </a:t>
            </a:r>
            <a:r>
              <a:rPr lang="en-US" sz="3600" b="1" dirty="0" err="1" smtClean="0">
                <a:solidFill>
                  <a:srgbClr val="FFFF00"/>
                </a:solidFill>
              </a:rPr>
              <a:t>Dev</a:t>
            </a:r>
            <a:r>
              <a:rPr lang="en-US" sz="3600" b="1" dirty="0" smtClean="0">
                <a:solidFill>
                  <a:srgbClr val="FFFF00"/>
                </a:solidFill>
              </a:rPr>
              <a:t> Tools</a:t>
            </a:r>
            <a:endParaRPr lang="en-US" sz="3600" b="1" dirty="0">
              <a:solidFill>
                <a:srgbClr val="FFFF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40912"/>
            <a:ext cx="9240231" cy="598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own Arrow 2"/>
          <p:cNvSpPr/>
          <p:nvPr/>
        </p:nvSpPr>
        <p:spPr>
          <a:xfrm>
            <a:off x="6858000" y="2133600"/>
            <a:ext cx="609600" cy="1066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752600" y="54864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components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15200" y="411480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Props &amp; state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831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33400"/>
          </a:xfrm>
          <a:solidFill>
            <a:schemeClr val="accent4"/>
          </a:solidFill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FFFF00"/>
                </a:solidFill>
              </a:rPr>
              <a:t>React </a:t>
            </a:r>
            <a:r>
              <a:rPr lang="en-US" sz="3600" b="1" dirty="0" err="1" smtClean="0">
                <a:solidFill>
                  <a:srgbClr val="FFFF00"/>
                </a:solidFill>
              </a:rPr>
              <a:t>Dev</a:t>
            </a:r>
            <a:r>
              <a:rPr lang="en-US" sz="3600" b="1" dirty="0" smtClean="0">
                <a:solidFill>
                  <a:srgbClr val="FFFF00"/>
                </a:solidFill>
              </a:rPr>
              <a:t> Tools</a:t>
            </a:r>
            <a:endParaRPr lang="en-US" sz="3600" b="1" dirty="0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" y="609600"/>
            <a:ext cx="8839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</a:t>
            </a:r>
            <a:r>
              <a:rPr lang="en-US" sz="2800" dirty="0" smtClean="0">
                <a:solidFill>
                  <a:srgbClr val="FF0000"/>
                </a:solidFill>
              </a:rPr>
              <a:t>emporary </a:t>
            </a:r>
            <a:r>
              <a:rPr lang="en-US" sz="2800" dirty="0">
                <a:solidFill>
                  <a:srgbClr val="FF0000"/>
                </a:solidFill>
              </a:rPr>
              <a:t>variable—</a:t>
            </a:r>
            <a:r>
              <a:rPr lang="en-US" sz="2800" b="1" dirty="0">
                <a:solidFill>
                  <a:srgbClr val="FF0000"/>
                </a:solidFill>
              </a:rPr>
              <a:t>$r</a:t>
            </a:r>
            <a:r>
              <a:rPr lang="en-US" sz="2800" dirty="0">
                <a:solidFill>
                  <a:srgbClr val="FF0000"/>
                </a:solidFill>
              </a:rPr>
              <a:t>. </a:t>
            </a:r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 smtClean="0"/>
              <a:t>The selected component </a:t>
            </a:r>
            <a:r>
              <a:rPr lang="en-US" sz="2800" dirty="0"/>
              <a:t>from the console is available as </a:t>
            </a:r>
            <a:r>
              <a:rPr lang="en-US" sz="2800" b="1" dirty="0"/>
              <a:t>$r </a:t>
            </a:r>
            <a:r>
              <a:rPr lang="en-US" sz="2800" dirty="0"/>
              <a:t>in the console."</a:t>
            </a:r>
            <a:endParaRPr 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55" y="2362200"/>
            <a:ext cx="887581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5625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33400"/>
          </a:xfrm>
          <a:solidFill>
            <a:schemeClr val="accent4"/>
          </a:solidFill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FFFF00"/>
                </a:solidFill>
              </a:rPr>
              <a:t>React </a:t>
            </a:r>
            <a:r>
              <a:rPr lang="en-US" sz="3600" b="1" dirty="0" err="1" smtClean="0">
                <a:solidFill>
                  <a:srgbClr val="FFFF00"/>
                </a:solidFill>
              </a:rPr>
              <a:t>Dev</a:t>
            </a:r>
            <a:r>
              <a:rPr lang="en-US" sz="3600" b="1" dirty="0" smtClean="0">
                <a:solidFill>
                  <a:srgbClr val="FFFF00"/>
                </a:solidFill>
              </a:rPr>
              <a:t> Tools</a:t>
            </a:r>
            <a:endParaRPr lang="en-US" sz="3600" b="1" dirty="0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" y="609600"/>
            <a:ext cx="8839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"It also allows </a:t>
            </a:r>
            <a:r>
              <a:rPr lang="en-US" sz="2800" dirty="0" smtClean="0"/>
              <a:t> </a:t>
            </a:r>
            <a:r>
              <a:rPr lang="en-US" sz="2800" dirty="0"/>
              <a:t>to scroll to the selected component in the UI to see the actual </a:t>
            </a:r>
            <a:r>
              <a:rPr lang="en-US" sz="2800" dirty="0" smtClean="0"/>
              <a:t>source code </a:t>
            </a:r>
            <a:r>
              <a:rPr lang="en-US" sz="2800" dirty="0"/>
              <a:t>of the component. It can also show all components of a specific type."</a:t>
            </a:r>
            <a:endParaRPr 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89706"/>
            <a:ext cx="9144000" cy="3606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525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33400"/>
          </a:xfrm>
          <a:solidFill>
            <a:schemeClr val="accent4"/>
          </a:solidFill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FFFF00"/>
                </a:solidFill>
              </a:rPr>
              <a:t>Build Tools</a:t>
            </a:r>
            <a:endParaRPr lang="en-US" sz="3600" b="1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640913"/>
            <a:ext cx="8763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Build tools shapes the structure of application.</a:t>
            </a:r>
          </a:p>
          <a:p>
            <a:endParaRPr lang="en-US" sz="2800" dirty="0" smtClean="0"/>
          </a:p>
          <a:p>
            <a:r>
              <a:rPr lang="en-US" sz="2800" dirty="0" smtClean="0">
                <a:solidFill>
                  <a:srgbClr val="FF0000"/>
                </a:solidFill>
              </a:rPr>
              <a:t>Capabilities of Build Tool:</a:t>
            </a:r>
          </a:p>
          <a:p>
            <a:r>
              <a:rPr lang="en-US" sz="2800" dirty="0"/>
              <a:t>• </a:t>
            </a:r>
            <a:r>
              <a:rPr lang="en-US" sz="2800" dirty="0" smtClean="0"/>
              <a:t>External </a:t>
            </a:r>
            <a:r>
              <a:rPr lang="en-US" sz="2800" dirty="0"/>
              <a:t>dependencies as well internal dependencies should be managed</a:t>
            </a:r>
          </a:p>
          <a:p>
            <a:r>
              <a:rPr lang="en-US" sz="2800" dirty="0"/>
              <a:t>• </a:t>
            </a:r>
            <a:r>
              <a:rPr lang="en-US" sz="2800" dirty="0" smtClean="0"/>
              <a:t> run </a:t>
            </a:r>
            <a:r>
              <a:rPr lang="en-US" sz="2800" dirty="0"/>
              <a:t>compilers/preprocessors</a:t>
            </a:r>
          </a:p>
          <a:p>
            <a:r>
              <a:rPr lang="en-US" sz="2800" dirty="0"/>
              <a:t>• </a:t>
            </a:r>
            <a:r>
              <a:rPr lang="en-US" sz="2800" dirty="0" smtClean="0"/>
              <a:t> </a:t>
            </a:r>
            <a:r>
              <a:rPr lang="en-US" sz="2800" dirty="0"/>
              <a:t>optimize assets for production</a:t>
            </a:r>
          </a:p>
          <a:p>
            <a:r>
              <a:rPr lang="en-US" sz="2800" dirty="0"/>
              <a:t>• The development web server, browser </a:t>
            </a:r>
            <a:r>
              <a:rPr lang="en-US" sz="2800" dirty="0" err="1"/>
              <a:t>reloader</a:t>
            </a:r>
            <a:r>
              <a:rPr lang="en-US" sz="2800" dirty="0"/>
              <a:t>, and file watcher should </a:t>
            </a:r>
            <a:r>
              <a:rPr lang="en-US" sz="2800" dirty="0" smtClean="0"/>
              <a:t>be run </a:t>
            </a:r>
            <a:r>
              <a:rPr lang="en-US" sz="2800" dirty="0"/>
              <a:t>by </a:t>
            </a:r>
            <a:r>
              <a:rPr lang="en-US" sz="2800" dirty="0" smtClean="0"/>
              <a:t>it.</a:t>
            </a:r>
          </a:p>
          <a:p>
            <a:endParaRPr lang="en-US" sz="2800" dirty="0"/>
          </a:p>
          <a:p>
            <a:r>
              <a:rPr lang="en-US" sz="2800" dirty="0" smtClean="0"/>
              <a:t>Grunt, Gulp, </a:t>
            </a:r>
            <a:r>
              <a:rPr lang="en-US" sz="2800" dirty="0" err="1" smtClean="0"/>
              <a:t>Browserify</a:t>
            </a:r>
            <a:r>
              <a:rPr lang="en-US" sz="2800" dirty="0" smtClean="0"/>
              <a:t> , </a:t>
            </a:r>
            <a:r>
              <a:rPr lang="en-US" sz="2800" dirty="0" err="1" smtClean="0"/>
              <a:t>Webpack</a:t>
            </a:r>
            <a:r>
              <a:rPr lang="en-US" sz="2800" dirty="0" smtClean="0"/>
              <a:t>  are popular build tools.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678073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33400"/>
          </a:xfrm>
          <a:solidFill>
            <a:schemeClr val="accent4"/>
          </a:solidFill>
        </p:spPr>
        <p:txBody>
          <a:bodyPr>
            <a:noAutofit/>
          </a:bodyPr>
          <a:lstStyle/>
          <a:p>
            <a:r>
              <a:rPr lang="en-US" sz="3600" b="1" dirty="0" err="1" smtClean="0">
                <a:solidFill>
                  <a:srgbClr val="FFFF00"/>
                </a:solidFill>
              </a:rPr>
              <a:t>Webpack</a:t>
            </a:r>
            <a:endParaRPr lang="en-US" sz="3600" b="1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640913"/>
            <a:ext cx="8763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"</a:t>
            </a:r>
            <a:r>
              <a:rPr lang="en-US" sz="2800" dirty="0" err="1">
                <a:solidFill>
                  <a:srgbClr val="FF0000"/>
                </a:solidFill>
              </a:rPr>
              <a:t>Webpack</a:t>
            </a:r>
            <a:r>
              <a:rPr lang="en-US" sz="2800" dirty="0">
                <a:solidFill>
                  <a:srgbClr val="FF0000"/>
                </a:solidFill>
              </a:rPr>
              <a:t> is a module bundler</a:t>
            </a:r>
            <a:r>
              <a:rPr lang="en-US" sz="2800" dirty="0"/>
              <a:t>. It bundles </a:t>
            </a:r>
            <a:r>
              <a:rPr lang="en-US" sz="2800" dirty="0" smtClean="0"/>
              <a:t> </a:t>
            </a:r>
            <a:r>
              <a:rPr lang="en-US" sz="2800" dirty="0"/>
              <a:t>JavaScript with its dependencies </a:t>
            </a:r>
            <a:r>
              <a:rPr lang="en-US" sz="2800" dirty="0" smtClean="0"/>
              <a:t>into a </a:t>
            </a:r>
            <a:r>
              <a:rPr lang="en-US" sz="2800" dirty="0"/>
              <a:t>single package</a:t>
            </a:r>
            <a:r>
              <a:rPr lang="en-US" sz="2800" dirty="0" smtClean="0"/>
              <a:t>.“</a:t>
            </a:r>
          </a:p>
          <a:p>
            <a:endParaRPr lang="en-US" sz="2800" dirty="0"/>
          </a:p>
          <a:p>
            <a:r>
              <a:rPr lang="en-US" sz="2800" dirty="0"/>
              <a:t>It supports </a:t>
            </a:r>
            <a:r>
              <a:rPr lang="en-US" sz="2800" dirty="0" err="1"/>
              <a:t>CommonJS</a:t>
            </a:r>
            <a:r>
              <a:rPr lang="en-US" sz="2800" dirty="0"/>
              <a:t> module syntax, which is very common </a:t>
            </a:r>
            <a:r>
              <a:rPr lang="en-US" sz="2800" dirty="0" smtClean="0"/>
              <a:t>in  node.js </a:t>
            </a:r>
            <a:r>
              <a:rPr lang="en-US" sz="2800" dirty="0"/>
              <a:t>and </a:t>
            </a:r>
            <a:r>
              <a:rPr lang="en-US" sz="2800" dirty="0" err="1"/>
              <a:t>npm</a:t>
            </a:r>
            <a:r>
              <a:rPr lang="en-US" sz="2800" dirty="0"/>
              <a:t> </a:t>
            </a:r>
            <a:r>
              <a:rPr lang="en-US" sz="2800" dirty="0" smtClean="0"/>
              <a:t>packages.</a:t>
            </a:r>
          </a:p>
          <a:p>
            <a:endParaRPr lang="en-US" sz="2800" dirty="0"/>
          </a:p>
          <a:p>
            <a:r>
              <a:rPr lang="en-US" sz="2800" dirty="0"/>
              <a:t>It is also smart </a:t>
            </a:r>
            <a:r>
              <a:rPr lang="en-US" sz="2800" dirty="0" smtClean="0"/>
              <a:t>enough to </a:t>
            </a:r>
            <a:r>
              <a:rPr lang="en-US" sz="2800" dirty="0"/>
              <a:t>load dependencies in the correct order so that we don't need to worry </a:t>
            </a:r>
            <a:r>
              <a:rPr lang="en-US" sz="2800" dirty="0" smtClean="0"/>
              <a:t>about ordering </a:t>
            </a:r>
            <a:r>
              <a:rPr lang="en-US" sz="2800" dirty="0"/>
              <a:t>explicit and implicit dependencies</a:t>
            </a:r>
            <a:r>
              <a:rPr lang="en-US" sz="2800" dirty="0" smtClean="0"/>
              <a:t>.“.</a:t>
            </a:r>
          </a:p>
          <a:p>
            <a:endParaRPr lang="en-US" sz="2800" dirty="0"/>
          </a:p>
          <a:p>
            <a:r>
              <a:rPr lang="en-US" sz="2800" dirty="0" smtClean="0"/>
              <a:t>“</a:t>
            </a:r>
            <a:r>
              <a:rPr lang="en-US" sz="2800" dirty="0" err="1" smtClean="0"/>
              <a:t>Webpack</a:t>
            </a:r>
            <a:r>
              <a:rPr lang="en-US" sz="2800" dirty="0" smtClean="0"/>
              <a:t> </a:t>
            </a:r>
            <a:r>
              <a:rPr lang="en-US" sz="2800" dirty="0"/>
              <a:t>alone can perform the task of </a:t>
            </a:r>
            <a:r>
              <a:rPr lang="en-US" sz="2800" dirty="0" err="1"/>
              <a:t>Browserify</a:t>
            </a:r>
            <a:r>
              <a:rPr lang="en-US" sz="2800" dirty="0"/>
              <a:t> as well as other </a:t>
            </a:r>
            <a:r>
              <a:rPr lang="en-US" sz="2800" dirty="0" smtClean="0"/>
              <a:t>build  tools </a:t>
            </a:r>
            <a:r>
              <a:rPr lang="en-US" sz="2800" dirty="0"/>
              <a:t>such as Grunt and Gulp."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16587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1371</Words>
  <Application>Microsoft Office PowerPoint</Application>
  <PresentationFormat>On-screen Show (4:3)</PresentationFormat>
  <Paragraphs>259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React Tools</vt:lpstr>
      <vt:lpstr>Babel</vt:lpstr>
      <vt:lpstr>ESLint</vt:lpstr>
      <vt:lpstr>React Dev Tools</vt:lpstr>
      <vt:lpstr>React Dev Tools</vt:lpstr>
      <vt:lpstr>React Dev Tools</vt:lpstr>
      <vt:lpstr>React Dev Tools</vt:lpstr>
      <vt:lpstr>Build Tools</vt:lpstr>
      <vt:lpstr>Webpack</vt:lpstr>
      <vt:lpstr>Webpack Configuration</vt:lpstr>
      <vt:lpstr>Webpack Configuration</vt:lpstr>
      <vt:lpstr>Webpack Configuration</vt:lpstr>
      <vt:lpstr>Loaders</vt:lpstr>
      <vt:lpstr>Loaders</vt:lpstr>
      <vt:lpstr>Fonts and CSS loading</vt:lpstr>
      <vt:lpstr>Hot Module Replacement (HMRE)</vt:lpstr>
      <vt:lpstr>Hot Module Replacement (HMRE)</vt:lpstr>
      <vt:lpstr>Hot Module Replacement (HMRE)</vt:lpstr>
      <vt:lpstr>Hot Module Replacement (HMRE)</vt:lpstr>
      <vt:lpstr>Hot Module Replacement (HMRE)</vt:lpstr>
      <vt:lpstr>Hot Module Replacement (HMRE)</vt:lpstr>
      <vt:lpstr>Final version of webpack.config.js</vt:lpstr>
      <vt:lpstr>Final version of webpack.config.js</vt:lpstr>
      <vt:lpstr>Hot Module Replacement (HMRE)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Tools</dc:title>
  <dc:creator>Administrator</dc:creator>
  <cp:lastModifiedBy>Administrator</cp:lastModifiedBy>
  <cp:revision>98</cp:revision>
  <dcterms:created xsi:type="dcterms:W3CDTF">2006-08-16T00:00:00Z</dcterms:created>
  <dcterms:modified xsi:type="dcterms:W3CDTF">2016-09-27T04:04:18Z</dcterms:modified>
</cp:coreProperties>
</file>