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94" r:id="rId3"/>
    <p:sldId id="257" r:id="rId4"/>
    <p:sldId id="295" r:id="rId5"/>
    <p:sldId id="278" r:id="rId6"/>
    <p:sldId id="270" r:id="rId7"/>
    <p:sldId id="293" r:id="rId8"/>
    <p:sldId id="300" r:id="rId9"/>
    <p:sldId id="296" r:id="rId10"/>
    <p:sldId id="302" r:id="rId11"/>
    <p:sldId id="297" r:id="rId12"/>
    <p:sldId id="299" r:id="rId13"/>
    <p:sldId id="298" r:id="rId14"/>
    <p:sldId id="259" r:id="rId15"/>
    <p:sldId id="271" r:id="rId16"/>
    <p:sldId id="273" r:id="rId17"/>
    <p:sldId id="279" r:id="rId18"/>
    <p:sldId id="280" r:id="rId19"/>
    <p:sldId id="281" r:id="rId20"/>
    <p:sldId id="282" r:id="rId21"/>
    <p:sldId id="283" r:id="rId22"/>
    <p:sldId id="288" r:id="rId23"/>
    <p:sldId id="289" r:id="rId24"/>
    <p:sldId id="290" r:id="rId25"/>
    <p:sldId id="258" r:id="rId26"/>
    <p:sldId id="291" r:id="rId27"/>
    <p:sldId id="292" r:id="rId28"/>
    <p:sldId id="263" r:id="rId29"/>
    <p:sldId id="264" r:id="rId30"/>
    <p:sldId id="262" r:id="rId31"/>
    <p:sldId id="260" r:id="rId32"/>
    <p:sldId id="265" r:id="rId33"/>
    <p:sldId id="266" r:id="rId34"/>
    <p:sldId id="267" r:id="rId35"/>
    <p:sldId id="268" r:id="rId36"/>
    <p:sldId id="269" r:id="rId37"/>
    <p:sldId id="284" r:id="rId38"/>
    <p:sldId id="285" r:id="rId39"/>
    <p:sldId id="286" r:id="rId40"/>
    <p:sldId id="287"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B6EEFA-5D77-4964-96ED-FB71D5C32CD9}" type="datetimeFigureOut">
              <a:rPr lang="en-US" smtClean="0"/>
              <a:t>9/24/2016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0FEBD8-9551-4E9B-B243-67E8EFE5F97C}" type="slidenum">
              <a:rPr lang="en-US" smtClean="0"/>
              <a:t>‹#›</a:t>
            </a:fld>
            <a:endParaRPr lang="en-US"/>
          </a:p>
        </p:txBody>
      </p:sp>
    </p:spTree>
    <p:extLst>
      <p:ext uri="{BB962C8B-B14F-4D97-AF65-F5344CB8AC3E}">
        <p14:creationId xmlns:p14="http://schemas.microsoft.com/office/powerpoint/2010/main" val="2806857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FEBD8-9551-4E9B-B243-67E8EFE5F97C}" type="slidenum">
              <a:rPr lang="en-US" smtClean="0"/>
              <a:t>37</a:t>
            </a:fld>
            <a:endParaRPr lang="en-US"/>
          </a:p>
        </p:txBody>
      </p:sp>
    </p:spTree>
    <p:extLst>
      <p:ext uri="{BB962C8B-B14F-4D97-AF65-F5344CB8AC3E}">
        <p14:creationId xmlns:p14="http://schemas.microsoft.com/office/powerpoint/2010/main" val="864686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FEBD8-9551-4E9B-B243-67E8EFE5F97C}" type="slidenum">
              <a:rPr lang="en-US" smtClean="0"/>
              <a:t>38</a:t>
            </a:fld>
            <a:endParaRPr lang="en-US"/>
          </a:p>
        </p:txBody>
      </p:sp>
    </p:spTree>
    <p:extLst>
      <p:ext uri="{BB962C8B-B14F-4D97-AF65-F5344CB8AC3E}">
        <p14:creationId xmlns:p14="http://schemas.microsoft.com/office/powerpoint/2010/main" val="864686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FEBD8-9551-4E9B-B243-67E8EFE5F97C}" type="slidenum">
              <a:rPr lang="en-US" smtClean="0"/>
              <a:t>39</a:t>
            </a:fld>
            <a:endParaRPr lang="en-US"/>
          </a:p>
        </p:txBody>
      </p:sp>
    </p:spTree>
    <p:extLst>
      <p:ext uri="{BB962C8B-B14F-4D97-AF65-F5344CB8AC3E}">
        <p14:creationId xmlns:p14="http://schemas.microsoft.com/office/powerpoint/2010/main" val="864686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FEBD8-9551-4E9B-B243-67E8EFE5F97C}" type="slidenum">
              <a:rPr lang="en-US" smtClean="0"/>
              <a:t>40</a:t>
            </a:fld>
            <a:endParaRPr lang="en-US"/>
          </a:p>
        </p:txBody>
      </p:sp>
    </p:spTree>
    <p:extLst>
      <p:ext uri="{BB962C8B-B14F-4D97-AF65-F5344CB8AC3E}">
        <p14:creationId xmlns:p14="http://schemas.microsoft.com/office/powerpoint/2010/main" val="864686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redux.js.org/"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reactjs/react-redux" TargetMode="External"/><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hyperlink" Target="https://github.com/gaearon/redux-devtool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redux.js.org/docs/introduction/ThreePrinciples.html" TargetMode="External"/><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hyperlink" Target="http://redux.js.org/docs/Glossary.html#store" TargetMode="External"/><Relationship Id="rId4" Type="http://schemas.openxmlformats.org/officeDocument/2006/relationships/hyperlink" Target="http://redux.js.org/docs/Glossary.html#state"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redux.js.org/docs/Glossary.html#action" TargetMode="Externa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redux.js.org/docs/Glossary.html#reducer" TargetMode="Externa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redux.js.org/docs/recipes/UsingObjectSpreadOperator.html" TargetMode="External"/><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hyperlink" Target="https://facebook.github.io/immutable-js"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redux.js.org/docs/basics/Actions.html" TargetMode="Externa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hyperlink" Target="http://redux.js.org/docs/basics/Reducers.html#splitting-reducers" TargetMode="External"/><Relationship Id="rId3" Type="http://schemas.openxmlformats.org/officeDocument/2006/relationships/hyperlink" Target="http://redux.js.org/docs/basics/Actions.html" TargetMode="External"/><Relationship Id="rId7" Type="http://schemas.openxmlformats.org/officeDocument/2006/relationships/hyperlink" Target="http://redux.js.org/docs/api/Store.html#subscribe" TargetMode="External"/><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hyperlink" Target="http://redux.js.org/docs/api/Store.html#dispatch" TargetMode="External"/><Relationship Id="rId5" Type="http://schemas.openxmlformats.org/officeDocument/2006/relationships/hyperlink" Target="http://redux.js.org/docs/api/Store.html#getState" TargetMode="External"/><Relationship Id="rId4" Type="http://schemas.openxmlformats.org/officeDocument/2006/relationships/hyperlink" Target="http://redux.js.org/docs/basics/Reducers.html"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reactjs/react-redux" TargetMode="Externa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www.theodo.fr/uploads/blog/2016/02/state_tree1.png" TargetMode="External"/><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hyperlink" Target="https://facebook.github.io/flux/docs/overview.html#content" TargetMode="Externa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facebook.github.io/immutable-js" TargetMode="External"/><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hyperlink" Target="https://www.youtube.com/watch?v=I7IdS-PbEgI"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facebook.github.io/immutable-js" TargetMode="External"/><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hyperlink" Target="https://facebook.github.io/immutable-js/"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www.theodo.fr/uploads/blog/2016/02/state_tree1.png" TargetMode="External"/><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hyperlink" Target="http://www.theodo.fr/uploads/blog/2016/02/state_tree2.png" TargetMode="External"/><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www.theodo.fr/uploads/blog/2016/02/todo-app-structure.png" TargetMode="External"/><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redux.js.org/" TargetMode="External"/><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hyperlink" Target="https://facebook.github.io/flux/" TargetMode="External"/><Relationship Id="rId5" Type="http://schemas.openxmlformats.org/officeDocument/2006/relationships/hyperlink" Target="https://github.com/evancz/elm-architecture-tutorial" TargetMode="External"/><Relationship Id="rId4" Type="http://schemas.openxmlformats.org/officeDocument/2006/relationships/hyperlink" Target="https://facebook.github.io/flux"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gaearon/redux-devtools" TargetMode="External"/><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hyperlink" Target="https://facebook.github.io/react/"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76400" y="6354496"/>
            <a:ext cx="6324600" cy="369332"/>
          </a:xfrm>
          <a:prstGeom prst="rect">
            <a:avLst/>
          </a:prstGeom>
        </p:spPr>
        <p:txBody>
          <a:bodyPr wrap="square">
            <a:spAutoFit/>
          </a:bodyPr>
          <a:lstStyle/>
          <a:p>
            <a:r>
              <a:rPr lang="en-US" dirty="0"/>
              <a:t>http://courses.reactjsprogram.com/courses/reactjsfundamentals</a:t>
            </a:r>
          </a:p>
        </p:txBody>
      </p:sp>
      <p:pic>
        <p:nvPicPr>
          <p:cNvPr id="1026" name="Picture 2" descr="Getting Started with React, Redux and Immutable: a Test-Driven Tutorial (Par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355" y="0"/>
            <a:ext cx="75438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s://camo.githubusercontent.com/f28b5bc7822f1b7bb28a96d8d09e7d79169248fc/687474703a2f2f692e696d6775722e636f6d2f4a65567164514d2e706e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125" y="3200400"/>
            <a:ext cx="4229100" cy="11430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590800" y="5779532"/>
            <a:ext cx="4495800" cy="369332"/>
          </a:xfrm>
          <a:prstGeom prst="rect">
            <a:avLst/>
          </a:prstGeom>
          <a:noFill/>
        </p:spPr>
        <p:txBody>
          <a:bodyPr wrap="square" rtlCol="0">
            <a:spAutoFit/>
          </a:bodyPr>
          <a:lstStyle/>
          <a:p>
            <a:pPr algn="ctr"/>
            <a:r>
              <a:rPr lang="en-US" dirty="0" smtClean="0"/>
              <a:t>https://githubcom/rackt/redux</a:t>
            </a:r>
            <a:endParaRPr lang="en-US" dirty="0"/>
          </a:p>
        </p:txBody>
      </p:sp>
      <p:sp>
        <p:nvSpPr>
          <p:cNvPr id="5" name="TextBox 4"/>
          <p:cNvSpPr txBox="1"/>
          <p:nvPr/>
        </p:nvSpPr>
        <p:spPr>
          <a:xfrm>
            <a:off x="4357255" y="4325033"/>
            <a:ext cx="2362200" cy="646331"/>
          </a:xfrm>
          <a:prstGeom prst="rect">
            <a:avLst/>
          </a:prstGeom>
          <a:noFill/>
        </p:spPr>
        <p:txBody>
          <a:bodyPr wrap="square" rtlCol="0">
            <a:spAutoFit/>
          </a:bodyPr>
          <a:lstStyle/>
          <a:p>
            <a:r>
              <a:rPr lang="en-US" dirty="0" smtClean="0">
                <a:hlinkClick r:id="rId4"/>
              </a:rPr>
              <a:t>http://redux.js.org</a:t>
            </a:r>
            <a:endParaRPr lang="en-US" dirty="0" smtClean="0"/>
          </a:p>
          <a:p>
            <a:endParaRPr lang="en-US" dirty="0"/>
          </a:p>
        </p:txBody>
      </p:sp>
    </p:spTree>
    <p:extLst>
      <p:ext uri="{BB962C8B-B14F-4D97-AF65-F5344CB8AC3E}">
        <p14:creationId xmlns:p14="http://schemas.microsoft.com/office/powerpoint/2010/main" val="22912718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Redux</a:t>
            </a:r>
            <a:endParaRPr lang="en-US" sz="4000" dirty="0">
              <a:solidFill>
                <a:srgbClr val="FFFF00"/>
              </a:solidFill>
            </a:endParaRPr>
          </a:p>
        </p:txBody>
      </p:sp>
      <p:sp>
        <p:nvSpPr>
          <p:cNvPr id="3" name="TextBox 2"/>
          <p:cNvSpPr txBox="1"/>
          <p:nvPr/>
        </p:nvSpPr>
        <p:spPr>
          <a:xfrm>
            <a:off x="0" y="839466"/>
            <a:ext cx="9067799" cy="6555641"/>
          </a:xfrm>
          <a:prstGeom prst="rect">
            <a:avLst/>
          </a:prstGeom>
          <a:noFill/>
        </p:spPr>
        <p:txBody>
          <a:bodyPr wrap="square" rtlCol="0">
            <a:spAutoFit/>
          </a:bodyPr>
          <a:lstStyle/>
          <a:p>
            <a:pPr marL="457200" indent="-457200">
              <a:buFont typeface="Arial" pitchFamily="34" charset="0"/>
              <a:buChar char="•"/>
            </a:pPr>
            <a:r>
              <a:rPr lang="en-US" sz="2800" b="1" dirty="0" smtClean="0">
                <a:solidFill>
                  <a:srgbClr val="FF0000"/>
                </a:solidFill>
              </a:rPr>
              <a:t>Component: </a:t>
            </a:r>
            <a:r>
              <a:rPr lang="en-US" sz="2800" dirty="0" smtClean="0"/>
              <a:t>UI widget of react component to display state from store. </a:t>
            </a:r>
          </a:p>
          <a:p>
            <a:pPr marL="457200" indent="-457200">
              <a:buFont typeface="Arial" pitchFamily="34" charset="0"/>
              <a:buChar char="•"/>
            </a:pPr>
            <a:endParaRPr lang="en-US" sz="2800" b="1" dirty="0" smtClean="0">
              <a:solidFill>
                <a:srgbClr val="FF0000"/>
              </a:solidFill>
            </a:endParaRPr>
          </a:p>
          <a:p>
            <a:pPr marL="457200" indent="-457200">
              <a:buFont typeface="Arial" pitchFamily="34" charset="0"/>
              <a:buChar char="•"/>
            </a:pPr>
            <a:r>
              <a:rPr lang="en-US" sz="2800" b="1" dirty="0" smtClean="0">
                <a:solidFill>
                  <a:srgbClr val="FF0000"/>
                </a:solidFill>
              </a:rPr>
              <a:t>action</a:t>
            </a:r>
            <a:r>
              <a:rPr lang="en-US" sz="2800" b="1" dirty="0">
                <a:solidFill>
                  <a:srgbClr val="FF0000"/>
                </a:solidFill>
              </a:rPr>
              <a:t>:</a:t>
            </a:r>
            <a:r>
              <a:rPr lang="en-US" sz="2800" dirty="0">
                <a:solidFill>
                  <a:srgbClr val="FF0000"/>
                </a:solidFill>
              </a:rPr>
              <a:t> </a:t>
            </a:r>
            <a:r>
              <a:rPr lang="en-US" sz="2800" dirty="0"/>
              <a:t>A plain JavaScript object.  </a:t>
            </a:r>
            <a:r>
              <a:rPr lang="en-US" sz="2800" dirty="0" smtClean="0"/>
              <a:t>Any changes made to application state (event handling). </a:t>
            </a:r>
            <a:r>
              <a:rPr lang="en-US" sz="2800" b="1" dirty="0" smtClean="0"/>
              <a:t>An </a:t>
            </a:r>
            <a:r>
              <a:rPr lang="en-US" sz="2800" b="1" dirty="0"/>
              <a:t>action can also be considered as a command to change a state.</a:t>
            </a:r>
          </a:p>
          <a:p>
            <a:endParaRPr lang="en-US" sz="2800" b="1" dirty="0"/>
          </a:p>
          <a:p>
            <a:pPr marL="457200" indent="-457200">
              <a:buFont typeface="Arial" pitchFamily="34" charset="0"/>
              <a:buChar char="•"/>
            </a:pPr>
            <a:r>
              <a:rPr lang="en-US" sz="2800" b="1" dirty="0">
                <a:solidFill>
                  <a:srgbClr val="FF0000"/>
                </a:solidFill>
              </a:rPr>
              <a:t>reducer:</a:t>
            </a:r>
            <a:r>
              <a:rPr lang="en-US" sz="2800" dirty="0"/>
              <a:t> decides how to change a state after receiving an action, and thus can be considered the entrance of a state change. </a:t>
            </a:r>
            <a:r>
              <a:rPr lang="en-US" sz="2800" dirty="0" smtClean="0"/>
              <a:t>(we can have multiple reducers </a:t>
            </a:r>
            <a:r>
              <a:rPr lang="en-US" sz="2800" dirty="0" err="1" smtClean="0"/>
              <a:t>eg</a:t>
            </a:r>
            <a:r>
              <a:rPr lang="en-US" sz="2800" dirty="0" smtClean="0"/>
              <a:t>. </a:t>
            </a:r>
            <a:r>
              <a:rPr lang="en-US" sz="2800" dirty="0" err="1" smtClean="0"/>
              <a:t>MovieReducer</a:t>
            </a:r>
            <a:r>
              <a:rPr lang="en-US" sz="2800" dirty="0" smtClean="0"/>
              <a:t>, </a:t>
            </a:r>
            <a:r>
              <a:rPr lang="en-US" sz="2800" dirty="0" err="1" smtClean="0"/>
              <a:t>UserReducer</a:t>
            </a:r>
            <a:r>
              <a:rPr lang="en-US" sz="2800" dirty="0" smtClean="0"/>
              <a:t>… </a:t>
            </a:r>
            <a:r>
              <a:rPr lang="en-US" sz="2800" smtClean="0"/>
              <a:t>in youtube.com)</a:t>
            </a:r>
            <a:endParaRPr lang="en-US" sz="2800" dirty="0" smtClean="0"/>
          </a:p>
          <a:p>
            <a:pPr marL="457200" indent="-457200">
              <a:buFont typeface="Arial" pitchFamily="34" charset="0"/>
              <a:buChar char="•"/>
            </a:pPr>
            <a:endParaRPr lang="en-US" sz="2800" dirty="0"/>
          </a:p>
          <a:p>
            <a:pPr marL="457200" indent="-457200">
              <a:buFont typeface="Arial" pitchFamily="34" charset="0"/>
              <a:buChar char="•"/>
            </a:pPr>
            <a:r>
              <a:rPr lang="en-US" sz="2800" b="1" dirty="0" smtClean="0"/>
              <a:t>Take an action  and update part of application state.</a:t>
            </a:r>
            <a:endParaRPr lang="en-US" sz="2800" b="1" dirty="0"/>
          </a:p>
          <a:p>
            <a:pPr marL="457200" indent="-457200">
              <a:buFont typeface="Arial" pitchFamily="34" charset="0"/>
              <a:buChar char="•"/>
            </a:pPr>
            <a:endParaRPr lang="en-US" sz="2800" dirty="0"/>
          </a:p>
          <a:p>
            <a:endParaRPr lang="en-US" sz="2800" dirty="0"/>
          </a:p>
        </p:txBody>
      </p:sp>
    </p:spTree>
    <p:extLst>
      <p:ext uri="{BB962C8B-B14F-4D97-AF65-F5344CB8AC3E}">
        <p14:creationId xmlns:p14="http://schemas.microsoft.com/office/powerpoint/2010/main" val="3357774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Redux</a:t>
            </a:r>
            <a:endParaRPr lang="en-US" sz="4000" dirty="0">
              <a:solidFill>
                <a:srgbClr val="FFFF00"/>
              </a:solidFill>
            </a:endParaRPr>
          </a:p>
        </p:txBody>
      </p:sp>
      <p:sp>
        <p:nvSpPr>
          <p:cNvPr id="3" name="TextBox 2"/>
          <p:cNvSpPr txBox="1"/>
          <p:nvPr/>
        </p:nvSpPr>
        <p:spPr>
          <a:xfrm>
            <a:off x="0" y="839466"/>
            <a:ext cx="9067799" cy="6986528"/>
          </a:xfrm>
          <a:prstGeom prst="rect">
            <a:avLst/>
          </a:prstGeom>
          <a:noFill/>
        </p:spPr>
        <p:txBody>
          <a:bodyPr wrap="square" rtlCol="0">
            <a:spAutoFit/>
          </a:bodyPr>
          <a:lstStyle/>
          <a:p>
            <a:pPr marL="457200" indent="-457200">
              <a:buFont typeface="Arial" pitchFamily="34" charset="0"/>
              <a:buChar char="•"/>
            </a:pPr>
            <a:r>
              <a:rPr lang="en-US" sz="2800" dirty="0"/>
              <a:t>A reducer is comprised of functions, and it changes states by taking an action as an argument, in which it then returns a new state</a:t>
            </a:r>
            <a:r>
              <a:rPr lang="en-US" sz="2800" dirty="0" smtClean="0"/>
              <a:t>.</a:t>
            </a:r>
          </a:p>
          <a:p>
            <a:pPr marL="457200" indent="-457200">
              <a:buFont typeface="Arial" pitchFamily="34" charset="0"/>
              <a:buChar char="•"/>
            </a:pPr>
            <a:endParaRPr lang="en-US" sz="2800" dirty="0"/>
          </a:p>
          <a:p>
            <a:pPr marL="457200" indent="-457200">
              <a:buFont typeface="Arial" pitchFamily="34" charset="0"/>
              <a:buChar char="•"/>
            </a:pPr>
            <a:r>
              <a:rPr lang="en-US" sz="2800" b="1" dirty="0" smtClean="0">
                <a:solidFill>
                  <a:srgbClr val="FF0000"/>
                </a:solidFill>
              </a:rPr>
              <a:t>middleware</a:t>
            </a:r>
            <a:r>
              <a:rPr lang="en-US" sz="2800" b="1" dirty="0">
                <a:solidFill>
                  <a:srgbClr val="FF0000"/>
                </a:solidFill>
              </a:rPr>
              <a:t>:</a:t>
            </a:r>
            <a:r>
              <a:rPr lang="en-US" sz="2800" dirty="0"/>
              <a:t> </a:t>
            </a:r>
            <a:endParaRPr lang="en-US" sz="2800" dirty="0" smtClean="0"/>
          </a:p>
          <a:p>
            <a:r>
              <a:rPr lang="en-US" sz="2800" dirty="0"/>
              <a:t>	</a:t>
            </a:r>
            <a:r>
              <a:rPr lang="en-US" sz="2800" dirty="0" smtClean="0"/>
              <a:t>The </a:t>
            </a:r>
            <a:r>
              <a:rPr lang="en-US" sz="2800" dirty="0"/>
              <a:t>middleman between </a:t>
            </a:r>
            <a:r>
              <a:rPr lang="en-US" sz="2800" dirty="0" smtClean="0"/>
              <a:t> </a:t>
            </a:r>
            <a:r>
              <a:rPr lang="en-US" sz="2800" dirty="0"/>
              <a:t> </a:t>
            </a:r>
            <a:r>
              <a:rPr lang="en-US" sz="2800" dirty="0" smtClean="0"/>
              <a:t> </a:t>
            </a:r>
            <a:r>
              <a:rPr lang="en-US" sz="2800" dirty="0" err="1" smtClean="0">
                <a:solidFill>
                  <a:srgbClr val="FF0000"/>
                </a:solidFill>
              </a:rPr>
              <a:t>store.dispatch</a:t>
            </a:r>
            <a:r>
              <a:rPr lang="en-US" sz="2800" dirty="0">
                <a:solidFill>
                  <a:srgbClr val="FF0000"/>
                </a:solidFill>
              </a:rPr>
              <a:t>() </a:t>
            </a:r>
            <a:r>
              <a:rPr lang="en-US" sz="2800" dirty="0" smtClean="0"/>
              <a:t> and 	a reducer. </a:t>
            </a:r>
          </a:p>
          <a:p>
            <a:endParaRPr lang="en-US" sz="2800" dirty="0"/>
          </a:p>
          <a:p>
            <a:r>
              <a:rPr lang="en-US" sz="2800" dirty="0" smtClean="0"/>
              <a:t>	Its purpose is to intercept an action that has 	been dispatched, and modify or even cancel 	the</a:t>
            </a:r>
            <a:r>
              <a:rPr lang="en-US" sz="2800" dirty="0"/>
              <a:t> action before it reaches the reducer.</a:t>
            </a:r>
          </a:p>
          <a:p>
            <a:pPr marL="914400" lvl="1" indent="-457200">
              <a:buFont typeface="Arial" pitchFamily="34" charset="0"/>
              <a:buChar char="•"/>
            </a:pPr>
            <a:endParaRPr lang="en-US" sz="2800" dirty="0"/>
          </a:p>
          <a:p>
            <a:pPr marL="914400" lvl="1" indent="-457200">
              <a:buFont typeface="Arial" pitchFamily="34" charset="0"/>
              <a:buChar char="•"/>
            </a:pPr>
            <a:endParaRPr lang="en-US" sz="2800" dirty="0"/>
          </a:p>
          <a:p>
            <a:pPr marL="914400" lvl="1" indent="-457200">
              <a:buFont typeface="Arial" pitchFamily="34" charset="0"/>
              <a:buChar char="•"/>
            </a:pPr>
            <a:endParaRPr lang="en-US" sz="2800" dirty="0"/>
          </a:p>
          <a:p>
            <a:pPr marL="457200" indent="-457200">
              <a:buFont typeface="Arial" pitchFamily="34" charset="0"/>
              <a:buChar char="•"/>
            </a:pPr>
            <a:endParaRPr lang="en-US" sz="2800" dirty="0" smtClean="0"/>
          </a:p>
          <a:p>
            <a:endParaRPr lang="en-US" sz="2800" dirty="0" smtClean="0"/>
          </a:p>
        </p:txBody>
      </p:sp>
    </p:spTree>
    <p:extLst>
      <p:ext uri="{BB962C8B-B14F-4D97-AF65-F5344CB8AC3E}">
        <p14:creationId xmlns:p14="http://schemas.microsoft.com/office/powerpoint/2010/main" val="24606779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Redux</a:t>
            </a:r>
            <a:endParaRPr lang="en-US" sz="4000" dirty="0">
              <a:solidFill>
                <a:srgbClr val="FFFF00"/>
              </a:solidFill>
            </a:endParaRPr>
          </a:p>
        </p:txBody>
      </p:sp>
      <p:sp>
        <p:nvSpPr>
          <p:cNvPr id="3" name="TextBox 2"/>
          <p:cNvSpPr txBox="1"/>
          <p:nvPr/>
        </p:nvSpPr>
        <p:spPr>
          <a:xfrm>
            <a:off x="0" y="839466"/>
            <a:ext cx="9067799" cy="2246769"/>
          </a:xfrm>
          <a:prstGeom prst="rect">
            <a:avLst/>
          </a:prstGeom>
          <a:noFill/>
        </p:spPr>
        <p:txBody>
          <a:bodyPr wrap="square" rtlCol="0">
            <a:spAutoFit/>
          </a:bodyPr>
          <a:lstStyle/>
          <a:p>
            <a:pPr marL="914400" lvl="1" indent="-457200">
              <a:buFont typeface="Arial" pitchFamily="34" charset="0"/>
              <a:buChar char="•"/>
            </a:pPr>
            <a:endParaRPr lang="en-US" sz="2800" dirty="0"/>
          </a:p>
          <a:p>
            <a:pPr marL="914400" lvl="1" indent="-457200">
              <a:buFont typeface="Arial" pitchFamily="34" charset="0"/>
              <a:buChar char="•"/>
            </a:pPr>
            <a:endParaRPr lang="en-US" sz="2800" dirty="0"/>
          </a:p>
          <a:p>
            <a:pPr marL="914400" lvl="1" indent="-457200">
              <a:buFont typeface="Arial" pitchFamily="34" charset="0"/>
              <a:buChar char="•"/>
            </a:pPr>
            <a:endParaRPr lang="en-US" sz="2800" dirty="0"/>
          </a:p>
          <a:p>
            <a:pPr marL="457200" indent="-457200">
              <a:buFont typeface="Arial" pitchFamily="34" charset="0"/>
              <a:buChar char="•"/>
            </a:pPr>
            <a:endParaRPr lang="en-US" sz="2800" dirty="0" smtClean="0"/>
          </a:p>
          <a:p>
            <a:endParaRPr lang="en-US" sz="2800" dirty="0" smtClean="0"/>
          </a:p>
        </p:txBody>
      </p:sp>
      <p:pic>
        <p:nvPicPr>
          <p:cNvPr id="4" name="Picture 3" descr="redux"/>
          <p:cNvPicPr/>
          <p:nvPr/>
        </p:nvPicPr>
        <p:blipFill>
          <a:blip r:embed="rId3">
            <a:extLst>
              <a:ext uri="{28A0092B-C50C-407E-A947-70E740481C1C}">
                <a14:useLocalDpi xmlns:a14="http://schemas.microsoft.com/office/drawing/2010/main" val="0"/>
              </a:ext>
            </a:extLst>
          </a:blip>
          <a:srcRect/>
          <a:stretch>
            <a:fillRect/>
          </a:stretch>
        </p:blipFill>
        <p:spPr bwMode="auto">
          <a:xfrm>
            <a:off x="-270164" y="685801"/>
            <a:ext cx="9829800" cy="7006802"/>
          </a:xfrm>
          <a:prstGeom prst="rect">
            <a:avLst/>
          </a:prstGeom>
          <a:noFill/>
          <a:ln>
            <a:noFill/>
          </a:ln>
        </p:spPr>
      </p:pic>
    </p:spTree>
    <p:extLst>
      <p:ext uri="{BB962C8B-B14F-4D97-AF65-F5344CB8AC3E}">
        <p14:creationId xmlns:p14="http://schemas.microsoft.com/office/powerpoint/2010/main" val="24476132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Redux</a:t>
            </a:r>
            <a:endParaRPr lang="en-US" sz="4000" dirty="0">
              <a:solidFill>
                <a:srgbClr val="FFFF00"/>
              </a:solidFill>
            </a:endParaRPr>
          </a:p>
        </p:txBody>
      </p:sp>
      <p:pic>
        <p:nvPicPr>
          <p:cNvPr id="4" name="Picture 3" descr="redux"/>
          <p:cNvPicPr/>
          <p:nvPr/>
        </p:nvPicPr>
        <p:blipFill>
          <a:blip r:embed="rId3">
            <a:extLst>
              <a:ext uri="{28A0092B-C50C-407E-A947-70E740481C1C}">
                <a14:useLocalDpi xmlns:a14="http://schemas.microsoft.com/office/drawing/2010/main" val="0"/>
              </a:ext>
            </a:extLst>
          </a:blip>
          <a:srcRect/>
          <a:stretch>
            <a:fillRect/>
          </a:stretch>
        </p:blipFill>
        <p:spPr bwMode="auto">
          <a:xfrm>
            <a:off x="-6927" y="1219200"/>
            <a:ext cx="9150928" cy="4876800"/>
          </a:xfrm>
          <a:prstGeom prst="rect">
            <a:avLst/>
          </a:prstGeom>
          <a:noFill/>
          <a:ln>
            <a:noFill/>
          </a:ln>
        </p:spPr>
      </p:pic>
    </p:spTree>
    <p:extLst>
      <p:ext uri="{BB962C8B-B14F-4D97-AF65-F5344CB8AC3E}">
        <p14:creationId xmlns:p14="http://schemas.microsoft.com/office/powerpoint/2010/main" val="19198204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Redux</a:t>
            </a:r>
            <a:endParaRPr lang="en-US" sz="4000" dirty="0">
              <a:solidFill>
                <a:srgbClr val="FFFF00"/>
              </a:solidFill>
            </a:endParaRPr>
          </a:p>
        </p:txBody>
      </p:sp>
      <p:pic>
        <p:nvPicPr>
          <p:cNvPr id="4" name="Picture 3" descr="Image result for ppt on redux architecture"/>
          <p:cNvPicPr/>
          <p:nvPr/>
        </p:nvPicPr>
        <p:blipFill>
          <a:blip r:embed="rId3">
            <a:extLst>
              <a:ext uri="{28A0092B-C50C-407E-A947-70E740481C1C}">
                <a14:useLocalDpi xmlns:a14="http://schemas.microsoft.com/office/drawing/2010/main" val="0"/>
              </a:ext>
            </a:extLst>
          </a:blip>
          <a:srcRect/>
          <a:stretch>
            <a:fillRect/>
          </a:stretch>
        </p:blipFill>
        <p:spPr bwMode="auto">
          <a:xfrm>
            <a:off x="0" y="1431959"/>
            <a:ext cx="9067799" cy="5943600"/>
          </a:xfrm>
          <a:prstGeom prst="rect">
            <a:avLst/>
          </a:prstGeom>
          <a:noFill/>
          <a:ln>
            <a:noFill/>
          </a:ln>
        </p:spPr>
      </p:pic>
    </p:spTree>
    <p:extLst>
      <p:ext uri="{BB962C8B-B14F-4D97-AF65-F5344CB8AC3E}">
        <p14:creationId xmlns:p14="http://schemas.microsoft.com/office/powerpoint/2010/main" val="1218987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Redux</a:t>
            </a:r>
            <a:endParaRPr lang="en-US" sz="4000" dirty="0">
              <a:solidFill>
                <a:srgbClr val="FFFF00"/>
              </a:solidFill>
            </a:endParaRPr>
          </a:p>
        </p:txBody>
      </p:sp>
      <p:sp>
        <p:nvSpPr>
          <p:cNvPr id="3" name="TextBox 2"/>
          <p:cNvSpPr txBox="1"/>
          <p:nvPr/>
        </p:nvSpPr>
        <p:spPr>
          <a:xfrm>
            <a:off x="0" y="839466"/>
            <a:ext cx="9067799" cy="5601533"/>
          </a:xfrm>
          <a:prstGeom prst="rect">
            <a:avLst/>
          </a:prstGeom>
          <a:noFill/>
        </p:spPr>
        <p:txBody>
          <a:bodyPr wrap="square" rtlCol="0">
            <a:spAutoFit/>
          </a:bodyPr>
          <a:lstStyle/>
          <a:p>
            <a:pPr marL="457200" indent="-457200">
              <a:spcBef>
                <a:spcPts val="1200"/>
              </a:spcBef>
              <a:buFont typeface="Arial" pitchFamily="34" charset="0"/>
              <a:buChar char="•"/>
            </a:pPr>
            <a:r>
              <a:rPr lang="en-US" sz="2800" dirty="0"/>
              <a:t>A </a:t>
            </a:r>
            <a:r>
              <a:rPr lang="en-US" sz="2800" dirty="0" err="1"/>
              <a:t>Redux</a:t>
            </a:r>
            <a:r>
              <a:rPr lang="en-US" sz="2800" dirty="0"/>
              <a:t> application's state tree is an </a:t>
            </a:r>
            <a:r>
              <a:rPr lang="en-US" sz="2800" i="1" dirty="0">
                <a:solidFill>
                  <a:srgbClr val="FF0000"/>
                </a:solidFill>
              </a:rPr>
              <a:t>immutable data structure</a:t>
            </a:r>
            <a:r>
              <a:rPr lang="en-US" sz="2800" dirty="0"/>
              <a:t>. </a:t>
            </a:r>
            <a:endParaRPr lang="en-US" sz="2800" dirty="0" smtClean="0"/>
          </a:p>
          <a:p>
            <a:pPr marL="457200" indent="-457200">
              <a:spcBef>
                <a:spcPts val="1200"/>
              </a:spcBef>
              <a:buFont typeface="Arial" pitchFamily="34" charset="0"/>
              <a:buChar char="•"/>
            </a:pPr>
            <a:r>
              <a:rPr lang="en-US" sz="2800" dirty="0" smtClean="0"/>
              <a:t>Once state tree is created,  </a:t>
            </a:r>
            <a:r>
              <a:rPr lang="en-US" sz="2800" dirty="0"/>
              <a:t>it will never change as long as it exists</a:t>
            </a:r>
            <a:r>
              <a:rPr lang="en-US" sz="2800" dirty="0" smtClean="0"/>
              <a:t>.</a:t>
            </a:r>
          </a:p>
          <a:p>
            <a:pPr marL="457200" indent="-457200">
              <a:spcBef>
                <a:spcPts val="1200"/>
              </a:spcBef>
              <a:buFont typeface="Arial" pitchFamily="34" charset="0"/>
              <a:buChar char="•"/>
            </a:pPr>
            <a:r>
              <a:rPr lang="en-US" sz="2800" dirty="0" smtClean="0"/>
              <a:t> </a:t>
            </a:r>
            <a:r>
              <a:rPr lang="en-US" sz="2800" dirty="0"/>
              <a:t>It will keep holding the same state forever. </a:t>
            </a:r>
            <a:endParaRPr lang="en-US" sz="2800" dirty="0" smtClean="0"/>
          </a:p>
          <a:p>
            <a:pPr marL="457200" indent="-457200">
              <a:spcBef>
                <a:spcPts val="1200"/>
              </a:spcBef>
              <a:buFont typeface="Arial" pitchFamily="34" charset="0"/>
              <a:buChar char="•"/>
            </a:pPr>
            <a:r>
              <a:rPr lang="en-US" sz="2800" dirty="0" smtClean="0"/>
              <a:t>Go to </a:t>
            </a:r>
            <a:r>
              <a:rPr lang="en-US" sz="2800" dirty="0"/>
              <a:t>the next state is by producing </a:t>
            </a:r>
            <a:r>
              <a:rPr lang="en-US" sz="2800" i="1" dirty="0"/>
              <a:t>another </a:t>
            </a:r>
            <a:r>
              <a:rPr lang="en-US" sz="2800" dirty="0"/>
              <a:t>state tree that reflects the changes </a:t>
            </a:r>
            <a:r>
              <a:rPr lang="en-US" sz="2800" dirty="0" smtClean="0"/>
              <a:t>we </a:t>
            </a:r>
            <a:r>
              <a:rPr lang="en-US" sz="2800" dirty="0"/>
              <a:t>wanted to make. </a:t>
            </a:r>
          </a:p>
          <a:p>
            <a:pPr marL="457200" indent="-457200">
              <a:spcBef>
                <a:spcPts val="1200"/>
              </a:spcBef>
              <a:buFont typeface="Arial" pitchFamily="34" charset="0"/>
              <a:buChar char="•"/>
            </a:pPr>
            <a:r>
              <a:rPr lang="en-US" sz="2800" dirty="0"/>
              <a:t>This means any two successive states of the application are stored in two separate and independent trees</a:t>
            </a:r>
            <a:r>
              <a:rPr lang="en-US" sz="2800" dirty="0" smtClean="0"/>
              <a:t>.</a:t>
            </a:r>
          </a:p>
          <a:p>
            <a:pPr marL="457200" indent="-457200">
              <a:spcBef>
                <a:spcPts val="1200"/>
              </a:spcBef>
              <a:buFont typeface="Arial" pitchFamily="34" charset="0"/>
              <a:buChar char="•"/>
            </a:pPr>
            <a:r>
              <a:rPr lang="en-US" sz="2800" dirty="0" smtClean="0"/>
              <a:t> To go to </a:t>
            </a:r>
            <a:r>
              <a:rPr lang="en-US" sz="2800" dirty="0"/>
              <a:t>the </a:t>
            </a:r>
            <a:r>
              <a:rPr lang="en-US" sz="2800" dirty="0" smtClean="0"/>
              <a:t>next state  apply a </a:t>
            </a:r>
            <a:r>
              <a:rPr lang="en-US" sz="2800" i="1" dirty="0"/>
              <a:t>function </a:t>
            </a:r>
            <a:r>
              <a:rPr lang="en-US" sz="2800" dirty="0"/>
              <a:t>that takes the current state and </a:t>
            </a:r>
            <a:r>
              <a:rPr lang="en-US" sz="2800" i="1" dirty="0"/>
              <a:t>returns </a:t>
            </a:r>
            <a:r>
              <a:rPr lang="en-US" sz="2800" dirty="0"/>
              <a:t>a new state. </a:t>
            </a:r>
            <a:endParaRPr lang="en-US" sz="2800" i="1" dirty="0" smtClean="0"/>
          </a:p>
        </p:txBody>
      </p:sp>
    </p:spTree>
    <p:extLst>
      <p:ext uri="{BB962C8B-B14F-4D97-AF65-F5344CB8AC3E}">
        <p14:creationId xmlns:p14="http://schemas.microsoft.com/office/powerpoint/2010/main" val="4731222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Redux</a:t>
            </a:r>
            <a:endParaRPr lang="en-US" sz="4000" dirty="0">
              <a:solidFill>
                <a:srgbClr val="FFFF00"/>
              </a:solidFill>
            </a:endParaRPr>
          </a:p>
        </p:txBody>
      </p:sp>
      <p:sp>
        <p:nvSpPr>
          <p:cNvPr id="3" name="TextBox 2"/>
          <p:cNvSpPr txBox="1"/>
          <p:nvPr/>
        </p:nvSpPr>
        <p:spPr>
          <a:xfrm>
            <a:off x="0" y="839466"/>
            <a:ext cx="9067799" cy="5016758"/>
          </a:xfrm>
          <a:prstGeom prst="rect">
            <a:avLst/>
          </a:prstGeom>
          <a:noFill/>
        </p:spPr>
        <p:txBody>
          <a:bodyPr wrap="square" rtlCol="0">
            <a:spAutoFit/>
          </a:bodyPr>
          <a:lstStyle/>
          <a:p>
            <a:pPr marL="457200" indent="-457200">
              <a:spcBef>
                <a:spcPts val="1200"/>
              </a:spcBef>
              <a:buFont typeface="Arial" pitchFamily="34" charset="0"/>
              <a:buChar char="•"/>
            </a:pPr>
            <a:r>
              <a:rPr lang="en-US" sz="2800" dirty="0" smtClean="0">
                <a:solidFill>
                  <a:srgbClr val="FF0000"/>
                </a:solidFill>
              </a:rPr>
              <a:t>Benefit of single tree:</a:t>
            </a:r>
          </a:p>
          <a:p>
            <a:pPr marL="457200" indent="-457200">
              <a:spcBef>
                <a:spcPts val="1200"/>
              </a:spcBef>
              <a:buFont typeface="Arial" pitchFamily="34" charset="0"/>
              <a:buChar char="•"/>
            </a:pPr>
            <a:r>
              <a:rPr lang="en-US" sz="2800" dirty="0" smtClean="0"/>
              <a:t>Hold </a:t>
            </a:r>
            <a:r>
              <a:rPr lang="en-US" sz="2800" dirty="0"/>
              <a:t>on to the history of </a:t>
            </a:r>
            <a:r>
              <a:rPr lang="en-US" sz="2800" dirty="0" smtClean="0"/>
              <a:t> </a:t>
            </a:r>
            <a:r>
              <a:rPr lang="en-US" sz="2800" dirty="0"/>
              <a:t>application state without doing much extra </a:t>
            </a:r>
            <a:r>
              <a:rPr lang="en-US" sz="2800" dirty="0" smtClean="0"/>
              <a:t>work</a:t>
            </a:r>
          </a:p>
          <a:p>
            <a:pPr marL="457200" indent="-457200">
              <a:spcBef>
                <a:spcPts val="1200"/>
              </a:spcBef>
              <a:buFont typeface="Arial" pitchFamily="34" charset="0"/>
              <a:buChar char="•"/>
            </a:pPr>
            <a:r>
              <a:rPr lang="en-US" sz="2800" dirty="0" smtClean="0"/>
              <a:t>Just </a:t>
            </a:r>
            <a:r>
              <a:rPr lang="en-US" sz="2800" dirty="0"/>
              <a:t>keep a collection of the previous state trees around. </a:t>
            </a:r>
            <a:endParaRPr lang="en-US" sz="2800" dirty="0" smtClean="0"/>
          </a:p>
          <a:p>
            <a:pPr marL="457200" indent="-457200">
              <a:spcBef>
                <a:spcPts val="1200"/>
              </a:spcBef>
              <a:buFont typeface="Arial" pitchFamily="34" charset="0"/>
              <a:buChar char="•"/>
            </a:pPr>
            <a:r>
              <a:rPr lang="en-US" sz="2800" dirty="0" smtClean="0"/>
              <a:t>Do things </a:t>
            </a:r>
            <a:r>
              <a:rPr lang="en-US" sz="2800" dirty="0"/>
              <a:t>like undo/redo for "free" - just set the current application state to the previous or next tree in the history. </a:t>
            </a:r>
            <a:endParaRPr lang="en-US" sz="2800" dirty="0" smtClean="0"/>
          </a:p>
          <a:p>
            <a:pPr marL="457200" indent="-457200">
              <a:spcBef>
                <a:spcPts val="1200"/>
              </a:spcBef>
              <a:buFont typeface="Arial" pitchFamily="34" charset="0"/>
              <a:buChar char="•"/>
            </a:pPr>
            <a:r>
              <a:rPr lang="en-US" sz="2800" dirty="0" smtClean="0"/>
              <a:t>Serialize </a:t>
            </a:r>
            <a:r>
              <a:rPr lang="en-US" sz="2800" dirty="0"/>
              <a:t>the history and save it for later, or send it to some storage so that </a:t>
            </a:r>
            <a:r>
              <a:rPr lang="en-US" sz="2800" dirty="0" smtClean="0"/>
              <a:t>to repay later, </a:t>
            </a:r>
            <a:r>
              <a:rPr lang="en-US" sz="2800" dirty="0"/>
              <a:t>which can be hugely helpful when debugging. </a:t>
            </a:r>
            <a:endParaRPr lang="en-US" sz="2800" i="1" dirty="0" smtClean="0"/>
          </a:p>
        </p:txBody>
      </p:sp>
      <p:sp>
        <p:nvSpPr>
          <p:cNvPr id="4" name="Smiley Face 3"/>
          <p:cNvSpPr/>
          <p:nvPr/>
        </p:nvSpPr>
        <p:spPr>
          <a:xfrm>
            <a:off x="6477000" y="839466"/>
            <a:ext cx="609600" cy="608334"/>
          </a:xfrm>
          <a:prstGeom prst="smileyFac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18821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Redux</a:t>
            </a:r>
            <a:endParaRPr lang="en-US" sz="4000" dirty="0">
              <a:solidFill>
                <a:srgbClr val="FFFF00"/>
              </a:solidFill>
            </a:endParaRPr>
          </a:p>
        </p:txBody>
      </p:sp>
      <p:sp>
        <p:nvSpPr>
          <p:cNvPr id="6" name="TextBox 5"/>
          <p:cNvSpPr txBox="1"/>
          <p:nvPr/>
        </p:nvSpPr>
        <p:spPr>
          <a:xfrm>
            <a:off x="152400" y="990600"/>
            <a:ext cx="8686800" cy="5693866"/>
          </a:xfrm>
          <a:prstGeom prst="rect">
            <a:avLst/>
          </a:prstGeom>
          <a:noFill/>
        </p:spPr>
        <p:txBody>
          <a:bodyPr wrap="square" rtlCol="0">
            <a:spAutoFit/>
          </a:bodyPr>
          <a:lstStyle/>
          <a:p>
            <a:r>
              <a:rPr lang="en-US" sz="2800" dirty="0" smtClean="0"/>
              <a:t>To Install </a:t>
            </a:r>
            <a:r>
              <a:rPr lang="en-US" sz="2800" dirty="0" err="1" smtClean="0"/>
              <a:t>redux</a:t>
            </a:r>
            <a:r>
              <a:rPr lang="en-US" sz="2800" dirty="0" smtClean="0"/>
              <a:t> :</a:t>
            </a:r>
          </a:p>
          <a:p>
            <a:endParaRPr lang="en-US" sz="2800" dirty="0" smtClean="0"/>
          </a:p>
          <a:p>
            <a:r>
              <a:rPr lang="en-US" sz="2800" dirty="0" smtClean="0"/>
              <a:t>&gt;</a:t>
            </a:r>
            <a:r>
              <a:rPr lang="en-US" sz="2800" dirty="0" err="1" smtClean="0"/>
              <a:t>npm</a:t>
            </a:r>
            <a:r>
              <a:rPr lang="en-US" sz="2800" dirty="0" smtClean="0"/>
              <a:t> </a:t>
            </a:r>
            <a:r>
              <a:rPr lang="en-US" sz="2800" dirty="0"/>
              <a:t>install --save </a:t>
            </a:r>
            <a:r>
              <a:rPr lang="en-US" sz="2800" dirty="0" err="1" smtClean="0"/>
              <a:t>redux</a:t>
            </a:r>
            <a:endParaRPr lang="en-US" sz="2800" dirty="0" smtClean="0"/>
          </a:p>
          <a:p>
            <a:endParaRPr lang="en-US" sz="2800" dirty="0"/>
          </a:p>
          <a:p>
            <a:r>
              <a:rPr lang="en-US" sz="2800" b="1" dirty="0">
                <a:solidFill>
                  <a:srgbClr val="FF0000"/>
                </a:solidFill>
              </a:rPr>
              <a:t>Complementary Packages</a:t>
            </a:r>
          </a:p>
          <a:p>
            <a:r>
              <a:rPr lang="en-US" sz="2800" dirty="0" smtClean="0">
                <a:hlinkClick r:id="rId3"/>
              </a:rPr>
              <a:t>React </a:t>
            </a:r>
            <a:r>
              <a:rPr lang="en-US" sz="2800" dirty="0">
                <a:hlinkClick r:id="rId3"/>
              </a:rPr>
              <a:t>bindings</a:t>
            </a:r>
            <a:r>
              <a:rPr lang="en-US" sz="2800" dirty="0"/>
              <a:t> and </a:t>
            </a:r>
            <a:r>
              <a:rPr lang="en-US" sz="2800" dirty="0">
                <a:hlinkClick r:id="rId4"/>
              </a:rPr>
              <a:t>the developer tools</a:t>
            </a:r>
            <a:r>
              <a:rPr lang="en-US" sz="2800" dirty="0" smtClean="0"/>
              <a:t>.</a:t>
            </a:r>
          </a:p>
          <a:p>
            <a:endParaRPr lang="en-US" sz="2800" dirty="0"/>
          </a:p>
          <a:p>
            <a:r>
              <a:rPr lang="en-US" sz="2800" dirty="0" smtClean="0"/>
              <a:t>&gt;</a:t>
            </a:r>
            <a:r>
              <a:rPr lang="en-US" sz="2800" dirty="0" err="1" smtClean="0"/>
              <a:t>npm</a:t>
            </a:r>
            <a:r>
              <a:rPr lang="en-US" sz="2800" dirty="0" smtClean="0"/>
              <a:t> </a:t>
            </a:r>
            <a:r>
              <a:rPr lang="en-US" sz="2800" dirty="0"/>
              <a:t>install --save </a:t>
            </a:r>
            <a:r>
              <a:rPr lang="en-US" sz="2800" dirty="0" smtClean="0"/>
              <a:t> react-</a:t>
            </a:r>
            <a:r>
              <a:rPr lang="en-US" sz="2800" dirty="0" err="1" smtClean="0"/>
              <a:t>redux</a:t>
            </a:r>
            <a:r>
              <a:rPr lang="en-US" sz="2800" dirty="0" smtClean="0"/>
              <a:t> </a:t>
            </a:r>
          </a:p>
          <a:p>
            <a:r>
              <a:rPr lang="en-US" sz="2800" dirty="0" smtClean="0"/>
              <a:t>&gt;</a:t>
            </a:r>
            <a:r>
              <a:rPr lang="en-US" sz="2800" dirty="0" err="1" smtClean="0"/>
              <a:t>npm</a:t>
            </a:r>
            <a:r>
              <a:rPr lang="en-US" sz="2800" dirty="0" smtClean="0"/>
              <a:t> </a:t>
            </a:r>
            <a:r>
              <a:rPr lang="en-US" sz="2800" dirty="0"/>
              <a:t>install --save-</a:t>
            </a:r>
            <a:r>
              <a:rPr lang="en-US" sz="2800" dirty="0" err="1"/>
              <a:t>dev</a:t>
            </a:r>
            <a:r>
              <a:rPr lang="en-US" sz="2800" dirty="0"/>
              <a:t> </a:t>
            </a:r>
            <a:r>
              <a:rPr lang="en-US" sz="2800" dirty="0" smtClean="0"/>
              <a:t> </a:t>
            </a:r>
            <a:r>
              <a:rPr lang="en-US" sz="2800" dirty="0" err="1" smtClean="0"/>
              <a:t>redux-devtools</a:t>
            </a:r>
            <a:endParaRPr lang="en-US" sz="2800" dirty="0" smtClean="0"/>
          </a:p>
          <a:p>
            <a:endParaRPr lang="en-US" sz="2800" dirty="0"/>
          </a:p>
          <a:p>
            <a:r>
              <a:rPr lang="en-US" sz="2800" dirty="0" smtClean="0"/>
              <a:t>&gt;</a:t>
            </a:r>
            <a:r>
              <a:rPr lang="en-US" sz="2800" dirty="0" err="1" smtClean="0"/>
              <a:t>npm</a:t>
            </a:r>
            <a:r>
              <a:rPr lang="en-US" sz="2800" dirty="0" smtClean="0"/>
              <a:t> install  - - save  </a:t>
            </a:r>
            <a:r>
              <a:rPr lang="en-US" sz="2800" dirty="0" err="1" smtClean="0"/>
              <a:t>redux</a:t>
            </a:r>
            <a:r>
              <a:rPr lang="en-US" sz="2800" dirty="0" smtClean="0"/>
              <a:t>-logger</a:t>
            </a:r>
          </a:p>
          <a:p>
            <a:r>
              <a:rPr lang="en-US" sz="2800" dirty="0" smtClean="0"/>
              <a:t>&gt;</a:t>
            </a:r>
            <a:r>
              <a:rPr lang="en-US" sz="2800" dirty="0" err="1" smtClean="0"/>
              <a:t>npm</a:t>
            </a:r>
            <a:r>
              <a:rPr lang="en-US" sz="2800" dirty="0" smtClean="0"/>
              <a:t> install  - - save   </a:t>
            </a:r>
            <a:r>
              <a:rPr lang="en-US" sz="2800" dirty="0" err="1" smtClean="0"/>
              <a:t>redux-thunk</a:t>
            </a:r>
            <a:endParaRPr lang="en-US" sz="2800" dirty="0" smtClean="0"/>
          </a:p>
          <a:p>
            <a:r>
              <a:rPr lang="en-US" sz="2800" dirty="0" smtClean="0"/>
              <a:t>&gt;</a:t>
            </a:r>
            <a:r>
              <a:rPr lang="en-US" sz="2800" dirty="0" err="1" smtClean="0"/>
              <a:t>npm</a:t>
            </a:r>
            <a:r>
              <a:rPr lang="en-US" sz="2800" dirty="0" smtClean="0"/>
              <a:t> install   - -save </a:t>
            </a:r>
            <a:r>
              <a:rPr lang="en-US" sz="2800" dirty="0" err="1" smtClean="0"/>
              <a:t>redux-axios</a:t>
            </a:r>
            <a:r>
              <a:rPr lang="en-US" sz="2800" dirty="0" smtClean="0"/>
              <a:t> </a:t>
            </a:r>
            <a:endParaRPr lang="en-US" sz="2800" dirty="0"/>
          </a:p>
        </p:txBody>
      </p:sp>
    </p:spTree>
    <p:extLst>
      <p:ext uri="{BB962C8B-B14F-4D97-AF65-F5344CB8AC3E}">
        <p14:creationId xmlns:p14="http://schemas.microsoft.com/office/powerpoint/2010/main" val="36580722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Redux</a:t>
            </a:r>
            <a:endParaRPr lang="en-US" sz="4000" dirty="0">
              <a:solidFill>
                <a:srgbClr val="FFFF00"/>
              </a:solidFill>
            </a:endParaRPr>
          </a:p>
        </p:txBody>
      </p:sp>
      <p:sp>
        <p:nvSpPr>
          <p:cNvPr id="6" name="TextBox 5"/>
          <p:cNvSpPr txBox="1"/>
          <p:nvPr/>
        </p:nvSpPr>
        <p:spPr>
          <a:xfrm>
            <a:off x="152400" y="990600"/>
            <a:ext cx="8686800" cy="6124754"/>
          </a:xfrm>
          <a:prstGeom prst="rect">
            <a:avLst/>
          </a:prstGeom>
          <a:noFill/>
        </p:spPr>
        <p:txBody>
          <a:bodyPr wrap="square" rtlCol="0">
            <a:spAutoFit/>
          </a:bodyPr>
          <a:lstStyle/>
          <a:p>
            <a:r>
              <a:rPr lang="en-US" sz="2800" b="1" dirty="0" err="1"/>
              <a:t>Redux</a:t>
            </a:r>
            <a:r>
              <a:rPr lang="en-US" sz="2800" b="1" dirty="0"/>
              <a:t> attempts to make state mutations predictable</a:t>
            </a:r>
            <a:r>
              <a:rPr lang="en-US" sz="2800" dirty="0"/>
              <a:t> by imposing certain restrictions on how and when updates can happen. </a:t>
            </a:r>
            <a:endParaRPr lang="en-US" sz="2800" dirty="0" smtClean="0"/>
          </a:p>
          <a:p>
            <a:endParaRPr lang="en-US" sz="2800" dirty="0"/>
          </a:p>
          <a:p>
            <a:r>
              <a:rPr lang="en-US" sz="2800" dirty="0" smtClean="0"/>
              <a:t>These </a:t>
            </a:r>
            <a:r>
              <a:rPr lang="en-US" sz="2800" dirty="0"/>
              <a:t>restrictions are reflected in the </a:t>
            </a:r>
            <a:r>
              <a:rPr lang="en-US" sz="2800" dirty="0">
                <a:hlinkClick r:id="rId3"/>
              </a:rPr>
              <a:t>three principles</a:t>
            </a:r>
            <a:r>
              <a:rPr lang="en-US" sz="2800" dirty="0"/>
              <a:t> of </a:t>
            </a:r>
            <a:r>
              <a:rPr lang="en-US" sz="2800" dirty="0" err="1"/>
              <a:t>Redux</a:t>
            </a:r>
            <a:r>
              <a:rPr lang="en-US" sz="2800" dirty="0" smtClean="0"/>
              <a:t>.</a:t>
            </a:r>
          </a:p>
          <a:p>
            <a:endParaRPr lang="en-US" sz="2800" dirty="0"/>
          </a:p>
          <a:p>
            <a:pPr marL="514350" indent="-514350">
              <a:buAutoNum type="arabicPeriod"/>
            </a:pPr>
            <a:r>
              <a:rPr lang="en-US" sz="2800" dirty="0" smtClean="0">
                <a:solidFill>
                  <a:srgbClr val="FF0000"/>
                </a:solidFill>
              </a:rPr>
              <a:t>Single Source of Truth</a:t>
            </a:r>
          </a:p>
          <a:p>
            <a:pPr marL="914400" lvl="1" indent="-457200">
              <a:buFontTx/>
              <a:buChar char="-"/>
            </a:pPr>
            <a:r>
              <a:rPr lang="en-US" sz="2800" b="1" dirty="0" smtClean="0"/>
              <a:t>The</a:t>
            </a:r>
            <a:r>
              <a:rPr lang="en-US" sz="2800" b="1" dirty="0"/>
              <a:t> </a:t>
            </a:r>
            <a:r>
              <a:rPr lang="en-US" sz="2800" b="1" dirty="0">
                <a:hlinkClick r:id="rId4"/>
              </a:rPr>
              <a:t>state</a:t>
            </a:r>
            <a:r>
              <a:rPr lang="en-US" sz="2800" b="1" dirty="0"/>
              <a:t> of </a:t>
            </a:r>
            <a:r>
              <a:rPr lang="en-US" sz="2800" b="1" dirty="0" smtClean="0"/>
              <a:t>whole </a:t>
            </a:r>
            <a:r>
              <a:rPr lang="en-US" sz="2800" b="1" dirty="0"/>
              <a:t>application is stored in an object tree within a single </a:t>
            </a:r>
            <a:r>
              <a:rPr lang="en-US" sz="2800" b="1" dirty="0">
                <a:hlinkClick r:id="rId5"/>
              </a:rPr>
              <a:t>store</a:t>
            </a:r>
            <a:r>
              <a:rPr lang="en-US" sz="2800" b="1" dirty="0" smtClean="0"/>
              <a:t>.  (In Flux , multi store)</a:t>
            </a:r>
          </a:p>
          <a:p>
            <a:pPr marL="1371600" lvl="2" indent="-457200">
              <a:buFontTx/>
              <a:buChar char="-"/>
            </a:pPr>
            <a:r>
              <a:rPr lang="en-US" sz="2800" b="1" dirty="0" smtClean="0"/>
              <a:t>So faster development lifecycle</a:t>
            </a:r>
          </a:p>
          <a:p>
            <a:pPr marL="1371600" lvl="2" indent="-457200">
              <a:buFontTx/>
              <a:buChar char="-"/>
            </a:pPr>
            <a:r>
              <a:rPr lang="en-US" sz="2800" b="1" dirty="0" smtClean="0"/>
              <a:t>Easy to debug</a:t>
            </a:r>
          </a:p>
          <a:p>
            <a:pPr marL="914400" lvl="1" indent="-457200">
              <a:buFontTx/>
              <a:buChar char="-"/>
            </a:pPr>
            <a:endParaRPr lang="en-US" sz="2800" dirty="0"/>
          </a:p>
        </p:txBody>
      </p:sp>
    </p:spTree>
    <p:extLst>
      <p:ext uri="{BB962C8B-B14F-4D97-AF65-F5344CB8AC3E}">
        <p14:creationId xmlns:p14="http://schemas.microsoft.com/office/powerpoint/2010/main" val="10658357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Redux</a:t>
            </a:r>
            <a:endParaRPr lang="en-US" sz="4000" dirty="0">
              <a:solidFill>
                <a:srgbClr val="FFFF00"/>
              </a:solidFill>
            </a:endParaRPr>
          </a:p>
        </p:txBody>
      </p:sp>
      <p:sp>
        <p:nvSpPr>
          <p:cNvPr id="6" name="TextBox 5"/>
          <p:cNvSpPr txBox="1"/>
          <p:nvPr/>
        </p:nvSpPr>
        <p:spPr>
          <a:xfrm>
            <a:off x="152400" y="990600"/>
            <a:ext cx="8686800" cy="5262979"/>
          </a:xfrm>
          <a:prstGeom prst="rect">
            <a:avLst/>
          </a:prstGeom>
          <a:noFill/>
        </p:spPr>
        <p:txBody>
          <a:bodyPr wrap="square" rtlCol="0">
            <a:spAutoFit/>
          </a:bodyPr>
          <a:lstStyle/>
          <a:p>
            <a:r>
              <a:rPr lang="en-US" sz="2800" b="1" dirty="0" smtClean="0">
                <a:solidFill>
                  <a:srgbClr val="FF0000"/>
                </a:solidFill>
              </a:rPr>
              <a:t>2. State </a:t>
            </a:r>
            <a:r>
              <a:rPr lang="en-US" sz="2800" b="1" dirty="0">
                <a:solidFill>
                  <a:srgbClr val="FF0000"/>
                </a:solidFill>
              </a:rPr>
              <a:t>is read-only</a:t>
            </a:r>
          </a:p>
          <a:p>
            <a:r>
              <a:rPr lang="en-US" sz="2800" b="1" dirty="0" smtClean="0"/>
              <a:t>	</a:t>
            </a:r>
            <a:r>
              <a:rPr lang="en-US" sz="2800" dirty="0" smtClean="0"/>
              <a:t>- The </a:t>
            </a:r>
            <a:r>
              <a:rPr lang="en-US" sz="2800" dirty="0"/>
              <a:t>only way to change the state is to emit </a:t>
            </a:r>
            <a:r>
              <a:rPr lang="en-US" sz="2800" dirty="0" smtClean="0"/>
              <a:t>	an</a:t>
            </a:r>
            <a:r>
              <a:rPr lang="en-US" sz="2800" dirty="0"/>
              <a:t> </a:t>
            </a:r>
            <a:r>
              <a:rPr lang="en-US" sz="2800" dirty="0">
                <a:hlinkClick r:id="rId3"/>
              </a:rPr>
              <a:t>action</a:t>
            </a:r>
            <a:r>
              <a:rPr lang="en-US" sz="2800" dirty="0"/>
              <a:t>, an object describing what </a:t>
            </a:r>
            <a:r>
              <a:rPr lang="en-US" sz="2800" dirty="0" smtClean="0"/>
              <a:t>happened.</a:t>
            </a:r>
          </a:p>
          <a:p>
            <a:endParaRPr lang="en-US" sz="2800" dirty="0" smtClean="0"/>
          </a:p>
          <a:p>
            <a:r>
              <a:rPr lang="en-US" sz="2400" dirty="0"/>
              <a:t>	</a:t>
            </a:r>
            <a:r>
              <a:rPr lang="en-US" sz="2400" dirty="0" smtClean="0"/>
              <a:t>(</a:t>
            </a:r>
            <a:r>
              <a:rPr lang="en-US" sz="2400" dirty="0"/>
              <a:t>actions are just plain objects, they can be logged, serialized, </a:t>
            </a:r>
            <a:r>
              <a:rPr lang="en-US" sz="2400" dirty="0" smtClean="0"/>
              <a:t>	stored</a:t>
            </a:r>
            <a:r>
              <a:rPr lang="en-US" sz="2400" dirty="0"/>
              <a:t>, and later replayed for debugging or testing </a:t>
            </a:r>
            <a:r>
              <a:rPr lang="en-US" sz="2400" dirty="0" smtClean="0"/>
              <a:t>purposes)</a:t>
            </a:r>
          </a:p>
          <a:p>
            <a:endParaRPr lang="en-US" sz="2400" dirty="0"/>
          </a:p>
          <a:p>
            <a:pPr lvl="1"/>
            <a:r>
              <a:rPr lang="en-US" sz="2800" dirty="0" err="1"/>
              <a:t>store.dispatch</a:t>
            </a:r>
            <a:r>
              <a:rPr lang="en-US" sz="2800" dirty="0"/>
              <a:t>({ </a:t>
            </a:r>
            <a:endParaRPr lang="en-US" sz="2800" dirty="0" smtClean="0"/>
          </a:p>
          <a:p>
            <a:pPr lvl="1"/>
            <a:r>
              <a:rPr lang="en-US" sz="2800" dirty="0"/>
              <a:t>	</a:t>
            </a:r>
            <a:r>
              <a:rPr lang="en-US" sz="2800" dirty="0" smtClean="0"/>
              <a:t>type</a:t>
            </a:r>
            <a:r>
              <a:rPr lang="en-US" sz="2800" dirty="0"/>
              <a:t>: 'COMPLETE_TODO', </a:t>
            </a:r>
            <a:endParaRPr lang="en-US" sz="2800" dirty="0" smtClean="0"/>
          </a:p>
          <a:p>
            <a:pPr lvl="1"/>
            <a:r>
              <a:rPr lang="en-US" sz="2800" dirty="0"/>
              <a:t>	</a:t>
            </a:r>
            <a:r>
              <a:rPr lang="en-US" sz="2800" dirty="0" smtClean="0"/>
              <a:t>index</a:t>
            </a:r>
            <a:r>
              <a:rPr lang="en-US" sz="2800" dirty="0"/>
              <a:t>: </a:t>
            </a:r>
            <a:r>
              <a:rPr lang="en-US" sz="2800" dirty="0" smtClean="0"/>
              <a:t>1</a:t>
            </a:r>
          </a:p>
          <a:p>
            <a:pPr lvl="1"/>
            <a:r>
              <a:rPr lang="en-US" sz="2800" dirty="0" smtClean="0"/>
              <a:t> </a:t>
            </a:r>
            <a:r>
              <a:rPr lang="en-US" sz="2800" dirty="0"/>
              <a:t>})</a:t>
            </a:r>
          </a:p>
          <a:p>
            <a:pPr marL="914400" lvl="1" indent="-457200">
              <a:buFontTx/>
              <a:buChar char="-"/>
            </a:pPr>
            <a:endParaRPr lang="en-US" sz="4000" dirty="0"/>
          </a:p>
        </p:txBody>
      </p:sp>
    </p:spTree>
    <p:extLst>
      <p:ext uri="{BB962C8B-B14F-4D97-AF65-F5344CB8AC3E}">
        <p14:creationId xmlns:p14="http://schemas.microsoft.com/office/powerpoint/2010/main" val="3192411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smtClean="0">
                <a:solidFill>
                  <a:srgbClr val="FFFF00"/>
                </a:solidFill>
              </a:rPr>
              <a:t>MVC</a:t>
            </a:r>
            <a:endParaRPr lang="en-US" sz="4000" dirty="0">
              <a:solidFill>
                <a:srgbClr val="FFFF00"/>
              </a:solidFill>
            </a:endParaRPr>
          </a:p>
        </p:txBody>
      </p:sp>
      <p:pic>
        <p:nvPicPr>
          <p:cNvPr id="4" name="Picture 3" descr="mvc"/>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407860"/>
            <a:ext cx="6705600" cy="4450140"/>
          </a:xfrm>
          <a:prstGeom prst="rect">
            <a:avLst/>
          </a:prstGeom>
          <a:noFill/>
          <a:ln>
            <a:noFill/>
          </a:ln>
        </p:spPr>
      </p:pic>
      <p:sp>
        <p:nvSpPr>
          <p:cNvPr id="5" name="TextBox 4"/>
          <p:cNvSpPr txBox="1"/>
          <p:nvPr/>
        </p:nvSpPr>
        <p:spPr>
          <a:xfrm>
            <a:off x="76200" y="838200"/>
            <a:ext cx="9067800" cy="1569660"/>
          </a:xfrm>
          <a:prstGeom prst="rect">
            <a:avLst/>
          </a:prstGeom>
          <a:noFill/>
        </p:spPr>
        <p:txBody>
          <a:bodyPr wrap="square" rtlCol="0">
            <a:spAutoFit/>
          </a:bodyPr>
          <a:lstStyle/>
          <a:p>
            <a:r>
              <a:rPr lang="en-US" sz="2400" b="1" dirty="0"/>
              <a:t>The problem with this is when there are many views and models and one of the model’s state changed into something we didn’t expect, we are unable to efficiently trace which view or which model caused the </a:t>
            </a:r>
            <a:r>
              <a:rPr lang="en-US" sz="2400" b="1" dirty="0" smtClean="0"/>
              <a:t>problem.</a:t>
            </a:r>
            <a:endParaRPr lang="en-US" dirty="0"/>
          </a:p>
        </p:txBody>
      </p:sp>
    </p:spTree>
    <p:extLst>
      <p:ext uri="{BB962C8B-B14F-4D97-AF65-F5344CB8AC3E}">
        <p14:creationId xmlns:p14="http://schemas.microsoft.com/office/powerpoint/2010/main" val="34817786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Redux</a:t>
            </a:r>
            <a:endParaRPr lang="en-US" sz="4000" dirty="0">
              <a:solidFill>
                <a:srgbClr val="FFFF00"/>
              </a:solidFill>
            </a:endParaRPr>
          </a:p>
        </p:txBody>
      </p:sp>
      <p:sp>
        <p:nvSpPr>
          <p:cNvPr id="6" name="TextBox 5"/>
          <p:cNvSpPr txBox="1"/>
          <p:nvPr/>
        </p:nvSpPr>
        <p:spPr>
          <a:xfrm>
            <a:off x="152400" y="990600"/>
            <a:ext cx="8686800" cy="4585871"/>
          </a:xfrm>
          <a:prstGeom prst="rect">
            <a:avLst/>
          </a:prstGeom>
          <a:noFill/>
        </p:spPr>
        <p:txBody>
          <a:bodyPr wrap="square" rtlCol="0">
            <a:spAutoFit/>
          </a:bodyPr>
          <a:lstStyle/>
          <a:p>
            <a:r>
              <a:rPr lang="en-US" sz="2800" b="1" dirty="0" smtClean="0">
                <a:solidFill>
                  <a:srgbClr val="FF0000"/>
                </a:solidFill>
              </a:rPr>
              <a:t>3. Changes </a:t>
            </a:r>
            <a:r>
              <a:rPr lang="en-US" sz="2800" b="1" dirty="0">
                <a:solidFill>
                  <a:srgbClr val="FF0000"/>
                </a:solidFill>
              </a:rPr>
              <a:t>are made with pure functions</a:t>
            </a:r>
          </a:p>
          <a:p>
            <a:pPr marL="914400" lvl="1" indent="-457200">
              <a:buFont typeface="Arial" pitchFamily="34" charset="0"/>
              <a:buChar char="•"/>
            </a:pPr>
            <a:r>
              <a:rPr lang="en-US" sz="2800" dirty="0"/>
              <a:t>To specify how the state tree is transformed by </a:t>
            </a:r>
            <a:r>
              <a:rPr lang="en-US" sz="2800" dirty="0" smtClean="0"/>
              <a:t>actions- write </a:t>
            </a:r>
            <a:r>
              <a:rPr lang="en-US" sz="2800" dirty="0"/>
              <a:t>pure </a:t>
            </a:r>
            <a:r>
              <a:rPr lang="en-US" sz="2800" dirty="0">
                <a:hlinkClick r:id="rId3"/>
              </a:rPr>
              <a:t>reducers</a:t>
            </a:r>
            <a:r>
              <a:rPr lang="en-US" sz="2800" dirty="0" smtClean="0"/>
              <a:t>.</a:t>
            </a:r>
          </a:p>
          <a:p>
            <a:pPr marL="914400" lvl="1" indent="-457200">
              <a:buFont typeface="Arial" pitchFamily="34" charset="0"/>
              <a:buChar char="•"/>
            </a:pPr>
            <a:endParaRPr lang="en-US" sz="2800" dirty="0"/>
          </a:p>
          <a:p>
            <a:pPr marL="914400" lvl="1" indent="-457200">
              <a:buFont typeface="Arial" pitchFamily="34" charset="0"/>
              <a:buChar char="•"/>
            </a:pPr>
            <a:r>
              <a:rPr lang="en-US" sz="2800" dirty="0"/>
              <a:t>Reducers are just pure functions that take the previous state and an action, and return the next state. </a:t>
            </a:r>
            <a:endParaRPr lang="en-US" sz="2800" dirty="0" smtClean="0"/>
          </a:p>
          <a:p>
            <a:pPr marL="914400" lvl="1" indent="-457200">
              <a:buFont typeface="Arial" pitchFamily="34" charset="0"/>
              <a:buChar char="•"/>
            </a:pPr>
            <a:endParaRPr lang="en-US" sz="2800" dirty="0" smtClean="0"/>
          </a:p>
          <a:p>
            <a:pPr marL="914400" lvl="1" indent="-457200">
              <a:buFont typeface="Arial" pitchFamily="34" charset="0"/>
              <a:buChar char="•"/>
            </a:pPr>
            <a:r>
              <a:rPr lang="en-US" sz="2800" dirty="0" smtClean="0"/>
              <a:t>We can have multiple reducers (Combined Reducer) </a:t>
            </a:r>
          </a:p>
          <a:p>
            <a:pPr lvl="2"/>
            <a:endParaRPr lang="en-US" sz="4000" dirty="0"/>
          </a:p>
        </p:txBody>
      </p:sp>
    </p:spTree>
    <p:extLst>
      <p:ext uri="{BB962C8B-B14F-4D97-AF65-F5344CB8AC3E}">
        <p14:creationId xmlns:p14="http://schemas.microsoft.com/office/powerpoint/2010/main" val="8365724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smtClean="0">
                <a:solidFill>
                  <a:srgbClr val="FFFF00"/>
                </a:solidFill>
              </a:rPr>
              <a:t>Flux </a:t>
            </a:r>
            <a:r>
              <a:rPr lang="en-US" sz="4000" dirty="0" err="1" smtClean="0">
                <a:solidFill>
                  <a:srgbClr val="FFFF00"/>
                </a:solidFill>
              </a:rPr>
              <a:t>vs</a:t>
            </a:r>
            <a:r>
              <a:rPr lang="en-US" sz="4000" dirty="0" smtClean="0">
                <a:solidFill>
                  <a:srgbClr val="FFFF00"/>
                </a:solidFill>
              </a:rPr>
              <a:t> </a:t>
            </a:r>
            <a:r>
              <a:rPr lang="en-US" sz="4000" dirty="0" err="1" smtClean="0">
                <a:solidFill>
                  <a:srgbClr val="FFFF00"/>
                </a:solidFill>
              </a:rPr>
              <a:t>Redux</a:t>
            </a:r>
            <a:endParaRPr lang="en-US" sz="4000" dirty="0">
              <a:solidFill>
                <a:srgbClr val="FFFF00"/>
              </a:solidFill>
            </a:endParaRPr>
          </a:p>
        </p:txBody>
      </p:sp>
      <p:sp>
        <p:nvSpPr>
          <p:cNvPr id="6" name="TextBox 5"/>
          <p:cNvSpPr txBox="1"/>
          <p:nvPr/>
        </p:nvSpPr>
        <p:spPr>
          <a:xfrm>
            <a:off x="152400" y="990600"/>
            <a:ext cx="8686800" cy="5724644"/>
          </a:xfrm>
          <a:prstGeom prst="rect">
            <a:avLst/>
          </a:prstGeom>
          <a:noFill/>
        </p:spPr>
        <p:txBody>
          <a:bodyPr wrap="square" rtlCol="0">
            <a:spAutoFit/>
          </a:bodyPr>
          <a:lstStyle/>
          <a:p>
            <a:pPr marL="457200" indent="-457200">
              <a:spcBef>
                <a:spcPts val="600"/>
              </a:spcBef>
              <a:buFont typeface="Arial" pitchFamily="34" charset="0"/>
              <a:buChar char="•"/>
            </a:pPr>
            <a:r>
              <a:rPr lang="en-US" sz="2800" dirty="0" err="1"/>
              <a:t>Redux</a:t>
            </a:r>
            <a:r>
              <a:rPr lang="en-US" sz="2800" dirty="0"/>
              <a:t> was inspired by several important qualities of Flux. </a:t>
            </a:r>
          </a:p>
          <a:p>
            <a:pPr marL="457200" indent="-457200">
              <a:spcBef>
                <a:spcPts val="600"/>
              </a:spcBef>
              <a:buFont typeface="Arial" pitchFamily="34" charset="0"/>
              <a:buChar char="•"/>
            </a:pPr>
            <a:r>
              <a:rPr lang="en-US" sz="2800" dirty="0"/>
              <a:t>“stores” in Flux, “reducers” in </a:t>
            </a:r>
            <a:r>
              <a:rPr lang="en-US" sz="2800" dirty="0" err="1"/>
              <a:t>Redux</a:t>
            </a:r>
            <a:r>
              <a:rPr lang="en-US" sz="2800" dirty="0" smtClean="0"/>
              <a:t>)</a:t>
            </a:r>
          </a:p>
          <a:p>
            <a:pPr marL="457200" indent="-457200">
              <a:spcBef>
                <a:spcPts val="600"/>
              </a:spcBef>
              <a:buFont typeface="Arial" pitchFamily="34" charset="0"/>
              <a:buChar char="•"/>
            </a:pPr>
            <a:r>
              <a:rPr lang="en-US" sz="2800" dirty="0"/>
              <a:t> Instead of letting the application code directly mutate the data, both tell you to describe every mutation as a plain object called an “action</a:t>
            </a:r>
            <a:r>
              <a:rPr lang="en-US" sz="2800" dirty="0" smtClean="0"/>
              <a:t>”.</a:t>
            </a:r>
          </a:p>
          <a:p>
            <a:pPr marL="457200" indent="-457200">
              <a:spcBef>
                <a:spcPts val="600"/>
              </a:spcBef>
              <a:buFont typeface="Arial" pitchFamily="34" charset="0"/>
              <a:buChar char="•"/>
            </a:pPr>
            <a:r>
              <a:rPr lang="en-US" sz="2800" dirty="0" err="1"/>
              <a:t>Redux</a:t>
            </a:r>
            <a:r>
              <a:rPr lang="en-US" sz="2800" dirty="0"/>
              <a:t> does not have the concept of a </a:t>
            </a:r>
            <a:r>
              <a:rPr lang="en-US" sz="2800" dirty="0" smtClean="0"/>
              <a:t>Dispatcher</a:t>
            </a:r>
          </a:p>
          <a:p>
            <a:pPr marL="457200" indent="-457200">
              <a:spcBef>
                <a:spcPts val="600"/>
              </a:spcBef>
              <a:buFont typeface="Arial" pitchFamily="34" charset="0"/>
              <a:buChar char="•"/>
            </a:pPr>
            <a:r>
              <a:rPr lang="en-US" sz="2800" dirty="0" err="1"/>
              <a:t>Redux</a:t>
            </a:r>
            <a:r>
              <a:rPr lang="en-US" sz="2800" dirty="0"/>
              <a:t> assumes you never mutate your data. </a:t>
            </a:r>
            <a:endParaRPr lang="en-US" sz="2800" dirty="0" smtClean="0"/>
          </a:p>
          <a:p>
            <a:pPr marL="457200" indent="-457200">
              <a:spcBef>
                <a:spcPts val="600"/>
              </a:spcBef>
              <a:buFont typeface="Arial" pitchFamily="34" charset="0"/>
              <a:buChar char="•"/>
            </a:pPr>
            <a:r>
              <a:rPr lang="en-US" sz="2800" dirty="0" err="1" smtClean="0"/>
              <a:t>Redux</a:t>
            </a:r>
            <a:r>
              <a:rPr lang="en-US" sz="2800" dirty="0" smtClean="0"/>
              <a:t> </a:t>
            </a:r>
            <a:r>
              <a:rPr lang="en-US" sz="2800" dirty="0"/>
              <a:t> </a:t>
            </a:r>
            <a:r>
              <a:rPr lang="en-US" sz="2800" dirty="0" smtClean="0"/>
              <a:t>always </a:t>
            </a:r>
            <a:r>
              <a:rPr lang="en-US" sz="2800" dirty="0"/>
              <a:t>return a new object, which is easy with the </a:t>
            </a:r>
            <a:r>
              <a:rPr lang="en-US" sz="2800" dirty="0">
                <a:hlinkClick r:id="rId3"/>
              </a:rPr>
              <a:t>object spread operator </a:t>
            </a:r>
            <a:r>
              <a:rPr lang="en-US" sz="2800" dirty="0" smtClean="0">
                <a:hlinkClick r:id="rId3"/>
              </a:rPr>
              <a:t>proposal</a:t>
            </a:r>
            <a:r>
              <a:rPr lang="en-US" sz="2800" dirty="0" smtClean="0"/>
              <a:t> (</a:t>
            </a:r>
            <a:r>
              <a:rPr lang="en-US" sz="2800" dirty="0" err="1" smtClean="0"/>
              <a:t>Object.assign</a:t>
            </a:r>
            <a:r>
              <a:rPr lang="en-US" sz="2800" dirty="0" smtClean="0"/>
              <a:t> ,</a:t>
            </a:r>
            <a:r>
              <a:rPr lang="en-US" sz="2800" dirty="0" err="1" smtClean="0"/>
              <a:t>filter,concat,map</a:t>
            </a:r>
            <a:r>
              <a:rPr lang="en-US" sz="2800" dirty="0" smtClean="0"/>
              <a:t>) , </a:t>
            </a:r>
            <a:r>
              <a:rPr lang="en-US" sz="2800" dirty="0"/>
              <a:t>or with a library like </a:t>
            </a:r>
            <a:r>
              <a:rPr lang="en-US" sz="2800" dirty="0">
                <a:hlinkClick r:id="rId4"/>
              </a:rPr>
              <a:t>Immutable</a:t>
            </a:r>
            <a:r>
              <a:rPr lang="en-US" sz="2800" dirty="0" smtClean="0"/>
              <a:t>.</a:t>
            </a:r>
          </a:p>
          <a:p>
            <a:pPr marL="457200" indent="-457200">
              <a:spcBef>
                <a:spcPts val="600"/>
              </a:spcBef>
              <a:buFont typeface="Arial" pitchFamily="34" charset="0"/>
              <a:buChar char="•"/>
            </a:pPr>
            <a:r>
              <a:rPr lang="en-US" sz="2800" dirty="0" smtClean="0"/>
              <a:t>Time travel debugging,  </a:t>
            </a:r>
            <a:r>
              <a:rPr lang="en-US" sz="2800" smtClean="0"/>
              <a:t>undo/redo </a:t>
            </a:r>
            <a:endParaRPr lang="en-US" sz="2800" dirty="0"/>
          </a:p>
        </p:txBody>
      </p:sp>
    </p:spTree>
    <p:extLst>
      <p:ext uri="{BB962C8B-B14F-4D97-AF65-F5344CB8AC3E}">
        <p14:creationId xmlns:p14="http://schemas.microsoft.com/office/powerpoint/2010/main" val="15142610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Redux</a:t>
            </a:r>
            <a:r>
              <a:rPr lang="en-US" sz="4000" dirty="0" smtClean="0">
                <a:solidFill>
                  <a:srgbClr val="FFFF00"/>
                </a:solidFill>
              </a:rPr>
              <a:t> - Actions</a:t>
            </a:r>
            <a:endParaRPr lang="en-US" sz="4000" dirty="0">
              <a:solidFill>
                <a:srgbClr val="FFFF00"/>
              </a:solidFill>
            </a:endParaRPr>
          </a:p>
        </p:txBody>
      </p:sp>
      <p:sp>
        <p:nvSpPr>
          <p:cNvPr id="3" name="TextBox 2"/>
          <p:cNvSpPr txBox="1"/>
          <p:nvPr/>
        </p:nvSpPr>
        <p:spPr>
          <a:xfrm>
            <a:off x="0" y="839466"/>
            <a:ext cx="9067799" cy="6124754"/>
          </a:xfrm>
          <a:prstGeom prst="rect">
            <a:avLst/>
          </a:prstGeom>
          <a:noFill/>
        </p:spPr>
        <p:txBody>
          <a:bodyPr wrap="square" rtlCol="0">
            <a:spAutoFit/>
          </a:bodyPr>
          <a:lstStyle/>
          <a:p>
            <a:r>
              <a:rPr lang="en-US" sz="2800" b="1" dirty="0"/>
              <a:t>Actions</a:t>
            </a:r>
            <a:r>
              <a:rPr lang="en-US" sz="2800" dirty="0"/>
              <a:t> are payloads of information that send data from </a:t>
            </a:r>
            <a:r>
              <a:rPr lang="en-US" sz="2800" dirty="0" smtClean="0"/>
              <a:t> </a:t>
            </a:r>
            <a:r>
              <a:rPr lang="en-US" sz="2800" dirty="0"/>
              <a:t>application to </a:t>
            </a:r>
            <a:r>
              <a:rPr lang="en-US" sz="2800" dirty="0" smtClean="0"/>
              <a:t>store using </a:t>
            </a:r>
            <a:r>
              <a:rPr lang="en-US" sz="2800" dirty="0" err="1" smtClean="0">
                <a:solidFill>
                  <a:srgbClr val="FF0000"/>
                </a:solidFill>
              </a:rPr>
              <a:t>store.dispatch</a:t>
            </a:r>
            <a:r>
              <a:rPr lang="en-US" sz="2800" dirty="0" smtClean="0">
                <a:solidFill>
                  <a:srgbClr val="FF0000"/>
                </a:solidFill>
              </a:rPr>
              <a:t>();</a:t>
            </a:r>
          </a:p>
          <a:p>
            <a:endParaRPr lang="en-US" sz="2800" dirty="0" smtClean="0">
              <a:solidFill>
                <a:srgbClr val="FF0000"/>
              </a:solidFill>
            </a:endParaRPr>
          </a:p>
          <a:p>
            <a:r>
              <a:rPr lang="en-US" sz="2800" dirty="0" smtClean="0"/>
              <a:t>They </a:t>
            </a:r>
            <a:r>
              <a:rPr lang="en-US" sz="2800" dirty="0"/>
              <a:t>are the </a:t>
            </a:r>
            <a:r>
              <a:rPr lang="en-US" sz="2800" i="1" dirty="0" smtClean="0"/>
              <a:t>only </a:t>
            </a:r>
            <a:r>
              <a:rPr lang="en-US" sz="2800" dirty="0" smtClean="0"/>
              <a:t>source </a:t>
            </a:r>
            <a:r>
              <a:rPr lang="en-US" sz="2800" dirty="0"/>
              <a:t>of information for the store. </a:t>
            </a:r>
            <a:endParaRPr lang="en-US" sz="2800" dirty="0" smtClean="0"/>
          </a:p>
          <a:p>
            <a:endParaRPr lang="en-US" sz="2800" dirty="0" smtClean="0"/>
          </a:p>
          <a:p>
            <a:r>
              <a:rPr lang="en-US" sz="2800" dirty="0" smtClean="0"/>
              <a:t>Here's </a:t>
            </a:r>
            <a:r>
              <a:rPr lang="en-US" sz="2800" dirty="0"/>
              <a:t>an example action which represents adding a new </a:t>
            </a:r>
            <a:r>
              <a:rPr lang="en-US" sz="2800" dirty="0" err="1"/>
              <a:t>todo</a:t>
            </a:r>
            <a:r>
              <a:rPr lang="en-US" sz="2800" dirty="0"/>
              <a:t> item</a:t>
            </a:r>
            <a:r>
              <a:rPr lang="en-US" sz="2800" dirty="0" smtClean="0"/>
              <a:t>:</a:t>
            </a:r>
          </a:p>
          <a:p>
            <a:endParaRPr lang="en-US" sz="2800" dirty="0" smtClean="0"/>
          </a:p>
          <a:p>
            <a:pPr marL="457200" indent="-457200">
              <a:buFont typeface="Arial" pitchFamily="34" charset="0"/>
              <a:buChar char="•"/>
            </a:pPr>
            <a:r>
              <a:rPr lang="en-US" sz="2800" dirty="0"/>
              <a:t>Actions are plain JavaScript objects</a:t>
            </a:r>
            <a:r>
              <a:rPr lang="en-US" sz="2800" dirty="0" smtClean="0"/>
              <a:t>.</a:t>
            </a:r>
          </a:p>
          <a:p>
            <a:pPr marL="457200" indent="-457200">
              <a:buFont typeface="Arial" pitchFamily="34" charset="0"/>
              <a:buChar char="•"/>
            </a:pPr>
            <a:r>
              <a:rPr lang="en-US" sz="2800" dirty="0" smtClean="0"/>
              <a:t> </a:t>
            </a:r>
            <a:r>
              <a:rPr lang="en-US" sz="2800" dirty="0"/>
              <a:t>Actions must have a </a:t>
            </a:r>
            <a:r>
              <a:rPr lang="en-US" sz="2800" dirty="0">
                <a:solidFill>
                  <a:srgbClr val="FF0000"/>
                </a:solidFill>
              </a:rPr>
              <a:t>type</a:t>
            </a:r>
            <a:r>
              <a:rPr lang="en-US" sz="2800" dirty="0"/>
              <a:t> property that indicates the type of action being performed. </a:t>
            </a:r>
            <a:endParaRPr lang="en-US" sz="2800" dirty="0" smtClean="0"/>
          </a:p>
          <a:p>
            <a:pPr marL="457200" indent="-457200">
              <a:buFont typeface="Arial" pitchFamily="34" charset="0"/>
              <a:buChar char="•"/>
            </a:pPr>
            <a:r>
              <a:rPr lang="en-US" sz="2800" dirty="0" smtClean="0"/>
              <a:t>Types </a:t>
            </a:r>
            <a:r>
              <a:rPr lang="en-US" sz="2800" dirty="0"/>
              <a:t>should </a:t>
            </a:r>
            <a:r>
              <a:rPr lang="en-US" sz="2800" dirty="0" smtClean="0"/>
              <a:t>be </a:t>
            </a:r>
            <a:r>
              <a:rPr lang="en-US" sz="2800" dirty="0"/>
              <a:t>defined as string constants. </a:t>
            </a:r>
          </a:p>
          <a:p>
            <a:pPr marL="457200" indent="-457200">
              <a:buFont typeface="Arial" pitchFamily="34" charset="0"/>
              <a:buChar char="•"/>
            </a:pPr>
            <a:r>
              <a:rPr lang="en-US" sz="2800" dirty="0">
                <a:solidFill>
                  <a:schemeClr val="tx2">
                    <a:lumMod val="60000"/>
                    <a:lumOff val="40000"/>
                  </a:schemeClr>
                </a:solidFill>
              </a:rPr>
              <a:t>import { ADD_TODO, REMOVE_TODO } from '../</a:t>
            </a:r>
            <a:r>
              <a:rPr lang="en-US" sz="2800" dirty="0" err="1" smtClean="0">
                <a:solidFill>
                  <a:schemeClr val="tx2">
                    <a:lumMod val="60000"/>
                    <a:lumOff val="40000"/>
                  </a:schemeClr>
                </a:solidFill>
              </a:rPr>
              <a:t>actionTypes</a:t>
            </a:r>
            <a:r>
              <a:rPr lang="en-US" sz="2800" dirty="0" smtClean="0">
                <a:solidFill>
                  <a:schemeClr val="tx2">
                    <a:lumMod val="60000"/>
                    <a:lumOff val="40000"/>
                  </a:schemeClr>
                </a:solidFill>
              </a:rPr>
              <a:t>‘    </a:t>
            </a:r>
            <a:r>
              <a:rPr lang="en-US" sz="2800" dirty="0" smtClean="0">
                <a:solidFill>
                  <a:srgbClr val="FF0000"/>
                </a:solidFill>
              </a:rPr>
              <a:t>(actions moved to separate modules)</a:t>
            </a:r>
            <a:endParaRPr lang="en-US" sz="2800" dirty="0">
              <a:solidFill>
                <a:srgbClr val="FF0000"/>
              </a:solidFill>
            </a:endParaRPr>
          </a:p>
        </p:txBody>
      </p:sp>
      <p:sp>
        <p:nvSpPr>
          <p:cNvPr id="4" name="TextBox 3"/>
          <p:cNvSpPr txBox="1"/>
          <p:nvPr/>
        </p:nvSpPr>
        <p:spPr>
          <a:xfrm>
            <a:off x="4381498" y="3809510"/>
            <a:ext cx="4686301" cy="461665"/>
          </a:xfrm>
          <a:prstGeom prst="rect">
            <a:avLst/>
          </a:prstGeom>
          <a:solidFill>
            <a:srgbClr val="FFFF00"/>
          </a:solidFill>
        </p:spPr>
        <p:txBody>
          <a:bodyPr wrap="square" rtlCol="0">
            <a:spAutoFit/>
          </a:bodyPr>
          <a:lstStyle/>
          <a:p>
            <a:r>
              <a:rPr lang="en-US" sz="2400" dirty="0"/>
              <a:t>{ type: TOGGLE_TODO, index: 5 }</a:t>
            </a:r>
          </a:p>
        </p:txBody>
      </p:sp>
    </p:spTree>
    <p:extLst>
      <p:ext uri="{BB962C8B-B14F-4D97-AF65-F5344CB8AC3E}">
        <p14:creationId xmlns:p14="http://schemas.microsoft.com/office/powerpoint/2010/main" val="17561247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Redux</a:t>
            </a:r>
            <a:r>
              <a:rPr lang="en-US" sz="4000" dirty="0" smtClean="0">
                <a:solidFill>
                  <a:srgbClr val="FFFF00"/>
                </a:solidFill>
              </a:rPr>
              <a:t> - Actions</a:t>
            </a:r>
            <a:endParaRPr lang="en-US" sz="4000" dirty="0">
              <a:solidFill>
                <a:srgbClr val="FFFF00"/>
              </a:solidFill>
            </a:endParaRPr>
          </a:p>
        </p:txBody>
      </p:sp>
      <p:sp>
        <p:nvSpPr>
          <p:cNvPr id="3" name="TextBox 2"/>
          <p:cNvSpPr txBox="1"/>
          <p:nvPr/>
        </p:nvSpPr>
        <p:spPr>
          <a:xfrm>
            <a:off x="0" y="839466"/>
            <a:ext cx="9067799" cy="6124754"/>
          </a:xfrm>
          <a:prstGeom prst="rect">
            <a:avLst/>
          </a:prstGeom>
          <a:noFill/>
        </p:spPr>
        <p:txBody>
          <a:bodyPr wrap="square" rtlCol="0">
            <a:spAutoFit/>
          </a:bodyPr>
          <a:lstStyle/>
          <a:p>
            <a:pPr marL="457200" indent="-457200">
              <a:buFont typeface="Arial" pitchFamily="34" charset="0"/>
              <a:buChar char="•"/>
            </a:pPr>
            <a:r>
              <a:rPr lang="en-US" sz="2800" b="1" dirty="0"/>
              <a:t>Action </a:t>
            </a:r>
            <a:r>
              <a:rPr lang="en-US" sz="2800" b="1" dirty="0" smtClean="0"/>
              <a:t>Creators</a:t>
            </a:r>
          </a:p>
          <a:p>
            <a:pPr marL="457200" indent="-457200">
              <a:buFont typeface="Arial" pitchFamily="34" charset="0"/>
              <a:buChar char="•"/>
            </a:pPr>
            <a:endParaRPr lang="en-US" sz="2800" b="1" dirty="0"/>
          </a:p>
          <a:p>
            <a:pPr marL="457200" indent="-457200">
              <a:buFont typeface="Arial" pitchFamily="34" charset="0"/>
              <a:buChar char="•"/>
            </a:pPr>
            <a:r>
              <a:rPr lang="en-US" sz="2800" b="1" dirty="0"/>
              <a:t>Action creators</a:t>
            </a:r>
            <a:r>
              <a:rPr lang="en-US" sz="2800" dirty="0"/>
              <a:t> are exactly that—functions that create actions. </a:t>
            </a:r>
            <a:endParaRPr lang="en-US" sz="2800" dirty="0" smtClean="0"/>
          </a:p>
          <a:p>
            <a:pPr marL="457200" indent="-457200">
              <a:buFont typeface="Arial" pitchFamily="34" charset="0"/>
              <a:buChar char="•"/>
            </a:pPr>
            <a:endParaRPr lang="en-US" sz="2800" dirty="0" smtClean="0"/>
          </a:p>
          <a:p>
            <a:pPr marL="457200" indent="-457200">
              <a:buFont typeface="Arial" pitchFamily="34" charset="0"/>
              <a:buChar char="•"/>
            </a:pPr>
            <a:r>
              <a:rPr lang="en-US" sz="2800" dirty="0" smtClean="0"/>
              <a:t>In </a:t>
            </a:r>
            <a:r>
              <a:rPr lang="en-US" sz="2800" dirty="0" err="1"/>
              <a:t>Redux</a:t>
            </a:r>
            <a:r>
              <a:rPr lang="en-US" sz="2800" dirty="0"/>
              <a:t> action creators simply return an action</a:t>
            </a:r>
            <a:r>
              <a:rPr lang="en-US" sz="2800" dirty="0" smtClean="0"/>
              <a:t>:</a:t>
            </a:r>
          </a:p>
          <a:p>
            <a:pPr marL="457200" indent="-457200">
              <a:buFont typeface="Arial" pitchFamily="34" charset="0"/>
              <a:buChar char="•"/>
            </a:pPr>
            <a:endParaRPr lang="en-US" sz="2800" dirty="0"/>
          </a:p>
          <a:p>
            <a:pPr lvl="2"/>
            <a:r>
              <a:rPr lang="en-US" sz="2800" dirty="0"/>
              <a:t>function </a:t>
            </a:r>
            <a:r>
              <a:rPr lang="en-US" sz="2800" dirty="0" err="1"/>
              <a:t>addTodo</a:t>
            </a:r>
            <a:r>
              <a:rPr lang="en-US" sz="2800" dirty="0"/>
              <a:t>(text) { </a:t>
            </a:r>
            <a:endParaRPr lang="en-US" sz="2800" dirty="0" smtClean="0"/>
          </a:p>
          <a:p>
            <a:pPr lvl="2"/>
            <a:r>
              <a:rPr lang="en-US" sz="2800" dirty="0" smtClean="0"/>
              <a:t>return {</a:t>
            </a:r>
          </a:p>
          <a:p>
            <a:pPr lvl="2"/>
            <a:r>
              <a:rPr lang="en-US" sz="2800" dirty="0" smtClean="0"/>
              <a:t> </a:t>
            </a:r>
            <a:r>
              <a:rPr lang="en-US" sz="2800" dirty="0"/>
              <a:t>type: ADD_TODO, </a:t>
            </a:r>
            <a:endParaRPr lang="en-US" sz="2800" dirty="0" smtClean="0"/>
          </a:p>
          <a:p>
            <a:pPr lvl="2"/>
            <a:r>
              <a:rPr lang="en-US" sz="2800" dirty="0"/>
              <a:t> </a:t>
            </a:r>
            <a:r>
              <a:rPr lang="en-US" sz="2800" dirty="0" smtClean="0"/>
              <a:t>text:’’</a:t>
            </a:r>
          </a:p>
          <a:p>
            <a:pPr lvl="2"/>
            <a:r>
              <a:rPr lang="en-US" sz="2800" dirty="0" smtClean="0"/>
              <a:t> </a:t>
            </a:r>
            <a:r>
              <a:rPr lang="en-US" sz="2800" dirty="0"/>
              <a:t>} </a:t>
            </a:r>
            <a:endParaRPr lang="en-US" sz="2800" dirty="0" smtClean="0"/>
          </a:p>
          <a:p>
            <a:pPr lvl="2"/>
            <a:r>
              <a:rPr lang="en-US" sz="2800" dirty="0" smtClean="0"/>
              <a:t>}</a:t>
            </a:r>
          </a:p>
          <a:p>
            <a:pPr marL="457200" indent="-457200">
              <a:buFont typeface="Arial" pitchFamily="34" charset="0"/>
              <a:buChar char="•"/>
            </a:pPr>
            <a:r>
              <a:rPr lang="en-US" sz="2800" dirty="0" smtClean="0"/>
              <a:t>This </a:t>
            </a:r>
            <a:r>
              <a:rPr lang="en-US" sz="2800" dirty="0"/>
              <a:t>makes them portable and easy to test.</a:t>
            </a:r>
          </a:p>
        </p:txBody>
      </p:sp>
    </p:spTree>
    <p:extLst>
      <p:ext uri="{BB962C8B-B14F-4D97-AF65-F5344CB8AC3E}">
        <p14:creationId xmlns:p14="http://schemas.microsoft.com/office/powerpoint/2010/main" val="11344916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Redux</a:t>
            </a:r>
            <a:r>
              <a:rPr lang="en-US" sz="4000" dirty="0" smtClean="0">
                <a:solidFill>
                  <a:srgbClr val="FFFF00"/>
                </a:solidFill>
              </a:rPr>
              <a:t> - Actions</a:t>
            </a:r>
            <a:endParaRPr lang="en-US" sz="4000" dirty="0">
              <a:solidFill>
                <a:srgbClr val="FFFF00"/>
              </a:solidFill>
            </a:endParaRPr>
          </a:p>
        </p:txBody>
      </p:sp>
      <p:sp>
        <p:nvSpPr>
          <p:cNvPr id="3" name="TextBox 2"/>
          <p:cNvSpPr txBox="1"/>
          <p:nvPr/>
        </p:nvSpPr>
        <p:spPr>
          <a:xfrm>
            <a:off x="0" y="839466"/>
            <a:ext cx="9067799" cy="4401205"/>
          </a:xfrm>
          <a:prstGeom prst="rect">
            <a:avLst/>
          </a:prstGeom>
          <a:noFill/>
        </p:spPr>
        <p:txBody>
          <a:bodyPr wrap="square" rtlCol="0">
            <a:spAutoFit/>
          </a:bodyPr>
          <a:lstStyle/>
          <a:p>
            <a:pPr marL="457200" indent="-457200">
              <a:buFont typeface="Arial" pitchFamily="34" charset="0"/>
              <a:buChar char="•"/>
            </a:pPr>
            <a:r>
              <a:rPr lang="en-US" sz="2800" dirty="0"/>
              <a:t> create a </a:t>
            </a:r>
            <a:r>
              <a:rPr lang="en-US" sz="2800" b="1" dirty="0"/>
              <a:t>bound action creator</a:t>
            </a:r>
            <a:r>
              <a:rPr lang="en-US" sz="2800" dirty="0"/>
              <a:t> that automatically dispatches</a:t>
            </a:r>
            <a:r>
              <a:rPr lang="en-US" sz="2800" dirty="0" smtClean="0"/>
              <a:t>:</a:t>
            </a:r>
          </a:p>
          <a:p>
            <a:pPr marL="457200" indent="-457200">
              <a:buFont typeface="Arial" pitchFamily="34" charset="0"/>
              <a:buChar char="•"/>
            </a:pPr>
            <a:endParaRPr lang="en-US" sz="2800" dirty="0"/>
          </a:p>
          <a:p>
            <a:r>
              <a:rPr lang="en-US" sz="2800" dirty="0" err="1"/>
              <a:t>const</a:t>
            </a:r>
            <a:r>
              <a:rPr lang="en-US" sz="2800" dirty="0"/>
              <a:t> </a:t>
            </a:r>
            <a:r>
              <a:rPr lang="en-US" sz="2800" dirty="0" err="1"/>
              <a:t>boundAddTodo</a:t>
            </a:r>
            <a:r>
              <a:rPr lang="en-US" sz="2800" dirty="0"/>
              <a:t> </a:t>
            </a:r>
            <a:r>
              <a:rPr lang="en-US" sz="2800" dirty="0" smtClean="0"/>
              <a:t>=</a:t>
            </a:r>
          </a:p>
          <a:p>
            <a:r>
              <a:rPr lang="en-US" sz="2800" dirty="0" smtClean="0"/>
              <a:t> </a:t>
            </a:r>
            <a:r>
              <a:rPr lang="en-US" sz="2800" dirty="0"/>
              <a:t>(text) =&gt; dispatch(</a:t>
            </a:r>
            <a:r>
              <a:rPr lang="en-US" sz="2800" dirty="0" err="1"/>
              <a:t>addTodo</a:t>
            </a:r>
            <a:r>
              <a:rPr lang="en-US" sz="2800" dirty="0"/>
              <a:t>(text)) </a:t>
            </a:r>
            <a:endParaRPr lang="en-US" sz="2800" dirty="0" smtClean="0"/>
          </a:p>
          <a:p>
            <a:endParaRPr lang="en-US" sz="2800" dirty="0" smtClean="0"/>
          </a:p>
          <a:p>
            <a:r>
              <a:rPr lang="en-US" sz="2800" dirty="0" smtClean="0"/>
              <a:t>Now </a:t>
            </a:r>
            <a:r>
              <a:rPr lang="en-US" sz="2800" dirty="0"/>
              <a:t>you'll be able to call them directly</a:t>
            </a:r>
            <a:r>
              <a:rPr lang="en-US" sz="2800" dirty="0" smtClean="0"/>
              <a:t>:</a:t>
            </a:r>
          </a:p>
          <a:p>
            <a:endParaRPr lang="en-US" sz="2800" dirty="0"/>
          </a:p>
          <a:p>
            <a:r>
              <a:rPr lang="en-US" sz="2800" dirty="0" smtClean="0"/>
              <a:t>	</a:t>
            </a:r>
            <a:r>
              <a:rPr lang="en-US" sz="2800" dirty="0" err="1" smtClean="0"/>
              <a:t>boundAddTodo</a:t>
            </a:r>
            <a:r>
              <a:rPr lang="en-US" sz="2800" dirty="0" smtClean="0"/>
              <a:t>(text)</a:t>
            </a:r>
          </a:p>
          <a:p>
            <a:endParaRPr lang="en-US" sz="2800" dirty="0"/>
          </a:p>
        </p:txBody>
      </p:sp>
    </p:spTree>
    <p:extLst>
      <p:ext uri="{BB962C8B-B14F-4D97-AF65-F5344CB8AC3E}">
        <p14:creationId xmlns:p14="http://schemas.microsoft.com/office/powerpoint/2010/main" val="29886465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Redux</a:t>
            </a:r>
            <a:r>
              <a:rPr lang="en-US" sz="4000" dirty="0" smtClean="0">
                <a:solidFill>
                  <a:srgbClr val="FFFF00"/>
                </a:solidFill>
              </a:rPr>
              <a:t> - Reducer</a:t>
            </a:r>
            <a:endParaRPr lang="en-US" sz="4000" dirty="0">
              <a:solidFill>
                <a:srgbClr val="FFFF00"/>
              </a:solidFill>
            </a:endParaRPr>
          </a:p>
        </p:txBody>
      </p:sp>
      <p:sp>
        <p:nvSpPr>
          <p:cNvPr id="3" name="TextBox 2"/>
          <p:cNvSpPr txBox="1"/>
          <p:nvPr/>
        </p:nvSpPr>
        <p:spPr>
          <a:xfrm>
            <a:off x="0" y="839466"/>
            <a:ext cx="9067799" cy="6986528"/>
          </a:xfrm>
          <a:prstGeom prst="rect">
            <a:avLst/>
          </a:prstGeom>
          <a:noFill/>
        </p:spPr>
        <p:txBody>
          <a:bodyPr wrap="square" rtlCol="0">
            <a:spAutoFit/>
          </a:bodyPr>
          <a:lstStyle/>
          <a:p>
            <a:pPr marL="514350" indent="-514350">
              <a:buFont typeface="+mj-lt"/>
              <a:buAutoNum type="arabicPeriod"/>
            </a:pPr>
            <a:r>
              <a:rPr lang="en-US" sz="2800" dirty="0">
                <a:hlinkClick r:id="rId3"/>
              </a:rPr>
              <a:t>Actions</a:t>
            </a:r>
            <a:r>
              <a:rPr lang="en-US" sz="2800" dirty="0"/>
              <a:t> describe the fact that </a:t>
            </a:r>
            <a:r>
              <a:rPr lang="en-US" sz="2800" i="1" dirty="0"/>
              <a:t>something happened</a:t>
            </a:r>
            <a:r>
              <a:rPr lang="en-US" sz="2800" dirty="0"/>
              <a:t>, but don't specify how the application's state changes in response. This is the job of a reducer.</a:t>
            </a:r>
            <a:endParaRPr lang="en-US" sz="2800" dirty="0" smtClean="0"/>
          </a:p>
          <a:p>
            <a:endParaRPr lang="en-US" sz="2800" dirty="0" smtClean="0"/>
          </a:p>
          <a:p>
            <a:r>
              <a:rPr lang="en-US" sz="2800" dirty="0" smtClean="0"/>
              <a:t>At the core of a </a:t>
            </a:r>
            <a:r>
              <a:rPr lang="en-US" sz="2800" dirty="0" err="1" smtClean="0"/>
              <a:t>Redux</a:t>
            </a:r>
            <a:r>
              <a:rPr lang="en-US" sz="2800" dirty="0" smtClean="0"/>
              <a:t>  store is a function that takes the current application state and an action and combines them to create a new application state. </a:t>
            </a:r>
          </a:p>
          <a:p>
            <a:endParaRPr lang="en-US" sz="2800" dirty="0" smtClean="0"/>
          </a:p>
          <a:p>
            <a:r>
              <a:rPr lang="en-US" sz="2800" dirty="0" smtClean="0"/>
              <a:t>This function is called </a:t>
            </a:r>
            <a:r>
              <a:rPr lang="en-US" sz="2800" i="1" dirty="0" smtClean="0">
                <a:solidFill>
                  <a:srgbClr val="FF0000"/>
                </a:solidFill>
              </a:rPr>
              <a:t>reducer</a:t>
            </a:r>
            <a:r>
              <a:rPr lang="en-US" sz="2800" dirty="0" smtClean="0"/>
              <a:t>.</a:t>
            </a:r>
          </a:p>
          <a:p>
            <a:pPr marL="457200" indent="-457200">
              <a:buFontTx/>
              <a:buChar char="-"/>
            </a:pPr>
            <a:endParaRPr lang="en-US" sz="2800" dirty="0" smtClean="0"/>
          </a:p>
          <a:p>
            <a:pPr marL="457200" indent="-457200">
              <a:buFontTx/>
              <a:buChar char="-"/>
            </a:pPr>
            <a:r>
              <a:rPr lang="en-US" sz="2800" dirty="0" smtClean="0"/>
              <a:t>Simple Reducer</a:t>
            </a:r>
          </a:p>
          <a:p>
            <a:pPr marL="457200" indent="-457200">
              <a:buFontTx/>
              <a:buChar char="-"/>
            </a:pPr>
            <a:r>
              <a:rPr lang="en-US" sz="2800" dirty="0" err="1" smtClean="0"/>
              <a:t>CombinedReducers</a:t>
            </a:r>
            <a:endParaRPr lang="en-US" sz="2800" dirty="0" smtClean="0"/>
          </a:p>
          <a:p>
            <a:pPr marL="457200" indent="-457200">
              <a:buFontTx/>
              <a:buChar char="-"/>
            </a:pPr>
            <a:r>
              <a:rPr lang="en-US" sz="2800" dirty="0" smtClean="0"/>
              <a:t>Splitting reducers and loading from modules</a:t>
            </a:r>
          </a:p>
          <a:p>
            <a:endParaRPr lang="en-US" sz="2800" dirty="0" smtClean="0"/>
          </a:p>
          <a:p>
            <a:endParaRPr lang="en-US" sz="2800" dirty="0" smtClean="0"/>
          </a:p>
          <a:p>
            <a:endParaRPr lang="en-US" sz="2800" dirty="0"/>
          </a:p>
        </p:txBody>
      </p:sp>
    </p:spTree>
    <p:extLst>
      <p:ext uri="{BB962C8B-B14F-4D97-AF65-F5344CB8AC3E}">
        <p14:creationId xmlns:p14="http://schemas.microsoft.com/office/powerpoint/2010/main" val="1838094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Redux</a:t>
            </a:r>
            <a:r>
              <a:rPr lang="en-US" sz="4000" dirty="0" smtClean="0">
                <a:solidFill>
                  <a:srgbClr val="FFFF00"/>
                </a:solidFill>
              </a:rPr>
              <a:t> - Store</a:t>
            </a:r>
            <a:endParaRPr lang="en-US" sz="4000" dirty="0">
              <a:solidFill>
                <a:srgbClr val="FFFF00"/>
              </a:solidFill>
            </a:endParaRPr>
          </a:p>
        </p:txBody>
      </p:sp>
      <p:sp>
        <p:nvSpPr>
          <p:cNvPr id="3" name="TextBox 2"/>
          <p:cNvSpPr txBox="1"/>
          <p:nvPr/>
        </p:nvSpPr>
        <p:spPr>
          <a:xfrm>
            <a:off x="76201" y="685800"/>
            <a:ext cx="9067799" cy="7417415"/>
          </a:xfrm>
          <a:prstGeom prst="rect">
            <a:avLst/>
          </a:prstGeom>
          <a:noFill/>
        </p:spPr>
        <p:txBody>
          <a:bodyPr wrap="square" rtlCol="0">
            <a:spAutoFit/>
          </a:bodyPr>
          <a:lstStyle/>
          <a:p>
            <a:r>
              <a:rPr lang="en-US" sz="2800" dirty="0" smtClean="0">
                <a:hlinkClick r:id="rId3"/>
              </a:rPr>
              <a:t>actions</a:t>
            </a:r>
            <a:r>
              <a:rPr lang="en-US" sz="2800" dirty="0"/>
              <a:t> </a:t>
            </a:r>
            <a:r>
              <a:rPr lang="en-US" sz="2800" dirty="0" smtClean="0"/>
              <a:t>represent </a:t>
            </a:r>
            <a:r>
              <a:rPr lang="en-US" sz="2800" dirty="0"/>
              <a:t>the facts about “what happened” and </a:t>
            </a:r>
            <a:r>
              <a:rPr lang="en-US" sz="2800" dirty="0" smtClean="0">
                <a:hlinkClick r:id="rId4"/>
              </a:rPr>
              <a:t>reducers</a:t>
            </a:r>
            <a:r>
              <a:rPr lang="en-US" sz="2800" dirty="0"/>
              <a:t> </a:t>
            </a:r>
            <a:r>
              <a:rPr lang="en-US" sz="2800" dirty="0" smtClean="0"/>
              <a:t>update </a:t>
            </a:r>
            <a:r>
              <a:rPr lang="en-US" sz="2800" dirty="0"/>
              <a:t>the state according to those actions</a:t>
            </a:r>
            <a:r>
              <a:rPr lang="en-US" sz="2800" dirty="0" smtClean="0"/>
              <a:t>.</a:t>
            </a:r>
          </a:p>
          <a:p>
            <a:r>
              <a:rPr lang="en-US" sz="2800" dirty="0" smtClean="0"/>
              <a:t>The</a:t>
            </a:r>
            <a:r>
              <a:rPr lang="en-US" sz="2800" dirty="0"/>
              <a:t> </a:t>
            </a:r>
            <a:r>
              <a:rPr lang="en-US" sz="2800" b="1" dirty="0">
                <a:solidFill>
                  <a:schemeClr val="tx2">
                    <a:lumMod val="60000"/>
                    <a:lumOff val="40000"/>
                  </a:schemeClr>
                </a:solidFill>
              </a:rPr>
              <a:t>Store</a:t>
            </a:r>
            <a:r>
              <a:rPr lang="en-US" sz="2800" dirty="0"/>
              <a:t> is the object that brings them together. </a:t>
            </a:r>
            <a:endParaRPr lang="en-US" sz="2800" dirty="0" smtClean="0"/>
          </a:p>
          <a:p>
            <a:endParaRPr lang="en-US" sz="2800" dirty="0" smtClean="0"/>
          </a:p>
          <a:p>
            <a:r>
              <a:rPr lang="en-US" sz="2800" dirty="0" smtClean="0">
                <a:solidFill>
                  <a:srgbClr val="FF0000"/>
                </a:solidFill>
              </a:rPr>
              <a:t>The </a:t>
            </a:r>
            <a:r>
              <a:rPr lang="en-US" sz="2800" dirty="0">
                <a:solidFill>
                  <a:srgbClr val="FF0000"/>
                </a:solidFill>
              </a:rPr>
              <a:t>store has the following responsibilities:</a:t>
            </a:r>
          </a:p>
          <a:p>
            <a:pPr marL="457200" indent="-457200">
              <a:buFont typeface="Arial" pitchFamily="34" charset="0"/>
              <a:buChar char="•"/>
            </a:pPr>
            <a:r>
              <a:rPr lang="en-US" sz="2800" dirty="0"/>
              <a:t>Holds application state;</a:t>
            </a:r>
          </a:p>
          <a:p>
            <a:pPr marL="457200" indent="-457200">
              <a:buFont typeface="Arial" pitchFamily="34" charset="0"/>
              <a:buChar char="•"/>
            </a:pPr>
            <a:r>
              <a:rPr lang="en-US" sz="2800" dirty="0"/>
              <a:t>Allows access to state via </a:t>
            </a:r>
            <a:r>
              <a:rPr lang="en-US" sz="2800" dirty="0" err="1">
                <a:hlinkClick r:id="rId5"/>
              </a:rPr>
              <a:t>getState</a:t>
            </a:r>
            <a:r>
              <a:rPr lang="en-US" sz="2800" dirty="0">
                <a:hlinkClick r:id="rId5"/>
              </a:rPr>
              <a:t>()</a:t>
            </a:r>
            <a:r>
              <a:rPr lang="en-US" sz="2800" dirty="0"/>
              <a:t>;</a:t>
            </a:r>
          </a:p>
          <a:p>
            <a:pPr marL="457200" indent="-457200">
              <a:buFont typeface="Arial" pitchFamily="34" charset="0"/>
              <a:buChar char="•"/>
            </a:pPr>
            <a:r>
              <a:rPr lang="en-US" sz="2800" dirty="0"/>
              <a:t>Allows state to be updated via </a:t>
            </a:r>
            <a:r>
              <a:rPr lang="en-US" sz="2800" dirty="0">
                <a:hlinkClick r:id="rId6"/>
              </a:rPr>
              <a:t>dispatch(action)</a:t>
            </a:r>
            <a:r>
              <a:rPr lang="en-US" sz="2800" dirty="0"/>
              <a:t>;</a:t>
            </a:r>
          </a:p>
          <a:p>
            <a:pPr marL="457200" indent="-457200">
              <a:buFont typeface="Arial" pitchFamily="34" charset="0"/>
              <a:buChar char="•"/>
            </a:pPr>
            <a:r>
              <a:rPr lang="en-US" sz="2800" dirty="0"/>
              <a:t>Registers listeners via </a:t>
            </a:r>
            <a:r>
              <a:rPr lang="en-US" sz="2800" dirty="0">
                <a:hlinkClick r:id="rId7"/>
              </a:rPr>
              <a:t>subscribe(listener)</a:t>
            </a:r>
            <a:r>
              <a:rPr lang="en-US" sz="2800" dirty="0"/>
              <a:t>;</a:t>
            </a:r>
          </a:p>
          <a:p>
            <a:pPr marL="457200" indent="-457200">
              <a:buFont typeface="Arial" pitchFamily="34" charset="0"/>
              <a:buChar char="•"/>
            </a:pPr>
            <a:r>
              <a:rPr lang="en-US" sz="2800" dirty="0"/>
              <a:t>Handles unregistering of listeners via the function returned by </a:t>
            </a:r>
            <a:r>
              <a:rPr lang="en-US" sz="2800" dirty="0">
                <a:hlinkClick r:id="rId7"/>
              </a:rPr>
              <a:t>subscribe(listener</a:t>
            </a:r>
            <a:r>
              <a:rPr lang="en-US" sz="2800" dirty="0" smtClean="0">
                <a:hlinkClick r:id="rId7"/>
              </a:rPr>
              <a:t>)</a:t>
            </a:r>
            <a:r>
              <a:rPr lang="en-US" sz="2800" dirty="0" smtClean="0"/>
              <a:t>.</a:t>
            </a:r>
          </a:p>
          <a:p>
            <a:pPr marL="457200" indent="-457200">
              <a:buFont typeface="Arial" pitchFamily="34" charset="0"/>
              <a:buChar char="•"/>
            </a:pPr>
            <a:r>
              <a:rPr lang="en-US" sz="2800" dirty="0" smtClean="0"/>
              <a:t>only </a:t>
            </a:r>
            <a:r>
              <a:rPr lang="en-US" sz="2800" dirty="0"/>
              <a:t>have a single store in a </a:t>
            </a:r>
            <a:r>
              <a:rPr lang="en-US" sz="2800" dirty="0" err="1"/>
              <a:t>Redux</a:t>
            </a:r>
            <a:r>
              <a:rPr lang="en-US" sz="2800" dirty="0"/>
              <a:t> application. </a:t>
            </a:r>
            <a:endParaRPr lang="en-US" sz="2800" dirty="0" smtClean="0"/>
          </a:p>
          <a:p>
            <a:pPr marL="457200" indent="-457200">
              <a:buFont typeface="Arial" pitchFamily="34" charset="0"/>
              <a:buChar char="•"/>
            </a:pPr>
            <a:r>
              <a:rPr lang="en-US" sz="2800" dirty="0" smtClean="0"/>
              <a:t>To split  </a:t>
            </a:r>
            <a:r>
              <a:rPr lang="en-US" sz="2800" dirty="0"/>
              <a:t>data handling logic, </a:t>
            </a:r>
            <a:r>
              <a:rPr lang="en-US" sz="2800" dirty="0" smtClean="0"/>
              <a:t>use</a:t>
            </a:r>
            <a:r>
              <a:rPr lang="en-US" sz="2800" dirty="0"/>
              <a:t> </a:t>
            </a:r>
            <a:r>
              <a:rPr lang="en-US" sz="2800" dirty="0">
                <a:hlinkClick r:id="rId8"/>
              </a:rPr>
              <a:t>reducer composition</a:t>
            </a:r>
            <a:r>
              <a:rPr lang="en-US" sz="2800" dirty="0"/>
              <a:t> instead of many stores.</a:t>
            </a:r>
          </a:p>
          <a:p>
            <a:endParaRPr lang="en-US" sz="2800" dirty="0" smtClean="0"/>
          </a:p>
          <a:p>
            <a:endParaRPr lang="en-US" sz="2800" dirty="0" smtClean="0"/>
          </a:p>
          <a:p>
            <a:endParaRPr lang="en-US" sz="2800" dirty="0"/>
          </a:p>
        </p:txBody>
      </p:sp>
    </p:spTree>
    <p:extLst>
      <p:ext uri="{BB962C8B-B14F-4D97-AF65-F5344CB8AC3E}">
        <p14:creationId xmlns:p14="http://schemas.microsoft.com/office/powerpoint/2010/main" val="6672775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Redux</a:t>
            </a:r>
            <a:r>
              <a:rPr lang="en-US" sz="4000" dirty="0" smtClean="0">
                <a:solidFill>
                  <a:srgbClr val="FFFF00"/>
                </a:solidFill>
              </a:rPr>
              <a:t> – Data Flow</a:t>
            </a:r>
            <a:endParaRPr lang="en-US" sz="4000" dirty="0">
              <a:solidFill>
                <a:srgbClr val="FFFF00"/>
              </a:solidFill>
            </a:endParaRPr>
          </a:p>
        </p:txBody>
      </p:sp>
      <p:sp>
        <p:nvSpPr>
          <p:cNvPr id="3" name="TextBox 2"/>
          <p:cNvSpPr txBox="1"/>
          <p:nvPr/>
        </p:nvSpPr>
        <p:spPr>
          <a:xfrm>
            <a:off x="76201" y="685800"/>
            <a:ext cx="9067799" cy="7417415"/>
          </a:xfrm>
          <a:prstGeom prst="rect">
            <a:avLst/>
          </a:prstGeom>
          <a:noFill/>
        </p:spPr>
        <p:txBody>
          <a:bodyPr wrap="square" rtlCol="0">
            <a:spAutoFit/>
          </a:bodyPr>
          <a:lstStyle/>
          <a:p>
            <a:r>
              <a:rPr lang="en-US" sz="2800" dirty="0" err="1" smtClean="0"/>
              <a:t>Redux</a:t>
            </a:r>
            <a:r>
              <a:rPr lang="en-US" sz="2800" dirty="0" smtClean="0"/>
              <a:t> </a:t>
            </a:r>
            <a:r>
              <a:rPr lang="en-US" sz="2800" dirty="0"/>
              <a:t>architecture revolves around a </a:t>
            </a:r>
            <a:r>
              <a:rPr lang="en-US" sz="2800" b="1" dirty="0"/>
              <a:t>strict unidirectional data flow</a:t>
            </a:r>
            <a:r>
              <a:rPr lang="en-US" sz="2800" dirty="0" smtClean="0"/>
              <a:t>.</a:t>
            </a:r>
          </a:p>
          <a:p>
            <a:endParaRPr lang="en-US" sz="2800" dirty="0"/>
          </a:p>
          <a:p>
            <a:r>
              <a:rPr lang="en-US" sz="2800" dirty="0" smtClean="0"/>
              <a:t>All the data </a:t>
            </a:r>
            <a:r>
              <a:rPr lang="en-US" sz="2800" dirty="0"/>
              <a:t>in an application follows the same lifecycle pattern, making the logic of </a:t>
            </a:r>
            <a:r>
              <a:rPr lang="en-US" sz="2800" dirty="0" smtClean="0"/>
              <a:t>app </a:t>
            </a:r>
            <a:r>
              <a:rPr lang="en-US" sz="2800" dirty="0"/>
              <a:t>more predictable and easier to </a:t>
            </a:r>
            <a:r>
              <a:rPr lang="en-US" sz="2800" dirty="0" smtClean="0"/>
              <a:t>understand.</a:t>
            </a:r>
          </a:p>
          <a:p>
            <a:endParaRPr lang="en-US" sz="2800" dirty="0"/>
          </a:p>
          <a:p>
            <a:r>
              <a:rPr lang="en-US" sz="2800" dirty="0" err="1" smtClean="0"/>
              <a:t>Redux</a:t>
            </a:r>
            <a:r>
              <a:rPr lang="en-US" sz="2800" dirty="0" smtClean="0"/>
              <a:t> </a:t>
            </a:r>
            <a:r>
              <a:rPr lang="en-US" sz="2800" dirty="0"/>
              <a:t>has no relation to React. You can write </a:t>
            </a:r>
            <a:r>
              <a:rPr lang="en-US" sz="2800" dirty="0" err="1"/>
              <a:t>Redux</a:t>
            </a:r>
            <a:r>
              <a:rPr lang="en-US" sz="2800" dirty="0"/>
              <a:t> apps with React, Angular, Ember, </a:t>
            </a:r>
            <a:r>
              <a:rPr lang="en-US" sz="2800" dirty="0" err="1"/>
              <a:t>jQuery</a:t>
            </a:r>
            <a:r>
              <a:rPr lang="en-US" sz="2800" dirty="0"/>
              <a:t>, or vanilla JavaScript</a:t>
            </a:r>
            <a:r>
              <a:rPr lang="en-US" sz="2800" dirty="0" smtClean="0"/>
              <a:t>.</a:t>
            </a:r>
          </a:p>
          <a:p>
            <a:r>
              <a:rPr lang="en-US" sz="2800" b="1" dirty="0"/>
              <a:t>Installing React </a:t>
            </a:r>
            <a:r>
              <a:rPr lang="en-US" sz="2800" b="1" dirty="0" err="1" smtClean="0"/>
              <a:t>Redux</a:t>
            </a:r>
            <a:endParaRPr lang="en-US" sz="2800" b="1" dirty="0" smtClean="0"/>
          </a:p>
          <a:p>
            <a:endParaRPr lang="en-US" sz="2800" b="1" dirty="0"/>
          </a:p>
          <a:p>
            <a:r>
              <a:rPr lang="en-US" sz="2800" dirty="0">
                <a:hlinkClick r:id="rId3"/>
              </a:rPr>
              <a:t>React bindings</a:t>
            </a:r>
            <a:r>
              <a:rPr lang="en-US" sz="2800" dirty="0"/>
              <a:t> are not included in </a:t>
            </a:r>
            <a:r>
              <a:rPr lang="en-US" sz="2800" dirty="0" err="1"/>
              <a:t>Redux</a:t>
            </a:r>
            <a:r>
              <a:rPr lang="en-US" sz="2800" dirty="0"/>
              <a:t> by default</a:t>
            </a:r>
            <a:r>
              <a:rPr lang="en-US" sz="2800" dirty="0" smtClean="0"/>
              <a:t>.</a:t>
            </a:r>
          </a:p>
          <a:p>
            <a:r>
              <a:rPr lang="en-US" sz="2800" dirty="0" smtClean="0"/>
              <a:t> </a:t>
            </a:r>
          </a:p>
          <a:p>
            <a:pPr lvl="1"/>
            <a:r>
              <a:rPr lang="en-US" sz="2800" dirty="0" err="1" smtClean="0">
                <a:solidFill>
                  <a:srgbClr val="FF0000"/>
                </a:solidFill>
              </a:rPr>
              <a:t>npm</a:t>
            </a:r>
            <a:r>
              <a:rPr lang="en-US" sz="2800" dirty="0" smtClean="0">
                <a:solidFill>
                  <a:srgbClr val="FF0000"/>
                </a:solidFill>
              </a:rPr>
              <a:t> </a:t>
            </a:r>
            <a:r>
              <a:rPr lang="en-US" sz="2800" dirty="0">
                <a:solidFill>
                  <a:srgbClr val="FF0000"/>
                </a:solidFill>
              </a:rPr>
              <a:t>install --save react-</a:t>
            </a:r>
            <a:r>
              <a:rPr lang="en-US" sz="2800" dirty="0" err="1">
                <a:solidFill>
                  <a:srgbClr val="FF0000"/>
                </a:solidFill>
              </a:rPr>
              <a:t>redux</a:t>
            </a:r>
            <a:endParaRPr lang="en-US" sz="2800" dirty="0" smtClean="0">
              <a:solidFill>
                <a:srgbClr val="FF0000"/>
              </a:solidFill>
            </a:endParaRPr>
          </a:p>
          <a:p>
            <a:endParaRPr lang="en-US" sz="2800" dirty="0" smtClean="0"/>
          </a:p>
          <a:p>
            <a:endParaRPr lang="en-US" sz="2800" dirty="0" smtClean="0"/>
          </a:p>
          <a:p>
            <a:endParaRPr lang="en-US" sz="2800" dirty="0"/>
          </a:p>
        </p:txBody>
      </p:sp>
    </p:spTree>
    <p:extLst>
      <p:ext uri="{BB962C8B-B14F-4D97-AF65-F5344CB8AC3E}">
        <p14:creationId xmlns:p14="http://schemas.microsoft.com/office/powerpoint/2010/main" val="16854465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Redux</a:t>
            </a:r>
            <a:r>
              <a:rPr lang="en-US" sz="4000" dirty="0" smtClean="0">
                <a:solidFill>
                  <a:srgbClr val="FFFF00"/>
                </a:solidFill>
              </a:rPr>
              <a:t>- Designing application Tree</a:t>
            </a:r>
            <a:endParaRPr lang="en-US" sz="4000" dirty="0">
              <a:solidFill>
                <a:srgbClr val="FFFF00"/>
              </a:solidFill>
            </a:endParaRPr>
          </a:p>
        </p:txBody>
      </p:sp>
      <p:sp>
        <p:nvSpPr>
          <p:cNvPr id="3" name="TextBox 2"/>
          <p:cNvSpPr txBox="1"/>
          <p:nvPr/>
        </p:nvSpPr>
        <p:spPr>
          <a:xfrm>
            <a:off x="0" y="839466"/>
            <a:ext cx="9067799" cy="5693866"/>
          </a:xfrm>
          <a:prstGeom prst="rect">
            <a:avLst/>
          </a:prstGeom>
          <a:noFill/>
        </p:spPr>
        <p:txBody>
          <a:bodyPr wrap="square" rtlCol="0">
            <a:spAutoFit/>
          </a:bodyPr>
          <a:lstStyle/>
          <a:p>
            <a:r>
              <a:rPr lang="en-US" sz="2800" dirty="0" smtClean="0"/>
              <a:t>Designing </a:t>
            </a:r>
            <a:r>
              <a:rPr lang="en-US" sz="2800" dirty="0"/>
              <a:t>a </a:t>
            </a:r>
            <a:r>
              <a:rPr lang="en-US" sz="2800" dirty="0" err="1"/>
              <a:t>Redux</a:t>
            </a:r>
            <a:r>
              <a:rPr lang="en-US" sz="2800" dirty="0"/>
              <a:t> app </a:t>
            </a:r>
            <a:r>
              <a:rPr lang="en-US" sz="2800" dirty="0" smtClean="0"/>
              <a:t> </a:t>
            </a:r>
            <a:r>
              <a:rPr lang="en-US" sz="2800" dirty="0"/>
              <a:t>begins by thinking about the </a:t>
            </a:r>
            <a:r>
              <a:rPr lang="en-US" sz="2800" i="1" dirty="0"/>
              <a:t>application state </a:t>
            </a:r>
            <a:r>
              <a:rPr lang="en-US" sz="2800" dirty="0"/>
              <a:t>data </a:t>
            </a:r>
            <a:r>
              <a:rPr lang="en-US" sz="2800" dirty="0" smtClean="0"/>
              <a:t>structure to know  </a:t>
            </a:r>
            <a:r>
              <a:rPr lang="en-US" sz="2800" dirty="0"/>
              <a:t>application at any given time. </a:t>
            </a:r>
            <a:endParaRPr lang="en-US" sz="2800" dirty="0" smtClean="0"/>
          </a:p>
          <a:p>
            <a:endParaRPr lang="en-US" sz="2800" dirty="0"/>
          </a:p>
          <a:p>
            <a:r>
              <a:rPr lang="en-US" sz="2800" dirty="0"/>
              <a:t>All kinds of frameworks and architectures have state. In Ember apps and Backbone apps, state is in Models. In Angular apps, state is often in Factories and Services. In most Flux implementations, it is in Stores. </a:t>
            </a:r>
            <a:endParaRPr lang="en-US" sz="2800" dirty="0" smtClean="0"/>
          </a:p>
          <a:p>
            <a:endParaRPr lang="en-US" sz="2800" dirty="0"/>
          </a:p>
          <a:p>
            <a:r>
              <a:rPr lang="en-US" sz="2800" dirty="0" smtClean="0"/>
              <a:t>In </a:t>
            </a:r>
            <a:r>
              <a:rPr lang="en-US" sz="2800" dirty="0" err="1" smtClean="0">
                <a:solidFill>
                  <a:srgbClr val="FF0000"/>
                </a:solidFill>
              </a:rPr>
              <a:t>Redux</a:t>
            </a:r>
            <a:r>
              <a:rPr lang="en-US" sz="2800" dirty="0">
                <a:solidFill>
                  <a:srgbClr val="FF0000"/>
                </a:solidFill>
              </a:rPr>
              <a:t>,</a:t>
            </a:r>
            <a:r>
              <a:rPr lang="en-US" sz="2800" dirty="0"/>
              <a:t> the application state is all stored in one single </a:t>
            </a:r>
            <a:r>
              <a:rPr lang="en-US" sz="2800" i="1" dirty="0"/>
              <a:t>tree </a:t>
            </a:r>
            <a:r>
              <a:rPr lang="en-US" sz="2800" i="1" dirty="0" smtClean="0"/>
              <a:t>structure</a:t>
            </a:r>
            <a:r>
              <a:rPr lang="en-US" sz="2800" dirty="0"/>
              <a:t> </a:t>
            </a:r>
            <a:r>
              <a:rPr lang="en-US" sz="2800" dirty="0" smtClean="0"/>
              <a:t> and everything </a:t>
            </a:r>
            <a:r>
              <a:rPr lang="en-US" sz="2800" dirty="0"/>
              <a:t>there is to know about </a:t>
            </a:r>
            <a:r>
              <a:rPr lang="en-US" sz="2800" dirty="0" smtClean="0"/>
              <a:t>application's </a:t>
            </a:r>
            <a:r>
              <a:rPr lang="en-US" sz="2800" dirty="0"/>
              <a:t>state is stored in one data structure formed out of maps and arrays. </a:t>
            </a:r>
          </a:p>
        </p:txBody>
      </p:sp>
    </p:spTree>
    <p:extLst>
      <p:ext uri="{BB962C8B-B14F-4D97-AF65-F5344CB8AC3E}">
        <p14:creationId xmlns:p14="http://schemas.microsoft.com/office/powerpoint/2010/main" val="15837346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Redux</a:t>
            </a:r>
            <a:endParaRPr lang="en-US" sz="4000" dirty="0">
              <a:solidFill>
                <a:srgbClr val="FFFF00"/>
              </a:solidFill>
            </a:endParaRPr>
          </a:p>
        </p:txBody>
      </p:sp>
      <p:sp>
        <p:nvSpPr>
          <p:cNvPr id="3" name="TextBox 2"/>
          <p:cNvSpPr txBox="1"/>
          <p:nvPr/>
        </p:nvSpPr>
        <p:spPr>
          <a:xfrm>
            <a:off x="0" y="839466"/>
            <a:ext cx="9067799" cy="6124754"/>
          </a:xfrm>
          <a:prstGeom prst="rect">
            <a:avLst/>
          </a:prstGeom>
          <a:noFill/>
        </p:spPr>
        <p:txBody>
          <a:bodyPr wrap="square" rtlCol="0">
            <a:spAutoFit/>
          </a:bodyPr>
          <a:lstStyle/>
          <a:p>
            <a:r>
              <a:rPr lang="en-US" sz="2800" dirty="0" smtClean="0"/>
              <a:t>The </a:t>
            </a:r>
            <a:r>
              <a:rPr lang="en-US" sz="2800" dirty="0"/>
              <a:t>whole state of the app is contained in a single data structure, the </a:t>
            </a:r>
            <a:r>
              <a:rPr lang="en-US" sz="2800" i="1" dirty="0">
                <a:solidFill>
                  <a:srgbClr val="FF0000"/>
                </a:solidFill>
              </a:rPr>
              <a:t>state tree</a:t>
            </a:r>
            <a:r>
              <a:rPr lang="en-US" sz="2800" dirty="0"/>
              <a:t>. </a:t>
            </a:r>
            <a:r>
              <a:rPr lang="en-US" sz="2800" dirty="0" smtClean="0"/>
              <a:t>So what is displayed  at every moment to the user is only </a:t>
            </a:r>
            <a:r>
              <a:rPr lang="en-US" sz="2800" dirty="0"/>
              <a:t>consequence of what is inside the state tree, which is the </a:t>
            </a:r>
            <a:r>
              <a:rPr lang="en-US" sz="2800" i="1" dirty="0"/>
              <a:t>single source of truth</a:t>
            </a:r>
            <a:r>
              <a:rPr lang="en-US" sz="2800" dirty="0"/>
              <a:t>. </a:t>
            </a:r>
          </a:p>
          <a:p>
            <a:endParaRPr lang="en-US" sz="2800" dirty="0" smtClean="0"/>
          </a:p>
          <a:p>
            <a:r>
              <a:rPr lang="en-US" sz="2800" dirty="0" smtClean="0"/>
              <a:t>Every </a:t>
            </a:r>
            <a:r>
              <a:rPr lang="en-US" sz="2800" dirty="0"/>
              <a:t>action in </a:t>
            </a:r>
            <a:r>
              <a:rPr lang="en-US" sz="2800" dirty="0" smtClean="0"/>
              <a:t>app </a:t>
            </a:r>
            <a:r>
              <a:rPr lang="en-US" sz="2800" dirty="0"/>
              <a:t>takes the state tree, apply the corresponding modifications (add a </a:t>
            </a:r>
            <a:r>
              <a:rPr lang="en-US" sz="2800" dirty="0" err="1"/>
              <a:t>todo</a:t>
            </a:r>
            <a:r>
              <a:rPr lang="en-US" sz="2800" dirty="0"/>
              <a:t>, for example) and outputs the updated state tree, which is then rendered to the user. </a:t>
            </a:r>
            <a:endParaRPr lang="en-US" sz="2800" dirty="0" smtClean="0"/>
          </a:p>
          <a:p>
            <a:endParaRPr lang="en-US" sz="2800" dirty="0"/>
          </a:p>
          <a:p>
            <a:r>
              <a:rPr lang="en-US" sz="2800" dirty="0" smtClean="0"/>
              <a:t>There </a:t>
            </a:r>
            <a:r>
              <a:rPr lang="en-US" sz="2800" dirty="0"/>
              <a:t>is no obscure side effects, no more references to a variable that was </a:t>
            </a:r>
            <a:r>
              <a:rPr lang="en-US" sz="2800" dirty="0" err="1"/>
              <a:t>inadvertantly</a:t>
            </a:r>
            <a:r>
              <a:rPr lang="en-US" sz="2800" dirty="0"/>
              <a:t> </a:t>
            </a:r>
            <a:r>
              <a:rPr lang="en-US" sz="2800" dirty="0" smtClean="0"/>
              <a:t>modified and  </a:t>
            </a:r>
            <a:r>
              <a:rPr lang="en-US" sz="2800" dirty="0"/>
              <a:t>cleaner separation of concerns, a better app structure and allows for much better debugging.</a:t>
            </a:r>
          </a:p>
        </p:txBody>
      </p:sp>
      <p:pic>
        <p:nvPicPr>
          <p:cNvPr id="4" name="Picture 3" descr="state_tree1">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6553199" y="1905000"/>
            <a:ext cx="2514599" cy="1676400"/>
          </a:xfrm>
          <a:prstGeom prst="rect">
            <a:avLst/>
          </a:prstGeom>
          <a:noFill/>
          <a:ln>
            <a:noFill/>
          </a:ln>
        </p:spPr>
      </p:pic>
    </p:spTree>
    <p:extLst>
      <p:ext uri="{BB962C8B-B14F-4D97-AF65-F5344CB8AC3E}">
        <p14:creationId xmlns:p14="http://schemas.microsoft.com/office/powerpoint/2010/main" val="39954284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Redux</a:t>
            </a:r>
            <a:endParaRPr lang="en-US" sz="4000" dirty="0">
              <a:solidFill>
                <a:srgbClr val="FFFF00"/>
              </a:solidFill>
            </a:endParaRPr>
          </a:p>
        </p:txBody>
      </p:sp>
      <p:sp>
        <p:nvSpPr>
          <p:cNvPr id="3" name="TextBox 2"/>
          <p:cNvSpPr txBox="1"/>
          <p:nvPr/>
        </p:nvSpPr>
        <p:spPr>
          <a:xfrm>
            <a:off x="0" y="839466"/>
            <a:ext cx="9067799" cy="5693866"/>
          </a:xfrm>
          <a:prstGeom prst="rect">
            <a:avLst/>
          </a:prstGeom>
          <a:noFill/>
        </p:spPr>
        <p:txBody>
          <a:bodyPr wrap="square" rtlCol="0">
            <a:spAutoFit/>
          </a:bodyPr>
          <a:lstStyle/>
          <a:p>
            <a:pPr fontAlgn="base"/>
            <a:r>
              <a:rPr lang="en-US" sz="2800" dirty="0"/>
              <a:t>Flux/</a:t>
            </a:r>
            <a:r>
              <a:rPr lang="en-US" sz="2800" dirty="0" err="1"/>
              <a:t>Redux</a:t>
            </a:r>
            <a:r>
              <a:rPr lang="en-US" sz="2800" dirty="0"/>
              <a:t> makes debugging apps easier by removing the model </a:t>
            </a:r>
            <a:r>
              <a:rPr lang="en-US" sz="2800" dirty="0" smtClean="0"/>
              <a:t>setter</a:t>
            </a:r>
            <a:r>
              <a:rPr lang="en-US" sz="2800" dirty="0"/>
              <a:t>, and then letting the store update its own state via an action (which is the “</a:t>
            </a:r>
            <a:r>
              <a:rPr lang="en-US" sz="2800" u="sng" dirty="0" err="1">
                <a:hlinkClick r:id="rId3"/>
              </a:rPr>
              <a:t>unidirection</a:t>
            </a:r>
            <a:r>
              <a:rPr lang="en-US" sz="2800" u="sng" dirty="0">
                <a:hlinkClick r:id="rId3"/>
              </a:rPr>
              <a:t> data flow</a:t>
            </a:r>
            <a:r>
              <a:rPr lang="en-US" sz="2800" dirty="0" smtClean="0"/>
              <a:t>”)</a:t>
            </a:r>
          </a:p>
          <a:p>
            <a:pPr fontAlgn="base"/>
            <a:endParaRPr lang="en-US" sz="2800" dirty="0"/>
          </a:p>
          <a:p>
            <a:pPr fontAlgn="base"/>
            <a:r>
              <a:rPr lang="en-US" sz="2800" dirty="0" smtClean="0"/>
              <a:t>The dispatch </a:t>
            </a:r>
            <a:r>
              <a:rPr lang="en-US" sz="2800" dirty="0"/>
              <a:t>of an action cannot dispatch another action. </a:t>
            </a:r>
            <a:endParaRPr lang="en-US" sz="2800" dirty="0" smtClean="0"/>
          </a:p>
          <a:p>
            <a:pPr fontAlgn="base"/>
            <a:endParaRPr lang="en-US" sz="2800" dirty="0"/>
          </a:p>
          <a:p>
            <a:pPr fontAlgn="base"/>
            <a:r>
              <a:rPr lang="en-US" sz="2800" dirty="0" smtClean="0"/>
              <a:t>This </a:t>
            </a:r>
            <a:r>
              <a:rPr lang="en-US" sz="2800" dirty="0"/>
              <a:t>way, a store will be actively updated as opposed to passively updated, and whenever there is a bug, we can refer to the problematic store to see what events have happened before. </a:t>
            </a:r>
            <a:endParaRPr lang="en-US" sz="2800" dirty="0" smtClean="0"/>
          </a:p>
          <a:p>
            <a:pPr fontAlgn="base"/>
            <a:endParaRPr lang="en-US" sz="2800" dirty="0"/>
          </a:p>
          <a:p>
            <a:pPr fontAlgn="base"/>
            <a:r>
              <a:rPr lang="en-US" sz="2800" dirty="0" smtClean="0"/>
              <a:t>This makes debugging easy.</a:t>
            </a:r>
            <a:endParaRPr lang="en-US" sz="2800" dirty="0"/>
          </a:p>
          <a:p>
            <a:endParaRPr lang="en-US" sz="2800" dirty="0" smtClean="0"/>
          </a:p>
        </p:txBody>
      </p:sp>
    </p:spTree>
    <p:extLst>
      <p:ext uri="{BB962C8B-B14F-4D97-AF65-F5344CB8AC3E}">
        <p14:creationId xmlns:p14="http://schemas.microsoft.com/office/powerpoint/2010/main" val="16778044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smtClean="0">
                <a:solidFill>
                  <a:srgbClr val="FFFF00"/>
                </a:solidFill>
              </a:rPr>
              <a:t>React </a:t>
            </a:r>
            <a:r>
              <a:rPr lang="en-US" sz="4000" dirty="0" err="1" smtClean="0">
                <a:solidFill>
                  <a:srgbClr val="FFFF00"/>
                </a:solidFill>
              </a:rPr>
              <a:t>vs</a:t>
            </a:r>
            <a:r>
              <a:rPr lang="en-US" sz="4000" dirty="0" smtClean="0">
                <a:solidFill>
                  <a:srgbClr val="FFFF00"/>
                </a:solidFill>
              </a:rPr>
              <a:t> </a:t>
            </a:r>
            <a:r>
              <a:rPr lang="en-US" sz="4000" dirty="0" err="1" smtClean="0">
                <a:solidFill>
                  <a:srgbClr val="FFFF00"/>
                </a:solidFill>
              </a:rPr>
              <a:t>Redux</a:t>
            </a:r>
            <a:endParaRPr lang="en-US" sz="4000" dirty="0">
              <a:solidFill>
                <a:srgbClr val="FFFF00"/>
              </a:solidFill>
            </a:endParaRPr>
          </a:p>
        </p:txBody>
      </p:sp>
      <p:pic>
        <p:nvPicPr>
          <p:cNvPr id="4" name="Picture 3" descr="Image result for ppt on redux architecture"/>
          <p:cNvPicPr/>
          <p:nvPr/>
        </p:nvPicPr>
        <p:blipFill>
          <a:blip r:embed="rId3">
            <a:extLst>
              <a:ext uri="{28A0092B-C50C-407E-A947-70E740481C1C}">
                <a14:useLocalDpi xmlns:a14="http://schemas.microsoft.com/office/drawing/2010/main" val="0"/>
              </a:ext>
            </a:extLst>
          </a:blip>
          <a:srcRect/>
          <a:stretch>
            <a:fillRect/>
          </a:stretch>
        </p:blipFill>
        <p:spPr bwMode="auto">
          <a:xfrm>
            <a:off x="1600200" y="762000"/>
            <a:ext cx="6248400" cy="6096000"/>
          </a:xfrm>
          <a:prstGeom prst="rect">
            <a:avLst/>
          </a:prstGeom>
          <a:noFill/>
          <a:ln>
            <a:noFill/>
          </a:ln>
        </p:spPr>
      </p:pic>
    </p:spTree>
    <p:extLst>
      <p:ext uri="{BB962C8B-B14F-4D97-AF65-F5344CB8AC3E}">
        <p14:creationId xmlns:p14="http://schemas.microsoft.com/office/powerpoint/2010/main" val="7723223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ImmutableJS</a:t>
            </a:r>
            <a:endParaRPr lang="en-US" sz="4000" dirty="0">
              <a:solidFill>
                <a:srgbClr val="FFFF00"/>
              </a:solidFill>
            </a:endParaRPr>
          </a:p>
        </p:txBody>
      </p:sp>
      <p:sp>
        <p:nvSpPr>
          <p:cNvPr id="3" name="Rectangle 2"/>
          <p:cNvSpPr/>
          <p:nvPr/>
        </p:nvSpPr>
        <p:spPr>
          <a:xfrm>
            <a:off x="34636" y="838200"/>
            <a:ext cx="8880764" cy="3539430"/>
          </a:xfrm>
          <a:prstGeom prst="rect">
            <a:avLst/>
          </a:prstGeom>
        </p:spPr>
        <p:txBody>
          <a:bodyPr wrap="square">
            <a:spAutoFit/>
          </a:bodyPr>
          <a:lstStyle/>
          <a:p>
            <a:r>
              <a:rPr lang="en-US" sz="2800" dirty="0" smtClean="0"/>
              <a:t>Because </a:t>
            </a:r>
            <a:r>
              <a:rPr lang="en-US" sz="2800" dirty="0" err="1"/>
              <a:t>Redux</a:t>
            </a:r>
            <a:r>
              <a:rPr lang="en-US" sz="2800" dirty="0"/>
              <a:t> doesn’t allow </a:t>
            </a:r>
            <a:r>
              <a:rPr lang="en-US" sz="2800" dirty="0" smtClean="0"/>
              <a:t>to </a:t>
            </a:r>
            <a:r>
              <a:rPr lang="en-US" sz="2800" dirty="0"/>
              <a:t>mutate the application state, it can be helpful to enforce this by modeling application state with immutable data structures</a:t>
            </a:r>
            <a:r>
              <a:rPr lang="en-US" sz="2800" dirty="0" smtClean="0"/>
              <a:t>.</a:t>
            </a:r>
          </a:p>
          <a:p>
            <a:endParaRPr lang="en-US" sz="2800" dirty="0"/>
          </a:p>
          <a:p>
            <a:r>
              <a:rPr lang="en-US" sz="2800" dirty="0" err="1">
                <a:hlinkClick r:id="rId3"/>
              </a:rPr>
              <a:t>ImmutableJS</a:t>
            </a:r>
            <a:r>
              <a:rPr lang="en-US" sz="2800" dirty="0"/>
              <a:t> offers us a number of immutable data structures with mutative interfaces and they’re implemented </a:t>
            </a:r>
            <a:r>
              <a:rPr lang="en-US" sz="2800" dirty="0">
                <a:hlinkClick r:id="rId4"/>
              </a:rPr>
              <a:t>in an efficient way</a:t>
            </a:r>
            <a:r>
              <a:rPr lang="en-US" sz="2800" dirty="0"/>
              <a:t>, inspired by the implementations in </a:t>
            </a:r>
            <a:r>
              <a:rPr lang="en-US" sz="2800" dirty="0" err="1"/>
              <a:t>Clojure</a:t>
            </a:r>
            <a:r>
              <a:rPr lang="en-US" sz="2800" dirty="0"/>
              <a:t> and </a:t>
            </a:r>
            <a:r>
              <a:rPr lang="en-US" sz="2800" dirty="0" err="1"/>
              <a:t>Scala</a:t>
            </a:r>
            <a:r>
              <a:rPr lang="en-US" sz="2800" dirty="0"/>
              <a:t>.</a:t>
            </a:r>
          </a:p>
        </p:txBody>
      </p:sp>
    </p:spTree>
    <p:extLst>
      <p:ext uri="{BB962C8B-B14F-4D97-AF65-F5344CB8AC3E}">
        <p14:creationId xmlns:p14="http://schemas.microsoft.com/office/powerpoint/2010/main" val="24508938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ImmutableJS</a:t>
            </a:r>
            <a:endParaRPr lang="en-US" sz="4000" dirty="0">
              <a:solidFill>
                <a:srgbClr val="FFFF00"/>
              </a:solidFill>
            </a:endParaRPr>
          </a:p>
        </p:txBody>
      </p:sp>
      <p:sp>
        <p:nvSpPr>
          <p:cNvPr id="3" name="Rectangle 2"/>
          <p:cNvSpPr/>
          <p:nvPr/>
        </p:nvSpPr>
        <p:spPr>
          <a:xfrm>
            <a:off x="34636" y="838200"/>
            <a:ext cx="8880764" cy="5262979"/>
          </a:xfrm>
          <a:prstGeom prst="rect">
            <a:avLst/>
          </a:prstGeom>
        </p:spPr>
        <p:txBody>
          <a:bodyPr wrap="square">
            <a:spAutoFit/>
          </a:bodyPr>
          <a:lstStyle/>
          <a:p>
            <a:r>
              <a:rPr lang="en-US" sz="2800" b="1" u="sng" dirty="0">
                <a:hlinkClick r:id="rId3"/>
              </a:rPr>
              <a:t>Immutable</a:t>
            </a:r>
            <a:r>
              <a:rPr lang="en-US" sz="2800" dirty="0"/>
              <a:t> is a helper library developed by Facebook that provides tools to create and manipulate immutable data structures. </a:t>
            </a:r>
            <a:endParaRPr lang="en-US" sz="2800" dirty="0" smtClean="0"/>
          </a:p>
          <a:p>
            <a:endParaRPr lang="en-US" sz="2800" dirty="0" smtClean="0"/>
          </a:p>
          <a:p>
            <a:r>
              <a:rPr lang="en-US" sz="2800" dirty="0" smtClean="0"/>
              <a:t>With </a:t>
            </a:r>
            <a:r>
              <a:rPr lang="en-US" sz="2800" dirty="0"/>
              <a:t>Immutable, </a:t>
            </a:r>
            <a:r>
              <a:rPr lang="en-US" sz="2800" dirty="0" smtClean="0"/>
              <a:t> </a:t>
            </a:r>
            <a:r>
              <a:rPr lang="en-US" sz="2800" dirty="0"/>
              <a:t>to update an object, </a:t>
            </a:r>
            <a:r>
              <a:rPr lang="en-US" sz="2800" i="1" dirty="0" smtClean="0"/>
              <a:t>create</a:t>
            </a:r>
            <a:r>
              <a:rPr lang="en-US" sz="2800" dirty="0"/>
              <a:t> another one with the modifications, and leave the original one as is</a:t>
            </a:r>
            <a:r>
              <a:rPr lang="en-US" sz="2800" dirty="0" smtClean="0"/>
              <a:t>.</a:t>
            </a:r>
          </a:p>
          <a:p>
            <a:endParaRPr lang="en-US" sz="2800" dirty="0" smtClean="0"/>
          </a:p>
          <a:p>
            <a:endParaRPr lang="en-US" sz="2800" dirty="0"/>
          </a:p>
          <a:p>
            <a:r>
              <a:rPr lang="en-US" sz="2800" dirty="0" smtClean="0"/>
              <a:t>Documentation:</a:t>
            </a:r>
            <a:endParaRPr lang="en-US" sz="2800" dirty="0"/>
          </a:p>
          <a:p>
            <a:r>
              <a:rPr lang="en-US" sz="2800" dirty="0">
                <a:hlinkClick r:id="rId4"/>
              </a:rPr>
              <a:t>https://facebook.github.io/immutable-js</a:t>
            </a:r>
            <a:r>
              <a:rPr lang="en-US" sz="2800" dirty="0" smtClean="0">
                <a:hlinkClick r:id="rId4"/>
              </a:rPr>
              <a:t>/</a:t>
            </a:r>
            <a:endParaRPr lang="en-US" sz="2800" dirty="0" smtClean="0"/>
          </a:p>
          <a:p>
            <a:endParaRPr lang="en-US" sz="2800" dirty="0" smtClean="0"/>
          </a:p>
          <a:p>
            <a:endParaRPr lang="en-US" sz="2800" dirty="0"/>
          </a:p>
        </p:txBody>
      </p:sp>
    </p:spTree>
    <p:extLst>
      <p:ext uri="{BB962C8B-B14F-4D97-AF65-F5344CB8AC3E}">
        <p14:creationId xmlns:p14="http://schemas.microsoft.com/office/powerpoint/2010/main" val="2909374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ImmutableJS</a:t>
            </a:r>
            <a:endParaRPr lang="en-US" sz="4000" dirty="0">
              <a:solidFill>
                <a:srgbClr val="FFFF00"/>
              </a:solidFill>
            </a:endParaRPr>
          </a:p>
        </p:txBody>
      </p:sp>
      <p:sp>
        <p:nvSpPr>
          <p:cNvPr id="3" name="Rectangle 2"/>
          <p:cNvSpPr/>
          <p:nvPr/>
        </p:nvSpPr>
        <p:spPr>
          <a:xfrm>
            <a:off x="228600" y="1371600"/>
            <a:ext cx="8880764" cy="3108543"/>
          </a:xfrm>
          <a:prstGeom prst="rect">
            <a:avLst/>
          </a:prstGeom>
        </p:spPr>
        <p:txBody>
          <a:bodyPr wrap="square">
            <a:spAutoFit/>
          </a:bodyPr>
          <a:lstStyle/>
          <a:p>
            <a:r>
              <a:rPr lang="en-US" sz="2800" b="1" dirty="0" err="1" smtClean="0"/>
              <a:t>Var</a:t>
            </a:r>
            <a:r>
              <a:rPr lang="en-US" sz="2800" b="1" dirty="0" smtClean="0"/>
              <a:t> Immutable=require(‘immutable’);</a:t>
            </a:r>
          </a:p>
          <a:p>
            <a:r>
              <a:rPr lang="en-US" sz="2800" b="1" dirty="0" err="1" smtClean="0"/>
              <a:t>var</a:t>
            </a:r>
            <a:r>
              <a:rPr lang="en-US" sz="2800" dirty="0" smtClean="0"/>
              <a:t> </a:t>
            </a:r>
            <a:r>
              <a:rPr lang="en-US" sz="2800" dirty="0"/>
              <a:t>map1 = </a:t>
            </a:r>
            <a:r>
              <a:rPr lang="en-US" sz="2800" dirty="0" err="1"/>
              <a:t>Immutable.Map</a:t>
            </a:r>
            <a:r>
              <a:rPr lang="en-US" sz="2800" dirty="0"/>
              <a:t>({a:1, b:2, c:3});</a:t>
            </a:r>
          </a:p>
          <a:p>
            <a:r>
              <a:rPr lang="en-US" sz="2800" b="1" dirty="0" err="1"/>
              <a:t>var</a:t>
            </a:r>
            <a:r>
              <a:rPr lang="en-US" sz="2800" dirty="0"/>
              <a:t> map2 = map1.set('b', 2);</a:t>
            </a:r>
          </a:p>
          <a:p>
            <a:r>
              <a:rPr lang="en-US" sz="2800" dirty="0"/>
              <a:t>assert(map1 === map2); </a:t>
            </a:r>
            <a:r>
              <a:rPr lang="en-US" sz="2800" i="1" dirty="0"/>
              <a:t>// no change</a:t>
            </a:r>
            <a:endParaRPr lang="en-US" sz="2800" dirty="0"/>
          </a:p>
          <a:p>
            <a:r>
              <a:rPr lang="en-US" sz="2800" b="1" dirty="0" err="1"/>
              <a:t>var</a:t>
            </a:r>
            <a:r>
              <a:rPr lang="en-US" sz="2800" dirty="0"/>
              <a:t> map3 = map1.set('b', 50);</a:t>
            </a:r>
          </a:p>
          <a:p>
            <a:r>
              <a:rPr lang="en-US" sz="2800" dirty="0"/>
              <a:t>assert(map1 !== map3); </a:t>
            </a:r>
            <a:r>
              <a:rPr lang="en-US" sz="2800" i="1" dirty="0"/>
              <a:t>// change</a:t>
            </a:r>
            <a:endParaRPr lang="en-US" sz="2800" dirty="0" smtClean="0"/>
          </a:p>
          <a:p>
            <a:endParaRPr lang="en-US" sz="2800" dirty="0"/>
          </a:p>
        </p:txBody>
      </p:sp>
    </p:spTree>
    <p:extLst>
      <p:ext uri="{BB962C8B-B14F-4D97-AF65-F5344CB8AC3E}">
        <p14:creationId xmlns:p14="http://schemas.microsoft.com/office/powerpoint/2010/main" val="6381901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Todo</a:t>
            </a:r>
            <a:r>
              <a:rPr lang="en-US" sz="4000" dirty="0" smtClean="0">
                <a:solidFill>
                  <a:srgbClr val="FFFF00"/>
                </a:solidFill>
              </a:rPr>
              <a:t> App – State Tree </a:t>
            </a:r>
            <a:endParaRPr lang="en-US" sz="4000" dirty="0">
              <a:solidFill>
                <a:srgbClr val="FFFF00"/>
              </a:solidFill>
            </a:endParaRPr>
          </a:p>
        </p:txBody>
      </p:sp>
      <p:pic>
        <p:nvPicPr>
          <p:cNvPr id="4" name="Picture 3" descr="state_tree1">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2362200" y="685800"/>
            <a:ext cx="4178300" cy="2438400"/>
          </a:xfrm>
          <a:prstGeom prst="rect">
            <a:avLst/>
          </a:prstGeom>
          <a:noFill/>
          <a:ln>
            <a:noFill/>
          </a:ln>
        </p:spPr>
      </p:pic>
      <p:pic>
        <p:nvPicPr>
          <p:cNvPr id="5" name="Picture 4" descr="state_tree2">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381000" y="3124200"/>
            <a:ext cx="8305800" cy="3429000"/>
          </a:xfrm>
          <a:prstGeom prst="rect">
            <a:avLst/>
          </a:prstGeom>
          <a:noFill/>
          <a:ln>
            <a:noFill/>
          </a:ln>
        </p:spPr>
      </p:pic>
    </p:spTree>
    <p:extLst>
      <p:ext uri="{BB962C8B-B14F-4D97-AF65-F5344CB8AC3E}">
        <p14:creationId xmlns:p14="http://schemas.microsoft.com/office/powerpoint/2010/main" val="29257785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Todo</a:t>
            </a:r>
            <a:r>
              <a:rPr lang="en-US" sz="4000" dirty="0" smtClean="0">
                <a:solidFill>
                  <a:srgbClr val="FFFF00"/>
                </a:solidFill>
              </a:rPr>
              <a:t> App – State Tree with filter </a:t>
            </a:r>
            <a:endParaRPr lang="en-US" sz="4000" dirty="0">
              <a:solidFill>
                <a:srgbClr val="FFFF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8" y="1584325"/>
            <a:ext cx="8632825" cy="368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own Arrow 2"/>
          <p:cNvSpPr/>
          <p:nvPr/>
        </p:nvSpPr>
        <p:spPr>
          <a:xfrm>
            <a:off x="2895600" y="4114800"/>
            <a:ext cx="3810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45123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0163"/>
            <a:ext cx="9144000" cy="688975"/>
          </a:xfrm>
          <a:blipFill>
            <a:blip r:embed="rId2"/>
            <a:tile tx="0" ty="0" sx="100000" sy="100000" flip="none" algn="tl"/>
          </a:blipFill>
        </p:spPr>
        <p:txBody>
          <a:bodyPr>
            <a:noAutofit/>
          </a:bodyPr>
          <a:lstStyle/>
          <a:p>
            <a:r>
              <a:rPr lang="en-US" sz="4000" dirty="0" err="1" smtClean="0">
                <a:solidFill>
                  <a:srgbClr val="FFFF00"/>
                </a:solidFill>
              </a:rPr>
              <a:t>Todo</a:t>
            </a:r>
            <a:r>
              <a:rPr lang="en-US" sz="4000" dirty="0" smtClean="0">
                <a:solidFill>
                  <a:srgbClr val="FFFF00"/>
                </a:solidFill>
              </a:rPr>
              <a:t> App – State Tree with filter </a:t>
            </a:r>
            <a:endParaRPr lang="en-US" sz="4000" dirty="0">
              <a:solidFill>
                <a:srgbClr val="FFFF00"/>
              </a:solidFill>
            </a:endParaRPr>
          </a:p>
        </p:txBody>
      </p:sp>
      <p:pic>
        <p:nvPicPr>
          <p:cNvPr id="5" name="Picture 4" descr="todo-app-structure">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0" y="1690255"/>
            <a:ext cx="9067800" cy="6229350"/>
          </a:xfrm>
          <a:prstGeom prst="rect">
            <a:avLst/>
          </a:prstGeom>
          <a:noFill/>
          <a:ln>
            <a:noFill/>
          </a:ln>
        </p:spPr>
      </p:pic>
    </p:spTree>
    <p:extLst>
      <p:ext uri="{BB962C8B-B14F-4D97-AF65-F5344CB8AC3E}">
        <p14:creationId xmlns:p14="http://schemas.microsoft.com/office/powerpoint/2010/main" val="36891684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3"/>
            <a:tile tx="0" ty="0" sx="100000" sy="100000" flip="none" algn="tl"/>
          </a:blipFill>
        </p:spPr>
        <p:txBody>
          <a:bodyPr>
            <a:noAutofit/>
          </a:bodyPr>
          <a:lstStyle/>
          <a:p>
            <a:r>
              <a:rPr lang="en-US" sz="4000" dirty="0" err="1" smtClean="0">
                <a:solidFill>
                  <a:srgbClr val="FFFF00"/>
                </a:solidFill>
              </a:rPr>
              <a:t>Redux</a:t>
            </a:r>
            <a:r>
              <a:rPr lang="en-US" sz="4000" dirty="0" smtClean="0">
                <a:solidFill>
                  <a:srgbClr val="FFFF00"/>
                </a:solidFill>
              </a:rPr>
              <a:t> – Testing with mocha/chai</a:t>
            </a:r>
            <a:endParaRPr lang="en-US" sz="4000" dirty="0">
              <a:solidFill>
                <a:srgbClr val="FFFF00"/>
              </a:solidFill>
            </a:endParaRPr>
          </a:p>
        </p:txBody>
      </p:sp>
      <p:sp>
        <p:nvSpPr>
          <p:cNvPr id="3" name="TextBox 2"/>
          <p:cNvSpPr txBox="1"/>
          <p:nvPr/>
        </p:nvSpPr>
        <p:spPr>
          <a:xfrm>
            <a:off x="0" y="839466"/>
            <a:ext cx="9067799" cy="6186309"/>
          </a:xfrm>
          <a:prstGeom prst="rect">
            <a:avLst/>
          </a:prstGeom>
          <a:noFill/>
        </p:spPr>
        <p:txBody>
          <a:bodyPr wrap="square" rtlCol="0">
            <a:spAutoFit/>
          </a:bodyPr>
          <a:lstStyle/>
          <a:p>
            <a:r>
              <a:rPr lang="en-US" sz="2800" b="1" dirty="0"/>
              <a:t>import </a:t>
            </a:r>
            <a:r>
              <a:rPr lang="en-US" sz="2800" dirty="0"/>
              <a:t>{expect} </a:t>
            </a:r>
            <a:r>
              <a:rPr lang="en-US" sz="2800" b="1" dirty="0"/>
              <a:t>from </a:t>
            </a:r>
            <a:r>
              <a:rPr lang="en-US" sz="2800" dirty="0"/>
              <a:t>'chai'; </a:t>
            </a:r>
          </a:p>
          <a:p>
            <a:r>
              <a:rPr lang="en-US" sz="2800" dirty="0"/>
              <a:t>describe('immutability', () =&gt; { </a:t>
            </a:r>
          </a:p>
          <a:p>
            <a:r>
              <a:rPr lang="en-US" sz="2800" dirty="0" smtClean="0"/>
              <a:t>	describe</a:t>
            </a:r>
            <a:r>
              <a:rPr lang="en-US" sz="2800" dirty="0"/>
              <a:t>('a number', () =&gt; { </a:t>
            </a:r>
          </a:p>
          <a:p>
            <a:pPr lvl="3"/>
            <a:r>
              <a:rPr lang="en-US" sz="2800" b="1" dirty="0"/>
              <a:t>function increment</a:t>
            </a:r>
            <a:r>
              <a:rPr lang="en-US" sz="2800" dirty="0"/>
              <a:t>(</a:t>
            </a:r>
            <a:r>
              <a:rPr lang="en-US" sz="2800" dirty="0" err="1"/>
              <a:t>currentState</a:t>
            </a:r>
            <a:r>
              <a:rPr lang="en-US" sz="2800" dirty="0"/>
              <a:t>) { </a:t>
            </a:r>
          </a:p>
          <a:p>
            <a:pPr lvl="3"/>
            <a:r>
              <a:rPr lang="en-US" sz="2800" b="1" dirty="0"/>
              <a:t>return </a:t>
            </a:r>
            <a:r>
              <a:rPr lang="en-US" sz="2800" dirty="0" err="1"/>
              <a:t>currentState</a:t>
            </a:r>
            <a:r>
              <a:rPr lang="en-US" sz="2800" dirty="0"/>
              <a:t> + 1; </a:t>
            </a:r>
          </a:p>
          <a:p>
            <a:pPr lvl="3"/>
            <a:r>
              <a:rPr lang="en-US" sz="2800" dirty="0"/>
              <a:t>} </a:t>
            </a:r>
          </a:p>
          <a:p>
            <a:pPr lvl="4"/>
            <a:r>
              <a:rPr lang="en-US" sz="2800" dirty="0"/>
              <a:t>it('is immutable', () =&gt; { </a:t>
            </a:r>
          </a:p>
          <a:p>
            <a:pPr lvl="4"/>
            <a:r>
              <a:rPr lang="en-US" sz="2800" b="1" dirty="0"/>
              <a:t>let </a:t>
            </a:r>
            <a:r>
              <a:rPr lang="en-US" sz="2800" dirty="0"/>
              <a:t>state = 42; </a:t>
            </a:r>
          </a:p>
          <a:p>
            <a:pPr lvl="4"/>
            <a:r>
              <a:rPr lang="en-US" sz="2800" b="1" dirty="0"/>
              <a:t>let </a:t>
            </a:r>
            <a:r>
              <a:rPr lang="en-US" sz="2800" dirty="0" err="1"/>
              <a:t>nextState</a:t>
            </a:r>
            <a:r>
              <a:rPr lang="en-US" sz="2800" dirty="0"/>
              <a:t> = increment(state); </a:t>
            </a:r>
          </a:p>
          <a:p>
            <a:pPr lvl="4"/>
            <a:r>
              <a:rPr lang="en-US" sz="2800" dirty="0"/>
              <a:t>expect(</a:t>
            </a:r>
            <a:r>
              <a:rPr lang="en-US" sz="2800" dirty="0" err="1"/>
              <a:t>nextState</a:t>
            </a:r>
            <a:r>
              <a:rPr lang="en-US" sz="2800" dirty="0"/>
              <a:t>).</a:t>
            </a:r>
            <a:r>
              <a:rPr lang="en-US" sz="2800" dirty="0" err="1"/>
              <a:t>to.equal</a:t>
            </a:r>
            <a:r>
              <a:rPr lang="en-US" sz="2800" dirty="0"/>
              <a:t>(43); </a:t>
            </a:r>
          </a:p>
          <a:p>
            <a:pPr lvl="4"/>
            <a:r>
              <a:rPr lang="en-US" sz="2800" dirty="0"/>
              <a:t>expect(state).</a:t>
            </a:r>
            <a:r>
              <a:rPr lang="en-US" sz="2800" dirty="0" err="1"/>
              <a:t>to.equal</a:t>
            </a:r>
            <a:r>
              <a:rPr lang="en-US" sz="2800" dirty="0"/>
              <a:t>(42); </a:t>
            </a:r>
          </a:p>
          <a:p>
            <a:pPr lvl="4"/>
            <a:r>
              <a:rPr lang="en-US" sz="2800" dirty="0"/>
              <a:t>}); </a:t>
            </a:r>
          </a:p>
          <a:p>
            <a:r>
              <a:rPr lang="en-US" sz="2800" dirty="0" smtClean="0"/>
              <a:t>	}); </a:t>
            </a:r>
            <a:endParaRPr lang="en-US" sz="2800" dirty="0"/>
          </a:p>
          <a:p>
            <a:r>
              <a:rPr lang="en-US" sz="2800" dirty="0"/>
              <a:t>});</a:t>
            </a:r>
            <a:r>
              <a:rPr lang="en-US" sz="3200" dirty="0"/>
              <a:t> </a:t>
            </a:r>
            <a:r>
              <a:rPr lang="en-US" sz="2000" b="1" dirty="0" smtClean="0">
                <a:solidFill>
                  <a:srgbClr val="FF0000"/>
                </a:solidFill>
              </a:rPr>
              <a:t>state </a:t>
            </a:r>
            <a:r>
              <a:rPr lang="en-US" sz="2000" dirty="0" smtClean="0">
                <a:solidFill>
                  <a:srgbClr val="FF0000"/>
                </a:solidFill>
              </a:rPr>
              <a:t>doesn't change </a:t>
            </a:r>
            <a:r>
              <a:rPr lang="en-US" sz="2000" dirty="0">
                <a:solidFill>
                  <a:srgbClr val="FF0000"/>
                </a:solidFill>
              </a:rPr>
              <a:t>when </a:t>
            </a:r>
            <a:r>
              <a:rPr lang="en-US" sz="2000" b="1" dirty="0">
                <a:solidFill>
                  <a:srgbClr val="FF0000"/>
                </a:solidFill>
              </a:rPr>
              <a:t>increment </a:t>
            </a:r>
            <a:r>
              <a:rPr lang="en-US" sz="2000" dirty="0">
                <a:solidFill>
                  <a:srgbClr val="FF0000"/>
                </a:solidFill>
              </a:rPr>
              <a:t>is called </a:t>
            </a:r>
            <a:r>
              <a:rPr lang="en-US" sz="2000" dirty="0" smtClean="0">
                <a:solidFill>
                  <a:srgbClr val="FF0000"/>
                </a:solidFill>
              </a:rPr>
              <a:t>as Numbers </a:t>
            </a:r>
            <a:r>
              <a:rPr lang="en-US" sz="2000" dirty="0">
                <a:solidFill>
                  <a:srgbClr val="FF0000"/>
                </a:solidFill>
              </a:rPr>
              <a:t>are immutable! </a:t>
            </a:r>
            <a:endParaRPr lang="en-US" i="1" dirty="0" smtClean="0">
              <a:solidFill>
                <a:srgbClr val="FF0000"/>
              </a:solidFill>
            </a:endParaRPr>
          </a:p>
        </p:txBody>
      </p:sp>
    </p:spTree>
    <p:extLst>
      <p:ext uri="{BB962C8B-B14F-4D97-AF65-F5344CB8AC3E}">
        <p14:creationId xmlns:p14="http://schemas.microsoft.com/office/powerpoint/2010/main" val="15212647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3"/>
            <a:tile tx="0" ty="0" sx="100000" sy="100000" flip="none" algn="tl"/>
          </a:blipFill>
        </p:spPr>
        <p:txBody>
          <a:bodyPr>
            <a:noAutofit/>
          </a:bodyPr>
          <a:lstStyle/>
          <a:p>
            <a:r>
              <a:rPr lang="en-US" sz="4000" dirty="0" err="1" smtClean="0">
                <a:solidFill>
                  <a:srgbClr val="FFFF00"/>
                </a:solidFill>
              </a:rPr>
              <a:t>Redux</a:t>
            </a:r>
            <a:r>
              <a:rPr lang="en-US" sz="4000" dirty="0" smtClean="0">
                <a:solidFill>
                  <a:srgbClr val="FFFF00"/>
                </a:solidFill>
              </a:rPr>
              <a:t> – Testing with mocha/chai</a:t>
            </a:r>
            <a:endParaRPr lang="en-US" sz="4000" dirty="0">
              <a:solidFill>
                <a:srgbClr val="FFFF00"/>
              </a:solidFill>
            </a:endParaRPr>
          </a:p>
        </p:txBody>
      </p:sp>
      <p:sp>
        <p:nvSpPr>
          <p:cNvPr id="3" name="TextBox 2"/>
          <p:cNvSpPr txBox="1"/>
          <p:nvPr/>
        </p:nvSpPr>
        <p:spPr>
          <a:xfrm>
            <a:off x="0" y="839466"/>
            <a:ext cx="9067799" cy="6001643"/>
          </a:xfrm>
          <a:prstGeom prst="rect">
            <a:avLst/>
          </a:prstGeom>
          <a:noFill/>
        </p:spPr>
        <p:txBody>
          <a:bodyPr wrap="square" rtlCol="0">
            <a:spAutoFit/>
          </a:bodyPr>
          <a:lstStyle/>
          <a:p>
            <a:r>
              <a:rPr lang="en-US" sz="2400" b="1" dirty="0"/>
              <a:t>import </a:t>
            </a:r>
            <a:r>
              <a:rPr lang="en-US" sz="2400" dirty="0"/>
              <a:t>{expect} </a:t>
            </a:r>
            <a:r>
              <a:rPr lang="en-US" sz="2400" b="1" dirty="0"/>
              <a:t>from </a:t>
            </a:r>
            <a:r>
              <a:rPr lang="en-US" sz="2400" dirty="0"/>
              <a:t>'chai'; </a:t>
            </a:r>
          </a:p>
          <a:p>
            <a:r>
              <a:rPr lang="en-US" sz="2400" b="1" dirty="0"/>
              <a:t>import </a:t>
            </a:r>
            <a:r>
              <a:rPr lang="en-US" sz="2400" dirty="0"/>
              <a:t>{List} </a:t>
            </a:r>
            <a:r>
              <a:rPr lang="en-US" sz="2400" b="1" dirty="0"/>
              <a:t>from </a:t>
            </a:r>
            <a:r>
              <a:rPr lang="en-US" sz="2400" dirty="0"/>
              <a:t>'immutable'; </a:t>
            </a:r>
          </a:p>
          <a:p>
            <a:r>
              <a:rPr lang="en-US" sz="2400" dirty="0"/>
              <a:t>describe('immutability', () =&gt; { </a:t>
            </a:r>
            <a:r>
              <a:rPr lang="en-US" sz="2400" dirty="0" smtClean="0"/>
              <a:t> // Immutable </a:t>
            </a:r>
            <a:r>
              <a:rPr lang="en-US" sz="2400" dirty="0" smtClean="0">
                <a:solidFill>
                  <a:srgbClr val="FF0000"/>
                </a:solidFill>
              </a:rPr>
              <a:t>List</a:t>
            </a:r>
            <a:r>
              <a:rPr lang="en-US" sz="2400" dirty="0" smtClean="0"/>
              <a:t> function</a:t>
            </a:r>
            <a:endParaRPr lang="en-US" sz="2400" dirty="0"/>
          </a:p>
          <a:p>
            <a:pPr lvl="1"/>
            <a:r>
              <a:rPr lang="en-US" sz="2400" dirty="0"/>
              <a:t>describe('A List', () =&gt; { </a:t>
            </a:r>
          </a:p>
          <a:p>
            <a:pPr lvl="2"/>
            <a:r>
              <a:rPr lang="en-US" sz="2400" b="1" dirty="0"/>
              <a:t>function </a:t>
            </a:r>
            <a:r>
              <a:rPr lang="en-US" sz="2400" b="1" dirty="0" err="1"/>
              <a:t>addMovie</a:t>
            </a:r>
            <a:r>
              <a:rPr lang="en-US" sz="2400" dirty="0"/>
              <a:t>(</a:t>
            </a:r>
            <a:r>
              <a:rPr lang="en-US" sz="2400" dirty="0" err="1"/>
              <a:t>currentState</a:t>
            </a:r>
            <a:r>
              <a:rPr lang="en-US" sz="2400" dirty="0"/>
              <a:t>, movie) { </a:t>
            </a:r>
          </a:p>
          <a:p>
            <a:pPr lvl="2"/>
            <a:r>
              <a:rPr lang="en-US" sz="2400" b="1" dirty="0" smtClean="0"/>
              <a:t>	return </a:t>
            </a:r>
            <a:r>
              <a:rPr lang="en-US" sz="2400" dirty="0" err="1"/>
              <a:t>currentState.push</a:t>
            </a:r>
            <a:r>
              <a:rPr lang="en-US" sz="2400" dirty="0"/>
              <a:t>(movie); </a:t>
            </a:r>
          </a:p>
          <a:p>
            <a:pPr lvl="1"/>
            <a:r>
              <a:rPr lang="en-US" sz="2400" dirty="0"/>
              <a:t>} </a:t>
            </a:r>
          </a:p>
          <a:p>
            <a:pPr lvl="2"/>
            <a:r>
              <a:rPr lang="en-US" sz="2400" dirty="0"/>
              <a:t>it('is immutable', () =&gt; { </a:t>
            </a:r>
          </a:p>
          <a:p>
            <a:pPr lvl="2"/>
            <a:r>
              <a:rPr lang="en-US" sz="2400" b="1" dirty="0"/>
              <a:t>let </a:t>
            </a:r>
            <a:r>
              <a:rPr lang="en-US" sz="2400" dirty="0"/>
              <a:t>state = </a:t>
            </a:r>
            <a:r>
              <a:rPr lang="en-US" sz="2400" dirty="0" err="1"/>
              <a:t>List.of</a:t>
            </a:r>
            <a:r>
              <a:rPr lang="en-US" sz="2400" dirty="0" smtClean="0"/>
              <a:t>(‘Leader', ‘</a:t>
            </a:r>
            <a:r>
              <a:rPr lang="en-US" sz="2400" dirty="0" err="1" smtClean="0"/>
              <a:t>Kabali</a:t>
            </a:r>
            <a:r>
              <a:rPr lang="en-US" sz="2400" dirty="0" smtClean="0"/>
              <a:t>'); </a:t>
            </a:r>
            <a:endParaRPr lang="en-US" sz="2400" dirty="0"/>
          </a:p>
          <a:p>
            <a:pPr lvl="2"/>
            <a:r>
              <a:rPr lang="en-US" sz="2400" b="1" dirty="0"/>
              <a:t>let </a:t>
            </a:r>
            <a:r>
              <a:rPr lang="en-US" sz="2400" dirty="0" err="1"/>
              <a:t>nextState</a:t>
            </a:r>
            <a:r>
              <a:rPr lang="en-US" sz="2400" dirty="0"/>
              <a:t> = </a:t>
            </a:r>
            <a:r>
              <a:rPr lang="en-US" sz="2400" dirty="0" err="1"/>
              <a:t>addMovie</a:t>
            </a:r>
            <a:r>
              <a:rPr lang="en-US" sz="2400" dirty="0"/>
              <a:t>(state, </a:t>
            </a:r>
            <a:r>
              <a:rPr lang="en-US" sz="2400" dirty="0" smtClean="0"/>
              <a:t>‘</a:t>
            </a:r>
            <a:r>
              <a:rPr lang="en-US" sz="2400" dirty="0" err="1" smtClean="0"/>
              <a:t>Okkadu</a:t>
            </a:r>
            <a:r>
              <a:rPr lang="en-US" sz="2400" dirty="0" smtClean="0"/>
              <a:t>'); </a:t>
            </a:r>
            <a:endParaRPr lang="en-US" sz="2400" dirty="0"/>
          </a:p>
          <a:p>
            <a:pPr lvl="2"/>
            <a:r>
              <a:rPr lang="en-US" sz="2400" dirty="0"/>
              <a:t>expect(</a:t>
            </a:r>
            <a:r>
              <a:rPr lang="en-US" sz="2400" dirty="0" err="1"/>
              <a:t>nextState</a:t>
            </a:r>
            <a:r>
              <a:rPr lang="en-US" sz="2400" dirty="0"/>
              <a:t>).</a:t>
            </a:r>
            <a:r>
              <a:rPr lang="en-US" sz="2400" dirty="0" err="1"/>
              <a:t>to.equal</a:t>
            </a:r>
            <a:r>
              <a:rPr lang="en-US" sz="2400" dirty="0"/>
              <a:t>(</a:t>
            </a:r>
            <a:r>
              <a:rPr lang="en-US" sz="2400" dirty="0" err="1"/>
              <a:t>List.of</a:t>
            </a:r>
            <a:r>
              <a:rPr lang="en-US" sz="2400" dirty="0"/>
              <a:t>( </a:t>
            </a:r>
          </a:p>
          <a:p>
            <a:pPr lvl="2"/>
            <a:r>
              <a:rPr lang="en-US" sz="2400" dirty="0" smtClean="0"/>
              <a:t>	‘Leader', ‘</a:t>
            </a:r>
            <a:r>
              <a:rPr lang="en-US" sz="2400" dirty="0" err="1" smtClean="0"/>
              <a:t>Kabali</a:t>
            </a:r>
            <a:r>
              <a:rPr lang="en-US" sz="2400" dirty="0" smtClean="0"/>
              <a:t>', ‘</a:t>
            </a:r>
            <a:r>
              <a:rPr lang="en-US" sz="2400" dirty="0" err="1" smtClean="0"/>
              <a:t>Okkadu</a:t>
            </a:r>
            <a:r>
              <a:rPr lang="en-US" sz="2400" dirty="0" smtClean="0"/>
              <a:t>' </a:t>
            </a:r>
            <a:endParaRPr lang="en-US" sz="2400" dirty="0"/>
          </a:p>
          <a:p>
            <a:pPr lvl="2"/>
            <a:r>
              <a:rPr lang="en-US" sz="2400" dirty="0"/>
              <a:t>)); </a:t>
            </a:r>
          </a:p>
          <a:p>
            <a:pPr lvl="1"/>
            <a:r>
              <a:rPr lang="en-US" sz="2400" dirty="0"/>
              <a:t>expect(state).</a:t>
            </a:r>
            <a:r>
              <a:rPr lang="en-US" sz="2400" dirty="0" err="1"/>
              <a:t>to.equal</a:t>
            </a:r>
            <a:r>
              <a:rPr lang="en-US" sz="2400" dirty="0"/>
              <a:t>(</a:t>
            </a:r>
            <a:r>
              <a:rPr lang="en-US" sz="2400" dirty="0" err="1"/>
              <a:t>List.of</a:t>
            </a:r>
            <a:r>
              <a:rPr lang="en-US" sz="2400" dirty="0" smtClean="0"/>
              <a:t>(‘Leader',  ‘</a:t>
            </a:r>
            <a:r>
              <a:rPr lang="en-US" sz="2400" dirty="0" err="1" smtClean="0"/>
              <a:t>kabali</a:t>
            </a:r>
            <a:r>
              <a:rPr lang="en-US" sz="2400" dirty="0" smtClean="0"/>
              <a:t>' )); </a:t>
            </a:r>
            <a:endParaRPr lang="en-US" sz="2400" dirty="0"/>
          </a:p>
          <a:p>
            <a:pPr lvl="1"/>
            <a:r>
              <a:rPr lang="en-US" sz="2400" dirty="0" smtClean="0"/>
              <a:t>  }); </a:t>
            </a:r>
          </a:p>
          <a:p>
            <a:pPr lvl="1"/>
            <a:r>
              <a:rPr lang="en-US" sz="2400" dirty="0" smtClean="0"/>
              <a:t>});</a:t>
            </a:r>
          </a:p>
        </p:txBody>
      </p:sp>
    </p:spTree>
    <p:extLst>
      <p:ext uri="{BB962C8B-B14F-4D97-AF65-F5344CB8AC3E}">
        <p14:creationId xmlns:p14="http://schemas.microsoft.com/office/powerpoint/2010/main" val="37213131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3"/>
            <a:tile tx="0" ty="0" sx="100000" sy="100000" flip="none" algn="tl"/>
          </a:blipFill>
        </p:spPr>
        <p:txBody>
          <a:bodyPr>
            <a:noAutofit/>
          </a:bodyPr>
          <a:lstStyle/>
          <a:p>
            <a:r>
              <a:rPr lang="en-US" sz="4000" dirty="0" err="1" smtClean="0">
                <a:solidFill>
                  <a:srgbClr val="FFFF00"/>
                </a:solidFill>
              </a:rPr>
              <a:t>Redux</a:t>
            </a:r>
            <a:r>
              <a:rPr lang="en-US" sz="4000" dirty="0" smtClean="0">
                <a:solidFill>
                  <a:srgbClr val="FFFF00"/>
                </a:solidFill>
              </a:rPr>
              <a:t> – Testing with mocha/chai</a:t>
            </a:r>
            <a:endParaRPr lang="en-US" sz="4000" dirty="0">
              <a:solidFill>
                <a:srgbClr val="FFFF00"/>
              </a:solidFill>
            </a:endParaRPr>
          </a:p>
        </p:txBody>
      </p:sp>
      <p:sp>
        <p:nvSpPr>
          <p:cNvPr id="3" name="TextBox 2"/>
          <p:cNvSpPr txBox="1"/>
          <p:nvPr/>
        </p:nvSpPr>
        <p:spPr>
          <a:xfrm>
            <a:off x="0" y="839466"/>
            <a:ext cx="9067799" cy="4893647"/>
          </a:xfrm>
          <a:prstGeom prst="rect">
            <a:avLst/>
          </a:prstGeom>
          <a:noFill/>
        </p:spPr>
        <p:txBody>
          <a:bodyPr wrap="square" rtlCol="0">
            <a:spAutoFit/>
          </a:bodyPr>
          <a:lstStyle/>
          <a:p>
            <a:r>
              <a:rPr lang="en-US" sz="2400" b="1" dirty="0"/>
              <a:t>import </a:t>
            </a:r>
            <a:r>
              <a:rPr lang="en-US" sz="2400" dirty="0"/>
              <a:t>{expect} </a:t>
            </a:r>
            <a:r>
              <a:rPr lang="en-US" sz="2400" b="1" dirty="0"/>
              <a:t>from </a:t>
            </a:r>
            <a:r>
              <a:rPr lang="en-US" sz="2400" dirty="0"/>
              <a:t>'chai'; </a:t>
            </a:r>
          </a:p>
          <a:p>
            <a:r>
              <a:rPr lang="en-US" sz="2400" b="1" dirty="0"/>
              <a:t>import </a:t>
            </a:r>
            <a:r>
              <a:rPr lang="en-US" sz="2400" dirty="0"/>
              <a:t>{List, Map} </a:t>
            </a:r>
            <a:r>
              <a:rPr lang="en-US" sz="2400" b="1" dirty="0"/>
              <a:t>from </a:t>
            </a:r>
            <a:r>
              <a:rPr lang="en-US" sz="2400" dirty="0"/>
              <a:t>'immutable'; </a:t>
            </a:r>
          </a:p>
          <a:p>
            <a:r>
              <a:rPr lang="en-US" sz="2400" dirty="0"/>
              <a:t>describe('immutability', () =&gt; { </a:t>
            </a:r>
            <a:r>
              <a:rPr lang="en-US" sz="2400" dirty="0" smtClean="0">
                <a:solidFill>
                  <a:srgbClr val="FF0000"/>
                </a:solidFill>
              </a:rPr>
              <a:t>// Immutable map()</a:t>
            </a:r>
            <a:endParaRPr lang="en-US" sz="2400" dirty="0">
              <a:solidFill>
                <a:srgbClr val="FF0000"/>
              </a:solidFill>
            </a:endParaRPr>
          </a:p>
          <a:p>
            <a:pPr lvl="1"/>
            <a:r>
              <a:rPr lang="en-US" sz="2400" dirty="0" smtClean="0"/>
              <a:t>describe</a:t>
            </a:r>
            <a:r>
              <a:rPr lang="en-US" sz="2400" dirty="0"/>
              <a:t>('a tree', () =&gt; { </a:t>
            </a:r>
          </a:p>
          <a:p>
            <a:pPr lvl="2"/>
            <a:r>
              <a:rPr lang="en-US" sz="2400" b="1" dirty="0"/>
              <a:t>function </a:t>
            </a:r>
            <a:r>
              <a:rPr lang="en-US" sz="2400" b="1" dirty="0" err="1"/>
              <a:t>addMovie</a:t>
            </a:r>
            <a:r>
              <a:rPr lang="en-US" sz="2400" dirty="0"/>
              <a:t>(</a:t>
            </a:r>
            <a:r>
              <a:rPr lang="en-US" sz="2400" dirty="0" err="1"/>
              <a:t>currentState</a:t>
            </a:r>
            <a:r>
              <a:rPr lang="en-US" sz="2400" dirty="0"/>
              <a:t>, movie) { </a:t>
            </a:r>
          </a:p>
          <a:p>
            <a:pPr lvl="2"/>
            <a:r>
              <a:rPr lang="en-US" sz="2400" b="1" dirty="0"/>
              <a:t>return </a:t>
            </a:r>
            <a:r>
              <a:rPr lang="en-US" sz="2400" dirty="0" err="1"/>
              <a:t>currentState.set</a:t>
            </a:r>
            <a:r>
              <a:rPr lang="en-US" sz="2400" dirty="0"/>
              <a:t>( </a:t>
            </a:r>
            <a:r>
              <a:rPr lang="en-US" sz="2400" dirty="0" smtClean="0"/>
              <a:t>'movies</a:t>
            </a:r>
            <a:r>
              <a:rPr lang="en-US" sz="2400" dirty="0"/>
              <a:t>', </a:t>
            </a:r>
          </a:p>
          <a:p>
            <a:pPr lvl="2"/>
            <a:r>
              <a:rPr lang="en-US" sz="2400" dirty="0" smtClean="0"/>
              <a:t>	</a:t>
            </a:r>
            <a:r>
              <a:rPr lang="en-US" sz="2400" dirty="0" err="1" smtClean="0"/>
              <a:t>currentState.get</a:t>
            </a:r>
            <a:r>
              <a:rPr lang="en-US" sz="2400" dirty="0"/>
              <a:t>('movies').push(movie) </a:t>
            </a:r>
          </a:p>
          <a:p>
            <a:pPr lvl="1"/>
            <a:r>
              <a:rPr lang="en-US" sz="2400" dirty="0"/>
              <a:t>); </a:t>
            </a:r>
          </a:p>
          <a:p>
            <a:r>
              <a:rPr lang="en-US" sz="2400" dirty="0"/>
              <a:t>} </a:t>
            </a:r>
          </a:p>
          <a:p>
            <a:pPr lvl="1"/>
            <a:r>
              <a:rPr lang="en-US" sz="2400" dirty="0"/>
              <a:t>it('is immutable', () =&gt; { </a:t>
            </a:r>
          </a:p>
          <a:p>
            <a:pPr lvl="2"/>
            <a:r>
              <a:rPr lang="en-US" sz="2400" b="1" dirty="0"/>
              <a:t>let </a:t>
            </a:r>
            <a:r>
              <a:rPr lang="en-US" sz="2400" dirty="0"/>
              <a:t>state = Map({ </a:t>
            </a:r>
          </a:p>
          <a:p>
            <a:pPr lvl="2"/>
            <a:r>
              <a:rPr lang="en-US" sz="2400" dirty="0"/>
              <a:t>movies: </a:t>
            </a:r>
            <a:r>
              <a:rPr lang="en-US" sz="2400" dirty="0" err="1"/>
              <a:t>List.of</a:t>
            </a:r>
            <a:r>
              <a:rPr lang="en-US" sz="2400" dirty="0" smtClean="0"/>
              <a:t>(‘Leader', ‘</a:t>
            </a:r>
            <a:r>
              <a:rPr lang="en-US" sz="2400" dirty="0" err="1" smtClean="0"/>
              <a:t>Kabali</a:t>
            </a:r>
            <a:r>
              <a:rPr lang="en-US" sz="2400" dirty="0" smtClean="0"/>
              <a:t>') </a:t>
            </a:r>
            <a:endParaRPr lang="en-US" sz="2400" dirty="0"/>
          </a:p>
          <a:p>
            <a:pPr lvl="1"/>
            <a:r>
              <a:rPr lang="en-US" sz="2400" dirty="0"/>
              <a:t>}); </a:t>
            </a:r>
            <a:endParaRPr lang="en-US" sz="2400" dirty="0" smtClean="0"/>
          </a:p>
        </p:txBody>
      </p:sp>
      <p:sp>
        <p:nvSpPr>
          <p:cNvPr id="4" name="Right Arrow 3"/>
          <p:cNvSpPr/>
          <p:nvPr/>
        </p:nvSpPr>
        <p:spPr>
          <a:xfrm>
            <a:off x="4533899" y="5733113"/>
            <a:ext cx="3390901" cy="8200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74936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Redux</a:t>
            </a:r>
            <a:endParaRPr lang="en-US" sz="4000" dirty="0">
              <a:solidFill>
                <a:srgbClr val="FFFF00"/>
              </a:solidFill>
            </a:endParaRPr>
          </a:p>
        </p:txBody>
      </p:sp>
      <p:sp>
        <p:nvSpPr>
          <p:cNvPr id="3" name="TextBox 2"/>
          <p:cNvSpPr txBox="1"/>
          <p:nvPr/>
        </p:nvSpPr>
        <p:spPr>
          <a:xfrm>
            <a:off x="0" y="839466"/>
            <a:ext cx="9067799" cy="6555641"/>
          </a:xfrm>
          <a:prstGeom prst="rect">
            <a:avLst/>
          </a:prstGeom>
          <a:noFill/>
        </p:spPr>
        <p:txBody>
          <a:bodyPr wrap="square" rtlCol="0">
            <a:spAutoFit/>
          </a:bodyPr>
          <a:lstStyle/>
          <a:p>
            <a:r>
              <a:rPr lang="en-US" sz="2800" dirty="0" err="1">
                <a:solidFill>
                  <a:srgbClr val="FF0000"/>
                </a:solidFill>
              </a:rPr>
              <a:t>Redux</a:t>
            </a:r>
            <a:r>
              <a:rPr lang="en-US" sz="2800" dirty="0">
                <a:solidFill>
                  <a:srgbClr val="FF0000"/>
                </a:solidFill>
              </a:rPr>
              <a:t> is a predictable state container for JavaScript apps</a:t>
            </a:r>
            <a:r>
              <a:rPr lang="en-US" sz="2800" dirty="0" smtClean="0"/>
              <a:t>.</a:t>
            </a:r>
          </a:p>
          <a:p>
            <a:endParaRPr lang="en-US" sz="2800" dirty="0" smtClean="0">
              <a:hlinkClick r:id="rId3"/>
            </a:endParaRPr>
          </a:p>
          <a:p>
            <a:r>
              <a:rPr lang="en-US" sz="2800" dirty="0" err="1" smtClean="0">
                <a:hlinkClick r:id="rId3"/>
              </a:rPr>
              <a:t>Redux</a:t>
            </a:r>
            <a:r>
              <a:rPr lang="en-US" sz="2800" dirty="0"/>
              <a:t> is a tiny </a:t>
            </a:r>
            <a:r>
              <a:rPr lang="en-US" sz="2800" dirty="0" smtClean="0"/>
              <a:t>library (2KB API) </a:t>
            </a:r>
            <a:r>
              <a:rPr lang="en-US" sz="2800" dirty="0"/>
              <a:t>that acts as a container for </a:t>
            </a:r>
            <a:r>
              <a:rPr lang="en-US" sz="2800" dirty="0" smtClean="0"/>
              <a:t> </a:t>
            </a:r>
            <a:r>
              <a:rPr lang="en-US" sz="2800" dirty="0"/>
              <a:t>application state, by combining ideas from </a:t>
            </a:r>
            <a:r>
              <a:rPr lang="en-US" sz="2800" dirty="0">
                <a:hlinkClick r:id="rId4"/>
              </a:rPr>
              <a:t>Flux</a:t>
            </a:r>
            <a:r>
              <a:rPr lang="en-US" sz="2800" dirty="0"/>
              <a:t> and </a:t>
            </a:r>
            <a:r>
              <a:rPr lang="en-US" sz="2800" dirty="0">
                <a:hlinkClick r:id="rId5"/>
              </a:rPr>
              <a:t>Elm</a:t>
            </a:r>
            <a:r>
              <a:rPr lang="en-US" sz="2800" dirty="0"/>
              <a:t>. </a:t>
            </a:r>
            <a:endParaRPr lang="en-US" sz="2800" dirty="0" smtClean="0"/>
          </a:p>
          <a:p>
            <a:endParaRPr lang="en-US" sz="2800" dirty="0"/>
          </a:p>
          <a:p>
            <a:r>
              <a:rPr lang="en-US" sz="2800" dirty="0"/>
              <a:t> A simple, predictable state model. An emphasis on functional programming and immutable data. </a:t>
            </a:r>
            <a:endParaRPr lang="en-US" sz="2800" dirty="0" smtClean="0"/>
          </a:p>
          <a:p>
            <a:endParaRPr lang="en-US" sz="2800" dirty="0"/>
          </a:p>
          <a:p>
            <a:r>
              <a:rPr lang="en-US" sz="2800" dirty="0" err="1"/>
              <a:t>Redux</a:t>
            </a:r>
            <a:r>
              <a:rPr lang="en-US" sz="2800" dirty="0"/>
              <a:t> is a framework that extends the ideas of </a:t>
            </a:r>
            <a:r>
              <a:rPr lang="en-US" sz="2800" u="sng" dirty="0">
                <a:hlinkClick r:id="rId6"/>
              </a:rPr>
              <a:t>Flux</a:t>
            </a:r>
            <a:r>
              <a:rPr lang="en-US" sz="2800" dirty="0"/>
              <a:t> and simplifies </a:t>
            </a:r>
            <a:r>
              <a:rPr lang="en-US" sz="2800" dirty="0">
                <a:solidFill>
                  <a:srgbClr val="FF0000"/>
                </a:solidFill>
              </a:rPr>
              <a:t>redundant</a:t>
            </a:r>
            <a:r>
              <a:rPr lang="en-US" sz="2800" dirty="0"/>
              <a:t> </a:t>
            </a:r>
            <a:r>
              <a:rPr lang="en-US" sz="2800" dirty="0" smtClean="0"/>
              <a:t>things.</a:t>
            </a:r>
          </a:p>
          <a:p>
            <a:endParaRPr lang="en-US" sz="2800" dirty="0" smtClean="0"/>
          </a:p>
          <a:p>
            <a:r>
              <a:rPr lang="en-US" sz="2800" b="1" dirty="0"/>
              <a:t>Flux/</a:t>
            </a:r>
            <a:r>
              <a:rPr lang="en-US" sz="2800" b="1" dirty="0" err="1"/>
              <a:t>Redux</a:t>
            </a:r>
            <a:r>
              <a:rPr lang="en-US" sz="2800" b="1" dirty="0"/>
              <a:t> attempts to resolve the problem where bugs are difficult to trace when a model has been continuously updated as an app is being used.</a:t>
            </a:r>
            <a:endParaRPr lang="en-US" sz="2800" dirty="0"/>
          </a:p>
          <a:p>
            <a:endParaRPr lang="en-US" sz="2800" dirty="0" smtClean="0"/>
          </a:p>
        </p:txBody>
      </p:sp>
    </p:spTree>
    <p:extLst>
      <p:ext uri="{BB962C8B-B14F-4D97-AF65-F5344CB8AC3E}">
        <p14:creationId xmlns:p14="http://schemas.microsoft.com/office/powerpoint/2010/main" val="32031591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3"/>
            <a:tile tx="0" ty="0" sx="100000" sy="100000" flip="none" algn="tl"/>
          </a:blipFill>
        </p:spPr>
        <p:txBody>
          <a:bodyPr>
            <a:noAutofit/>
          </a:bodyPr>
          <a:lstStyle/>
          <a:p>
            <a:r>
              <a:rPr lang="en-US" sz="4000" dirty="0" err="1" smtClean="0">
                <a:solidFill>
                  <a:srgbClr val="FFFF00"/>
                </a:solidFill>
              </a:rPr>
              <a:t>Redux</a:t>
            </a:r>
            <a:r>
              <a:rPr lang="en-US" sz="4000" dirty="0" smtClean="0">
                <a:solidFill>
                  <a:srgbClr val="FFFF00"/>
                </a:solidFill>
              </a:rPr>
              <a:t> – Testing with mocha/chai</a:t>
            </a:r>
            <a:endParaRPr lang="en-US" sz="4000" dirty="0">
              <a:solidFill>
                <a:srgbClr val="FFFF00"/>
              </a:solidFill>
            </a:endParaRPr>
          </a:p>
        </p:txBody>
      </p:sp>
      <p:sp>
        <p:nvSpPr>
          <p:cNvPr id="3" name="TextBox 2"/>
          <p:cNvSpPr txBox="1"/>
          <p:nvPr/>
        </p:nvSpPr>
        <p:spPr>
          <a:xfrm>
            <a:off x="0" y="839466"/>
            <a:ext cx="9067799" cy="3785652"/>
          </a:xfrm>
          <a:prstGeom prst="rect">
            <a:avLst/>
          </a:prstGeom>
          <a:noFill/>
        </p:spPr>
        <p:txBody>
          <a:bodyPr wrap="square" rtlCol="0">
            <a:spAutoFit/>
          </a:bodyPr>
          <a:lstStyle/>
          <a:p>
            <a:pPr lvl="1"/>
            <a:endParaRPr lang="en-US" sz="2400" dirty="0"/>
          </a:p>
          <a:p>
            <a:r>
              <a:rPr lang="en-US" sz="2400" b="1" dirty="0"/>
              <a:t>let </a:t>
            </a:r>
            <a:r>
              <a:rPr lang="en-US" sz="2400" dirty="0" err="1"/>
              <a:t>nextState</a:t>
            </a:r>
            <a:r>
              <a:rPr lang="en-US" sz="2400" dirty="0"/>
              <a:t> = </a:t>
            </a:r>
            <a:r>
              <a:rPr lang="en-US" sz="2400" dirty="0" err="1"/>
              <a:t>addMovie</a:t>
            </a:r>
            <a:r>
              <a:rPr lang="en-US" sz="2400" dirty="0"/>
              <a:t>(state, 'Sunshine'); </a:t>
            </a:r>
          </a:p>
          <a:p>
            <a:pPr lvl="1"/>
            <a:r>
              <a:rPr lang="en-US" sz="2400" dirty="0"/>
              <a:t>expect(</a:t>
            </a:r>
            <a:r>
              <a:rPr lang="en-US" sz="2400" dirty="0" err="1"/>
              <a:t>nextState</a:t>
            </a:r>
            <a:r>
              <a:rPr lang="en-US" sz="2400" dirty="0"/>
              <a:t>).</a:t>
            </a:r>
            <a:r>
              <a:rPr lang="en-US" sz="2400" dirty="0" err="1"/>
              <a:t>to.equal</a:t>
            </a:r>
            <a:r>
              <a:rPr lang="en-US" sz="2400" dirty="0"/>
              <a:t>(Map({ </a:t>
            </a:r>
          </a:p>
          <a:p>
            <a:pPr lvl="1"/>
            <a:r>
              <a:rPr lang="en-US" sz="2400" dirty="0"/>
              <a:t>movies: </a:t>
            </a:r>
            <a:r>
              <a:rPr lang="en-US" sz="2400" dirty="0" err="1"/>
              <a:t>List.of</a:t>
            </a:r>
            <a:r>
              <a:rPr lang="en-US" sz="2400" dirty="0" smtClean="0"/>
              <a:t>(‘Leader', ‘</a:t>
            </a:r>
            <a:r>
              <a:rPr lang="en-US" sz="2400" dirty="0" err="1" smtClean="0"/>
              <a:t>Kabali</a:t>
            </a:r>
            <a:r>
              <a:rPr lang="en-US" sz="2400" dirty="0" smtClean="0"/>
              <a:t>',‘</a:t>
            </a:r>
            <a:r>
              <a:rPr lang="en-US" sz="2400" dirty="0" err="1" smtClean="0"/>
              <a:t>Okkadu</a:t>
            </a:r>
            <a:r>
              <a:rPr lang="en-US" sz="2400" dirty="0" smtClean="0"/>
              <a:t>' </a:t>
            </a:r>
            <a:endParaRPr lang="en-US" sz="2400" dirty="0"/>
          </a:p>
          <a:p>
            <a:pPr lvl="1"/>
            <a:r>
              <a:rPr lang="en-US" sz="2400" dirty="0"/>
              <a:t>) </a:t>
            </a:r>
          </a:p>
          <a:p>
            <a:r>
              <a:rPr lang="en-US" sz="2400" dirty="0"/>
              <a:t>})); </a:t>
            </a:r>
          </a:p>
          <a:p>
            <a:pPr lvl="1"/>
            <a:r>
              <a:rPr lang="en-US" sz="2400" dirty="0"/>
              <a:t>expect(state).</a:t>
            </a:r>
            <a:r>
              <a:rPr lang="en-US" sz="2400" dirty="0" err="1"/>
              <a:t>to.equal</a:t>
            </a:r>
            <a:r>
              <a:rPr lang="en-US" sz="2400" dirty="0"/>
              <a:t>(Map({ </a:t>
            </a:r>
          </a:p>
          <a:p>
            <a:pPr lvl="1"/>
            <a:r>
              <a:rPr lang="en-US" sz="2400" dirty="0"/>
              <a:t>movies: </a:t>
            </a:r>
            <a:r>
              <a:rPr lang="en-US" sz="2400" dirty="0" err="1"/>
              <a:t>List.of</a:t>
            </a:r>
            <a:r>
              <a:rPr lang="en-US" sz="2400" dirty="0"/>
              <a:t>( </a:t>
            </a:r>
            <a:r>
              <a:rPr lang="en-US" sz="2400" dirty="0" smtClean="0"/>
              <a:t>'</a:t>
            </a:r>
            <a:r>
              <a:rPr lang="en-US" sz="2400" dirty="0"/>
              <a:t> Leader </a:t>
            </a:r>
            <a:r>
              <a:rPr lang="en-US" sz="2400" dirty="0" smtClean="0"/>
              <a:t>', </a:t>
            </a:r>
            <a:r>
              <a:rPr lang="en-US" sz="2400" dirty="0" err="1"/>
              <a:t>Kabali</a:t>
            </a:r>
            <a:r>
              <a:rPr lang="en-US" sz="2400" dirty="0"/>
              <a:t> </a:t>
            </a:r>
            <a:r>
              <a:rPr lang="en-US" sz="2400" dirty="0" smtClean="0"/>
              <a:t>' </a:t>
            </a:r>
            <a:endParaRPr lang="en-US" sz="2400" dirty="0"/>
          </a:p>
          <a:p>
            <a:r>
              <a:rPr lang="en-US" sz="2400" dirty="0" smtClean="0"/>
              <a:t>	) </a:t>
            </a:r>
            <a:endParaRPr lang="en-US" sz="2400" dirty="0"/>
          </a:p>
          <a:p>
            <a:r>
              <a:rPr lang="en-US" sz="2400" dirty="0"/>
              <a:t>})); </a:t>
            </a:r>
          </a:p>
        </p:txBody>
      </p:sp>
    </p:spTree>
    <p:extLst>
      <p:ext uri="{BB962C8B-B14F-4D97-AF65-F5344CB8AC3E}">
        <p14:creationId xmlns:p14="http://schemas.microsoft.com/office/powerpoint/2010/main" val="1131861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Redux</a:t>
            </a:r>
            <a:endParaRPr lang="en-US" sz="4000" dirty="0">
              <a:solidFill>
                <a:srgbClr val="FFFF00"/>
              </a:solidFill>
            </a:endParaRPr>
          </a:p>
        </p:txBody>
      </p:sp>
      <p:sp>
        <p:nvSpPr>
          <p:cNvPr id="3" name="TextBox 2"/>
          <p:cNvSpPr txBox="1"/>
          <p:nvPr/>
        </p:nvSpPr>
        <p:spPr>
          <a:xfrm>
            <a:off x="0" y="839466"/>
            <a:ext cx="9067799" cy="6124754"/>
          </a:xfrm>
          <a:prstGeom prst="rect">
            <a:avLst/>
          </a:prstGeom>
          <a:noFill/>
        </p:spPr>
        <p:txBody>
          <a:bodyPr wrap="square" rtlCol="0">
            <a:spAutoFit/>
          </a:bodyPr>
          <a:lstStyle/>
          <a:p>
            <a:r>
              <a:rPr lang="en-US" sz="2800" dirty="0"/>
              <a:t>It helps </a:t>
            </a:r>
            <a:r>
              <a:rPr lang="en-US" sz="2800" dirty="0" smtClean="0"/>
              <a:t>to </a:t>
            </a:r>
            <a:r>
              <a:rPr lang="en-US" sz="2800" dirty="0"/>
              <a:t>write applications that behave consistently, run in different environments (client, </a:t>
            </a:r>
            <a:r>
              <a:rPr lang="en-US" sz="2800" dirty="0" smtClean="0"/>
              <a:t>server), </a:t>
            </a:r>
            <a:r>
              <a:rPr lang="en-US" sz="2800" dirty="0"/>
              <a:t>and are easy to test. </a:t>
            </a:r>
          </a:p>
          <a:p>
            <a:endParaRPr lang="en-US" sz="2800" dirty="0" smtClean="0"/>
          </a:p>
          <a:p>
            <a:r>
              <a:rPr lang="en-US" sz="2800" dirty="0" smtClean="0"/>
              <a:t> Provides </a:t>
            </a:r>
            <a:r>
              <a:rPr lang="en-US" sz="2800" dirty="0"/>
              <a:t>a great developer experience, such as </a:t>
            </a:r>
            <a:r>
              <a:rPr lang="en-US" sz="2800" dirty="0">
                <a:hlinkClick r:id="rId3"/>
              </a:rPr>
              <a:t>live code editing combined with a time traveling debugger</a:t>
            </a:r>
            <a:r>
              <a:rPr lang="en-US" sz="2800" dirty="0" smtClean="0"/>
              <a:t>.</a:t>
            </a:r>
          </a:p>
          <a:p>
            <a:endParaRPr lang="en-US" sz="2800" dirty="0"/>
          </a:p>
          <a:p>
            <a:r>
              <a:rPr lang="en-US" sz="2800" dirty="0" smtClean="0"/>
              <a:t>Use </a:t>
            </a:r>
            <a:r>
              <a:rPr lang="en-US" sz="2800" dirty="0" err="1"/>
              <a:t>Redux</a:t>
            </a:r>
            <a:r>
              <a:rPr lang="en-US" sz="2800" dirty="0"/>
              <a:t> together with </a:t>
            </a:r>
            <a:r>
              <a:rPr lang="en-US" sz="2800" dirty="0">
                <a:hlinkClick r:id="rId4"/>
              </a:rPr>
              <a:t>React</a:t>
            </a:r>
            <a:r>
              <a:rPr lang="en-US" sz="2800" dirty="0"/>
              <a:t>, or with any other view </a:t>
            </a:r>
            <a:r>
              <a:rPr lang="en-US" sz="2800" dirty="0" smtClean="0"/>
              <a:t>library. </a:t>
            </a:r>
            <a:endParaRPr lang="en-US" sz="2800" dirty="0"/>
          </a:p>
          <a:p>
            <a:endParaRPr lang="en-US" sz="2800" dirty="0"/>
          </a:p>
          <a:p>
            <a:r>
              <a:rPr lang="en-US" sz="2800" dirty="0" smtClean="0">
                <a:solidFill>
                  <a:srgbClr val="FF0000"/>
                </a:solidFill>
              </a:rPr>
              <a:t>Use </a:t>
            </a:r>
            <a:r>
              <a:rPr lang="en-US" sz="2800" dirty="0" err="1">
                <a:solidFill>
                  <a:srgbClr val="FF0000"/>
                </a:solidFill>
              </a:rPr>
              <a:t>Redux</a:t>
            </a:r>
            <a:r>
              <a:rPr lang="en-US" sz="2800" dirty="0">
                <a:solidFill>
                  <a:srgbClr val="FF0000"/>
                </a:solidFill>
              </a:rPr>
              <a:t> to manage any kind of application </a:t>
            </a:r>
            <a:r>
              <a:rPr lang="en-US" sz="2800" dirty="0" smtClean="0">
                <a:solidFill>
                  <a:srgbClr val="FF0000"/>
                </a:solidFill>
              </a:rPr>
              <a:t>state with following guidelines:</a:t>
            </a:r>
          </a:p>
          <a:p>
            <a:endParaRPr lang="en-US" sz="2800" dirty="0"/>
          </a:p>
          <a:p>
            <a:pPr marL="514350" indent="-514350">
              <a:buFont typeface="+mj-lt"/>
              <a:buAutoNum type="arabicPeriod"/>
            </a:pPr>
            <a:r>
              <a:rPr lang="en-US" sz="2800" dirty="0" smtClean="0"/>
              <a:t>State </a:t>
            </a:r>
            <a:r>
              <a:rPr lang="en-US" sz="2800" dirty="0"/>
              <a:t>is kept in a single store</a:t>
            </a:r>
          </a:p>
          <a:p>
            <a:pPr marL="514350" indent="-514350">
              <a:buFont typeface="+mj-lt"/>
              <a:buAutoNum type="arabicPeriod"/>
            </a:pPr>
            <a:r>
              <a:rPr lang="en-US" sz="2800" dirty="0"/>
              <a:t>Changes come from </a:t>
            </a:r>
            <a:r>
              <a:rPr lang="en-US" sz="2800" i="1" dirty="0"/>
              <a:t>actions</a:t>
            </a:r>
            <a:r>
              <a:rPr lang="en-US" sz="2800" dirty="0"/>
              <a:t> not </a:t>
            </a:r>
            <a:r>
              <a:rPr lang="en-US" sz="2800" i="1" dirty="0" smtClean="0"/>
              <a:t>mutations</a:t>
            </a:r>
          </a:p>
        </p:txBody>
      </p:sp>
    </p:spTree>
    <p:extLst>
      <p:ext uri="{BB962C8B-B14F-4D97-AF65-F5344CB8AC3E}">
        <p14:creationId xmlns:p14="http://schemas.microsoft.com/office/powerpoint/2010/main" val="3941071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Redux</a:t>
            </a:r>
            <a:endParaRPr lang="en-US" sz="4000" dirty="0">
              <a:solidFill>
                <a:srgbClr val="FFFF00"/>
              </a:solidFill>
            </a:endParaRPr>
          </a:p>
        </p:txBody>
      </p:sp>
      <p:sp>
        <p:nvSpPr>
          <p:cNvPr id="3" name="TextBox 2"/>
          <p:cNvSpPr txBox="1"/>
          <p:nvPr/>
        </p:nvSpPr>
        <p:spPr>
          <a:xfrm>
            <a:off x="0" y="839466"/>
            <a:ext cx="9067799" cy="6124754"/>
          </a:xfrm>
          <a:prstGeom prst="rect">
            <a:avLst/>
          </a:prstGeom>
          <a:noFill/>
        </p:spPr>
        <p:txBody>
          <a:bodyPr wrap="square" rtlCol="0">
            <a:spAutoFit/>
          </a:bodyPr>
          <a:lstStyle/>
          <a:p>
            <a:pPr marL="457200" indent="-457200">
              <a:buFont typeface="Arial" pitchFamily="34" charset="0"/>
              <a:buChar char="•"/>
            </a:pPr>
            <a:r>
              <a:rPr lang="en-US" sz="2800" dirty="0"/>
              <a:t>All kinds of frameworks and architectures have state. </a:t>
            </a:r>
            <a:endParaRPr lang="en-US" sz="2800" dirty="0" smtClean="0"/>
          </a:p>
          <a:p>
            <a:pPr marL="457200" indent="-457200">
              <a:buFont typeface="Arial" pitchFamily="34" charset="0"/>
              <a:buChar char="•"/>
            </a:pPr>
            <a:endParaRPr lang="en-US" sz="2800" dirty="0"/>
          </a:p>
          <a:p>
            <a:pPr marL="457200" indent="-457200">
              <a:buFont typeface="Arial" pitchFamily="34" charset="0"/>
              <a:buChar char="•"/>
            </a:pPr>
            <a:r>
              <a:rPr lang="en-US" sz="2800" dirty="0" smtClean="0"/>
              <a:t>In </a:t>
            </a:r>
            <a:r>
              <a:rPr lang="en-US" sz="2800" dirty="0"/>
              <a:t>Ember apps and Backbone apps, state is in </a:t>
            </a:r>
            <a:r>
              <a:rPr lang="en-US" sz="2800" dirty="0">
                <a:solidFill>
                  <a:srgbClr val="FF0000"/>
                </a:solidFill>
              </a:rPr>
              <a:t>Models</a:t>
            </a:r>
            <a:r>
              <a:rPr lang="en-US" sz="2800" dirty="0" smtClean="0"/>
              <a:t>.</a:t>
            </a:r>
          </a:p>
          <a:p>
            <a:pPr marL="457200" indent="-457200">
              <a:buFont typeface="Arial" pitchFamily="34" charset="0"/>
              <a:buChar char="•"/>
            </a:pPr>
            <a:r>
              <a:rPr lang="en-US" sz="2800" dirty="0" smtClean="0"/>
              <a:t>In </a:t>
            </a:r>
            <a:r>
              <a:rPr lang="en-US" sz="2800" dirty="0"/>
              <a:t>Angular apps, state is often in </a:t>
            </a:r>
            <a:r>
              <a:rPr lang="en-US" sz="2800" dirty="0">
                <a:solidFill>
                  <a:srgbClr val="FF0000"/>
                </a:solidFill>
              </a:rPr>
              <a:t>Factories and Services</a:t>
            </a:r>
            <a:r>
              <a:rPr lang="en-US" sz="2800" dirty="0"/>
              <a:t>. </a:t>
            </a:r>
            <a:endParaRPr lang="en-US" sz="2800" dirty="0" smtClean="0"/>
          </a:p>
          <a:p>
            <a:pPr marL="457200" indent="-457200">
              <a:buFont typeface="Arial" pitchFamily="34" charset="0"/>
              <a:buChar char="•"/>
            </a:pPr>
            <a:r>
              <a:rPr lang="en-US" sz="2800" dirty="0" smtClean="0"/>
              <a:t>In </a:t>
            </a:r>
            <a:r>
              <a:rPr lang="en-US" sz="2800" dirty="0"/>
              <a:t>most Flux </a:t>
            </a:r>
            <a:r>
              <a:rPr lang="en-US" sz="2800" dirty="0" smtClean="0"/>
              <a:t>, </a:t>
            </a:r>
            <a:r>
              <a:rPr lang="en-US" sz="2800" dirty="0"/>
              <a:t>it is in </a:t>
            </a:r>
            <a:r>
              <a:rPr lang="en-US" sz="2800" dirty="0">
                <a:solidFill>
                  <a:srgbClr val="FF0000"/>
                </a:solidFill>
              </a:rPr>
              <a:t>Stores.</a:t>
            </a:r>
            <a:r>
              <a:rPr lang="en-US" sz="2800" dirty="0"/>
              <a:t> </a:t>
            </a:r>
            <a:endParaRPr lang="en-US" sz="2800" dirty="0" smtClean="0"/>
          </a:p>
          <a:p>
            <a:endParaRPr lang="en-US" sz="2800" dirty="0"/>
          </a:p>
          <a:p>
            <a:r>
              <a:rPr lang="en-US" sz="2800" dirty="0" smtClean="0"/>
              <a:t>In </a:t>
            </a:r>
            <a:r>
              <a:rPr lang="en-US" sz="2800" dirty="0" err="1" smtClean="0"/>
              <a:t>Redux</a:t>
            </a:r>
            <a:r>
              <a:rPr lang="en-US" sz="2800" dirty="0"/>
              <a:t>, the application state is all stored in one </a:t>
            </a:r>
            <a:r>
              <a:rPr lang="en-US" sz="2800" dirty="0">
                <a:solidFill>
                  <a:srgbClr val="FF0000"/>
                </a:solidFill>
              </a:rPr>
              <a:t>single </a:t>
            </a:r>
            <a:r>
              <a:rPr lang="en-US" sz="2800" i="1" dirty="0">
                <a:solidFill>
                  <a:srgbClr val="FF0000"/>
                </a:solidFill>
              </a:rPr>
              <a:t>tree </a:t>
            </a:r>
            <a:r>
              <a:rPr lang="en-US" sz="2800" i="1" dirty="0" smtClean="0">
                <a:solidFill>
                  <a:srgbClr val="FF0000"/>
                </a:solidFill>
              </a:rPr>
              <a:t>structure</a:t>
            </a:r>
            <a:r>
              <a:rPr lang="en-US" sz="2800" dirty="0">
                <a:solidFill>
                  <a:srgbClr val="FF0000"/>
                </a:solidFill>
              </a:rPr>
              <a:t> </a:t>
            </a:r>
            <a:r>
              <a:rPr lang="en-US" sz="2800" dirty="0" smtClean="0"/>
              <a:t>called</a:t>
            </a:r>
            <a:r>
              <a:rPr lang="en-US" sz="2800" dirty="0" smtClean="0">
                <a:solidFill>
                  <a:srgbClr val="FF0000"/>
                </a:solidFill>
              </a:rPr>
              <a:t> immutable  state tree. </a:t>
            </a:r>
          </a:p>
          <a:p>
            <a:endParaRPr lang="en-US" sz="2800" dirty="0"/>
          </a:p>
          <a:p>
            <a:r>
              <a:rPr lang="en-US" sz="2800" dirty="0" smtClean="0"/>
              <a:t>Application's </a:t>
            </a:r>
            <a:r>
              <a:rPr lang="en-US" sz="2800" dirty="0"/>
              <a:t>state is stored in one data structure formed out of maps and arrays. </a:t>
            </a:r>
            <a:endParaRPr lang="en-US" sz="2800" dirty="0" smtClean="0"/>
          </a:p>
          <a:p>
            <a:endParaRPr lang="en-US" sz="2800" dirty="0" smtClean="0"/>
          </a:p>
          <a:p>
            <a:r>
              <a:rPr lang="en-US" sz="2800" dirty="0"/>
              <a:t>The state is pure data. It doesn't have methods or functions. And it isn't tucked away inside objects. </a:t>
            </a:r>
            <a:r>
              <a:rPr lang="en-US" sz="2800" i="1" dirty="0">
                <a:solidFill>
                  <a:srgbClr val="FF0000"/>
                </a:solidFill>
              </a:rPr>
              <a:t>It's all in one place</a:t>
            </a:r>
            <a:r>
              <a:rPr lang="en-US" sz="2800" dirty="0"/>
              <a:t>. </a:t>
            </a:r>
            <a:endParaRPr lang="en-US" sz="2800" i="1" dirty="0" smtClean="0"/>
          </a:p>
        </p:txBody>
      </p:sp>
    </p:spTree>
    <p:extLst>
      <p:ext uri="{BB962C8B-B14F-4D97-AF65-F5344CB8AC3E}">
        <p14:creationId xmlns:p14="http://schemas.microsoft.com/office/powerpoint/2010/main" val="16502714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Redux</a:t>
            </a:r>
            <a:endParaRPr lang="en-US" sz="4000" dirty="0">
              <a:solidFill>
                <a:srgbClr val="FFFF00"/>
              </a:solidFill>
            </a:endParaRPr>
          </a:p>
        </p:txBody>
      </p:sp>
      <p:sp>
        <p:nvSpPr>
          <p:cNvPr id="3" name="TextBox 2"/>
          <p:cNvSpPr txBox="1"/>
          <p:nvPr/>
        </p:nvSpPr>
        <p:spPr>
          <a:xfrm>
            <a:off x="0" y="839466"/>
            <a:ext cx="9067799" cy="6124754"/>
          </a:xfrm>
          <a:prstGeom prst="rect">
            <a:avLst/>
          </a:prstGeom>
          <a:noFill/>
        </p:spPr>
        <p:txBody>
          <a:bodyPr wrap="square" rtlCol="0">
            <a:spAutoFit/>
          </a:bodyPr>
          <a:lstStyle/>
          <a:p>
            <a:pPr marL="457200" indent="-457200">
              <a:buFont typeface="Arial" pitchFamily="34" charset="0"/>
              <a:buChar char="•"/>
            </a:pPr>
            <a:r>
              <a:rPr lang="en-US" sz="2800" dirty="0" smtClean="0"/>
              <a:t>Single State tree</a:t>
            </a:r>
          </a:p>
          <a:p>
            <a:pPr marL="457200" indent="-457200">
              <a:buFont typeface="Arial" pitchFamily="34" charset="0"/>
              <a:buChar char="•"/>
            </a:pPr>
            <a:r>
              <a:rPr lang="en-US" sz="2800" dirty="0" smtClean="0"/>
              <a:t>State is read-only</a:t>
            </a:r>
          </a:p>
          <a:p>
            <a:pPr marL="457200" indent="-457200">
              <a:buFont typeface="Arial" pitchFamily="34" charset="0"/>
              <a:buChar char="•"/>
            </a:pPr>
            <a:r>
              <a:rPr lang="en-US" sz="2800" dirty="0" smtClean="0"/>
              <a:t>Reducers are pure functions</a:t>
            </a:r>
          </a:p>
          <a:p>
            <a:pPr marL="457200" indent="-457200">
              <a:buFont typeface="Arial" pitchFamily="34" charset="0"/>
              <a:buChar char="•"/>
            </a:pPr>
            <a:endParaRPr lang="en-US" sz="2800" dirty="0"/>
          </a:p>
          <a:p>
            <a:pPr marL="457200" indent="-457200">
              <a:buFont typeface="Arial" pitchFamily="34" charset="0"/>
              <a:buChar char="•"/>
            </a:pPr>
            <a:r>
              <a:rPr lang="en-US" sz="2800" dirty="0" smtClean="0"/>
              <a:t>Reducer  update state</a:t>
            </a:r>
          </a:p>
          <a:p>
            <a:pPr marL="914400" lvl="1" indent="-457200">
              <a:buFont typeface="Arial" pitchFamily="34" charset="0"/>
              <a:buChar char="•"/>
            </a:pPr>
            <a:r>
              <a:rPr lang="en-US" sz="2800" dirty="0" smtClean="0"/>
              <a:t>(state, action (</a:t>
            </a:r>
            <a:r>
              <a:rPr lang="en-US" sz="2800" dirty="0" err="1" smtClean="0"/>
              <a:t>type,data</a:t>
            </a:r>
            <a:r>
              <a:rPr lang="en-US" sz="2800" dirty="0" smtClean="0"/>
              <a:t>))=&gt; new state</a:t>
            </a:r>
          </a:p>
          <a:p>
            <a:pPr marL="914400" lvl="1" indent="-457200">
              <a:buFont typeface="Arial" pitchFamily="34" charset="0"/>
              <a:buChar char="•"/>
            </a:pPr>
            <a:r>
              <a:rPr lang="en-US" sz="2800" dirty="0" smtClean="0"/>
              <a:t>Use immutable </a:t>
            </a:r>
            <a:r>
              <a:rPr lang="en-US" sz="2800" dirty="0" err="1" smtClean="0"/>
              <a:t>js</a:t>
            </a:r>
            <a:r>
              <a:rPr lang="en-US" sz="2800" dirty="0" smtClean="0"/>
              <a:t> to return state with map/list…</a:t>
            </a:r>
          </a:p>
          <a:p>
            <a:pPr marL="914400" lvl="1" indent="-457200">
              <a:buFont typeface="Arial" pitchFamily="34" charset="0"/>
              <a:buChar char="•"/>
            </a:pPr>
            <a:endParaRPr lang="en-US" sz="2800" dirty="0"/>
          </a:p>
          <a:p>
            <a:pPr marL="914400" lvl="1" indent="-457200">
              <a:buFont typeface="Arial" pitchFamily="34" charset="0"/>
              <a:buChar char="•"/>
            </a:pPr>
            <a:endParaRPr lang="en-US" sz="2800" dirty="0" smtClean="0"/>
          </a:p>
          <a:p>
            <a:pPr marL="914400" lvl="1" indent="-457200">
              <a:buFont typeface="Arial" pitchFamily="34" charset="0"/>
              <a:buChar char="•"/>
            </a:pPr>
            <a:endParaRPr lang="en-US" sz="2800" dirty="0"/>
          </a:p>
          <a:p>
            <a:pPr marL="914400" lvl="1" indent="-457200">
              <a:buFont typeface="Arial" pitchFamily="34" charset="0"/>
              <a:buChar char="•"/>
            </a:pPr>
            <a:endParaRPr lang="en-US" sz="2800" dirty="0" smtClean="0"/>
          </a:p>
          <a:p>
            <a:pPr marL="457200" indent="-457200">
              <a:buFont typeface="Arial" pitchFamily="34" charset="0"/>
              <a:buChar char="•"/>
            </a:pPr>
            <a:endParaRPr lang="en-US" sz="2800" dirty="0"/>
          </a:p>
          <a:p>
            <a:pPr marL="457200" indent="-457200">
              <a:buFont typeface="Arial" pitchFamily="34" charset="0"/>
              <a:buChar char="•"/>
            </a:pPr>
            <a:endParaRPr lang="en-US" sz="2800" dirty="0" smtClean="0"/>
          </a:p>
          <a:p>
            <a:endParaRPr lang="en-US" sz="2800" dirty="0" smtClean="0"/>
          </a:p>
        </p:txBody>
      </p:sp>
    </p:spTree>
    <p:extLst>
      <p:ext uri="{BB962C8B-B14F-4D97-AF65-F5344CB8AC3E}">
        <p14:creationId xmlns:p14="http://schemas.microsoft.com/office/powerpoint/2010/main" val="21464927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143000"/>
            <a:ext cx="8305800" cy="967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35121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Redux</a:t>
            </a:r>
            <a:endParaRPr lang="en-US" sz="4000" dirty="0">
              <a:solidFill>
                <a:srgbClr val="FFFF00"/>
              </a:solidFill>
            </a:endParaRPr>
          </a:p>
        </p:txBody>
      </p:sp>
      <p:sp>
        <p:nvSpPr>
          <p:cNvPr id="3" name="TextBox 2"/>
          <p:cNvSpPr txBox="1"/>
          <p:nvPr/>
        </p:nvSpPr>
        <p:spPr>
          <a:xfrm>
            <a:off x="0" y="839466"/>
            <a:ext cx="9067799" cy="6124754"/>
          </a:xfrm>
          <a:prstGeom prst="rect">
            <a:avLst/>
          </a:prstGeom>
          <a:noFill/>
        </p:spPr>
        <p:txBody>
          <a:bodyPr wrap="square" rtlCol="0">
            <a:spAutoFit/>
          </a:bodyPr>
          <a:lstStyle/>
          <a:p>
            <a:pPr marL="457200" indent="-457200">
              <a:buFont typeface="Arial" pitchFamily="34" charset="0"/>
              <a:buChar char="•"/>
            </a:pPr>
            <a:r>
              <a:rPr lang="en-US" sz="2800" b="1" dirty="0" smtClean="0">
                <a:solidFill>
                  <a:srgbClr val="FF0000"/>
                </a:solidFill>
              </a:rPr>
              <a:t>store</a:t>
            </a:r>
            <a:r>
              <a:rPr lang="en-US" sz="2800" b="1" dirty="0">
                <a:solidFill>
                  <a:srgbClr val="FF0000"/>
                </a:solidFill>
              </a:rPr>
              <a:t>:</a:t>
            </a:r>
            <a:r>
              <a:rPr lang="en-US" sz="2800" dirty="0">
                <a:solidFill>
                  <a:srgbClr val="FF0000"/>
                </a:solidFill>
              </a:rPr>
              <a:t> </a:t>
            </a:r>
            <a:r>
              <a:rPr lang="en-US" sz="2800" dirty="0"/>
              <a:t>manages the states. </a:t>
            </a:r>
            <a:r>
              <a:rPr lang="en-US" sz="2800" dirty="0" smtClean="0"/>
              <a:t>All our application data and state resides here . (Like brain for app). In </a:t>
            </a:r>
            <a:r>
              <a:rPr lang="en-US" sz="2800" dirty="0"/>
              <a:t>a </a:t>
            </a:r>
            <a:r>
              <a:rPr lang="en-US" sz="2800" dirty="0" err="1"/>
              <a:t>Redux</a:t>
            </a:r>
            <a:r>
              <a:rPr lang="en-US" sz="2800" dirty="0"/>
              <a:t> app, you can obtain its states </a:t>
            </a:r>
            <a:r>
              <a:rPr lang="en-US" sz="2800" dirty="0" smtClean="0"/>
              <a:t> via</a:t>
            </a:r>
            <a:r>
              <a:rPr lang="en-US" sz="2800" b="1" dirty="0"/>
              <a:t> </a:t>
            </a:r>
            <a:r>
              <a:rPr lang="en-US" sz="2800" b="1" dirty="0" err="1"/>
              <a:t>store.getState</a:t>
            </a:r>
            <a:r>
              <a:rPr lang="en-US" sz="2800" b="1" dirty="0" smtClean="0"/>
              <a:t>()</a:t>
            </a:r>
          </a:p>
          <a:p>
            <a:pPr marL="457200" indent="-457200">
              <a:buFont typeface="Arial" pitchFamily="34" charset="0"/>
              <a:buChar char="•"/>
            </a:pPr>
            <a:endParaRPr lang="en-US" sz="2800" b="1" dirty="0"/>
          </a:p>
          <a:p>
            <a:pPr marL="457200" indent="-457200">
              <a:buFont typeface="Arial" pitchFamily="34" charset="0"/>
              <a:buChar char="•"/>
            </a:pPr>
            <a:r>
              <a:rPr lang="en-US" sz="2800" b="1" dirty="0" smtClean="0">
                <a:solidFill>
                  <a:srgbClr val="FF0000"/>
                </a:solidFill>
              </a:rPr>
              <a:t>Provider </a:t>
            </a:r>
            <a:r>
              <a:rPr lang="en-US" sz="2800" dirty="0" smtClean="0"/>
              <a:t>makes all store available to containers (react-</a:t>
            </a:r>
            <a:r>
              <a:rPr lang="en-US" sz="2800" dirty="0" err="1" smtClean="0"/>
              <a:t>redux</a:t>
            </a:r>
            <a:r>
              <a:rPr lang="en-US" sz="2800" dirty="0" smtClean="0"/>
              <a:t> provider)</a:t>
            </a:r>
          </a:p>
          <a:p>
            <a:pPr marL="457200" indent="-457200">
              <a:buFont typeface="Arial" pitchFamily="34" charset="0"/>
              <a:buChar char="•"/>
            </a:pPr>
            <a:endParaRPr lang="en-US" sz="2800" b="1" dirty="0"/>
          </a:p>
          <a:p>
            <a:pPr marL="457200" indent="-457200">
              <a:buFont typeface="Arial" pitchFamily="34" charset="0"/>
              <a:buChar char="•"/>
            </a:pPr>
            <a:r>
              <a:rPr lang="en-US" sz="2800" b="1" dirty="0" smtClean="0">
                <a:solidFill>
                  <a:srgbClr val="FF0000"/>
                </a:solidFill>
              </a:rPr>
              <a:t>Containers : </a:t>
            </a:r>
            <a:r>
              <a:rPr lang="en-US" sz="2800" dirty="0" smtClean="0"/>
              <a:t>fetch app state data  and use it to render components. (it is like a glue to </a:t>
            </a:r>
            <a:r>
              <a:rPr lang="en-US" sz="2800" dirty="0" err="1" smtClean="0"/>
              <a:t>connecct</a:t>
            </a:r>
            <a:r>
              <a:rPr lang="en-US" sz="2800" dirty="0" smtClean="0"/>
              <a:t> connect store to component.</a:t>
            </a:r>
            <a:r>
              <a:rPr lang="en-US" sz="2800" b="1" dirty="0" smtClean="0"/>
              <a:t> (connect). Whenever app state changes, component re-renders to keep state in sync with UI</a:t>
            </a:r>
          </a:p>
          <a:p>
            <a:pPr marL="457200" indent="-457200">
              <a:buFont typeface="Arial" pitchFamily="34" charset="0"/>
              <a:buChar char="•"/>
            </a:pPr>
            <a:endParaRPr lang="en-US" sz="2800" b="1" dirty="0" smtClean="0"/>
          </a:p>
          <a:p>
            <a:pPr marL="457200" indent="-457200">
              <a:buFont typeface="Arial" pitchFamily="34" charset="0"/>
              <a:buChar char="•"/>
            </a:pPr>
            <a:r>
              <a:rPr lang="en-US" sz="2800" b="1" dirty="0">
                <a:solidFill>
                  <a:srgbClr val="FF0000"/>
                </a:solidFill>
              </a:rPr>
              <a:t>App state becomes component props in React.</a:t>
            </a:r>
          </a:p>
          <a:p>
            <a:pPr marL="457200" indent="-457200">
              <a:buFont typeface="Arial" pitchFamily="34" charset="0"/>
              <a:buChar char="•"/>
            </a:pPr>
            <a:endParaRPr lang="en-US" sz="2800" b="1" dirty="0" smtClean="0"/>
          </a:p>
        </p:txBody>
      </p:sp>
    </p:spTree>
    <p:extLst>
      <p:ext uri="{BB962C8B-B14F-4D97-AF65-F5344CB8AC3E}">
        <p14:creationId xmlns:p14="http://schemas.microsoft.com/office/powerpoint/2010/main" val="31853901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444</TotalTime>
  <Words>990</Words>
  <Application>Microsoft Office PowerPoint</Application>
  <PresentationFormat>On-screen Show (4:3)</PresentationFormat>
  <Paragraphs>319</Paragraphs>
  <Slides>40</Slides>
  <Notes>4</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PowerPoint Presentation</vt:lpstr>
      <vt:lpstr>MVC</vt:lpstr>
      <vt:lpstr>Redux</vt:lpstr>
      <vt:lpstr>Redux</vt:lpstr>
      <vt:lpstr>Redux</vt:lpstr>
      <vt:lpstr>Redux</vt:lpstr>
      <vt:lpstr>Redux</vt:lpstr>
      <vt:lpstr>PowerPoint Presentation</vt:lpstr>
      <vt:lpstr>Redux</vt:lpstr>
      <vt:lpstr>Redux</vt:lpstr>
      <vt:lpstr>Redux</vt:lpstr>
      <vt:lpstr>Redux</vt:lpstr>
      <vt:lpstr>Redux</vt:lpstr>
      <vt:lpstr>Redux</vt:lpstr>
      <vt:lpstr>Redux</vt:lpstr>
      <vt:lpstr>Redux</vt:lpstr>
      <vt:lpstr>Redux</vt:lpstr>
      <vt:lpstr>Redux</vt:lpstr>
      <vt:lpstr>Redux</vt:lpstr>
      <vt:lpstr>Redux</vt:lpstr>
      <vt:lpstr>Flux vs Redux</vt:lpstr>
      <vt:lpstr>Redux - Actions</vt:lpstr>
      <vt:lpstr>Redux - Actions</vt:lpstr>
      <vt:lpstr>Redux - Actions</vt:lpstr>
      <vt:lpstr>Redux - Reducer</vt:lpstr>
      <vt:lpstr>Redux - Store</vt:lpstr>
      <vt:lpstr>Redux – Data Flow</vt:lpstr>
      <vt:lpstr>Redux- Designing application Tree</vt:lpstr>
      <vt:lpstr>Redux</vt:lpstr>
      <vt:lpstr>React vs Redux</vt:lpstr>
      <vt:lpstr>ImmutableJS</vt:lpstr>
      <vt:lpstr>ImmutableJS</vt:lpstr>
      <vt:lpstr>ImmutableJS</vt:lpstr>
      <vt:lpstr>Todo App – State Tree </vt:lpstr>
      <vt:lpstr>Todo App – State Tree with filter </vt:lpstr>
      <vt:lpstr>Todo App – State Tree with filter </vt:lpstr>
      <vt:lpstr>Redux – Testing with mocha/chai</vt:lpstr>
      <vt:lpstr>Redux – Testing with mocha/chai</vt:lpstr>
      <vt:lpstr>Redux – Testing with mocha/chai</vt:lpstr>
      <vt:lpstr>Redux – Testing with mocha/chai</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Redux and Immutable</dc:title>
  <dc:creator>Administrator</dc:creator>
  <cp:lastModifiedBy>Administrator</cp:lastModifiedBy>
  <cp:revision>184</cp:revision>
  <dcterms:created xsi:type="dcterms:W3CDTF">2006-08-16T00:00:00Z</dcterms:created>
  <dcterms:modified xsi:type="dcterms:W3CDTF">2016-09-25T02:05:00Z</dcterms:modified>
</cp:coreProperties>
</file>