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3" r:id="rId5"/>
    <p:sldId id="313" r:id="rId6"/>
    <p:sldId id="303" r:id="rId7"/>
    <p:sldId id="259" r:id="rId8"/>
    <p:sldId id="284" r:id="rId9"/>
    <p:sldId id="261" r:id="rId10"/>
    <p:sldId id="299" r:id="rId11"/>
    <p:sldId id="277" r:id="rId12"/>
    <p:sldId id="307" r:id="rId13"/>
    <p:sldId id="308" r:id="rId14"/>
    <p:sldId id="263" r:id="rId15"/>
    <p:sldId id="269" r:id="rId16"/>
    <p:sldId id="270" r:id="rId17"/>
    <p:sldId id="268" r:id="rId18"/>
    <p:sldId id="271" r:id="rId19"/>
    <p:sldId id="264" r:id="rId20"/>
    <p:sldId id="266" r:id="rId21"/>
    <p:sldId id="279" r:id="rId22"/>
    <p:sldId id="280" r:id="rId23"/>
    <p:sldId id="314" r:id="rId24"/>
    <p:sldId id="300" r:id="rId25"/>
    <p:sldId id="312" r:id="rId26"/>
    <p:sldId id="309" r:id="rId27"/>
    <p:sldId id="310" r:id="rId28"/>
    <p:sldId id="311" r:id="rId29"/>
    <p:sldId id="278" r:id="rId30"/>
    <p:sldId id="305" r:id="rId31"/>
    <p:sldId id="306" r:id="rId32"/>
    <p:sldId id="304" r:id="rId33"/>
    <p:sldId id="272" r:id="rId34"/>
    <p:sldId id="285" r:id="rId35"/>
    <p:sldId id="302" r:id="rId36"/>
    <p:sldId id="289" r:id="rId37"/>
    <p:sldId id="290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en.wikipedia.org/wiki/Single_responsibility_principle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facebook.github.io/react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snip.ly/TY3h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facebook.github.io/react/html-jsx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i1-news.softpedia-static.com/images/news2/Basic-Differences-Between-AngularJS-and-React-484781-2.jp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92075" y="6356350"/>
            <a:ext cx="822325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buClrTx/>
              <a:buFontTx/>
              <a:buNone/>
            </a:pPr>
            <a:endParaRPr lang="en-US" sz="1600">
              <a:solidFill>
                <a:srgbClr val="729FCF"/>
              </a:solidFill>
              <a:latin typeface="Ubuntu Medium" charset="0"/>
            </a:endParaRPr>
          </a:p>
        </p:txBody>
      </p:sp>
      <p:sp>
        <p:nvSpPr>
          <p:cNvPr id="6" name="Footer Placeholder 3"/>
          <p:cNvSpPr txBox="1">
            <a:spLocks/>
          </p:cNvSpPr>
          <p:nvPr/>
        </p:nvSpPr>
        <p:spPr bwMode="auto">
          <a:xfrm>
            <a:off x="-1888" y="5303837"/>
            <a:ext cx="5652120" cy="1341438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800" dirty="0" err="1">
                <a:solidFill>
                  <a:srgbClr val="FFC000"/>
                </a:solidFill>
              </a:rPr>
              <a:t>D.S.R.Murthy</a:t>
            </a:r>
            <a:r>
              <a:rPr lang="en-US" sz="3600" dirty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M.Tech</a:t>
            </a:r>
            <a:r>
              <a:rPr lang="en-US" dirty="0">
                <a:solidFill>
                  <a:srgbClr val="FFC000"/>
                </a:solidFill>
              </a:rPr>
              <a:t> (IT)</a:t>
            </a:r>
          </a:p>
          <a:p>
            <a:pPr algn="ctr">
              <a:defRPr/>
            </a:pPr>
            <a:r>
              <a:rPr lang="en-US" dirty="0">
                <a:solidFill>
                  <a:srgbClr val="FFFF00"/>
                </a:solidFill>
              </a:rPr>
              <a:t>Software Architect  &amp; Corporate Trainer</a:t>
            </a:r>
          </a:p>
          <a:p>
            <a:pPr algn="ctr">
              <a:defRPr/>
            </a:pPr>
            <a:r>
              <a:rPr lang="en-US" dirty="0">
                <a:solidFill>
                  <a:srgbClr val="FFFF00"/>
                </a:solidFill>
              </a:rPr>
              <a:t>Experience : </a:t>
            </a:r>
            <a:r>
              <a:rPr lang="en-US" dirty="0" smtClean="0">
                <a:solidFill>
                  <a:srgbClr val="FFFF00"/>
                </a:solidFill>
              </a:rPr>
              <a:t>25 </a:t>
            </a:r>
            <a:r>
              <a:rPr lang="en-US" dirty="0">
                <a:solidFill>
                  <a:srgbClr val="FFFF00"/>
                </a:solidFill>
              </a:rPr>
              <a:t>years</a:t>
            </a:r>
          </a:p>
        </p:txBody>
      </p:sp>
      <p:sp>
        <p:nvSpPr>
          <p:cNvPr id="8" name="Rectangle 7"/>
          <p:cNvSpPr/>
          <p:nvPr/>
        </p:nvSpPr>
        <p:spPr>
          <a:xfrm>
            <a:off x="9036050" y="1412875"/>
            <a:ext cx="107950" cy="54451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9036050" y="0"/>
            <a:ext cx="107950" cy="141287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145" y="1651248"/>
            <a:ext cx="2146053" cy="322555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-1888" y="889655"/>
            <a:ext cx="5654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2"/>
                </a:solidFill>
                <a:latin typeface="Aharoni" pitchFamily="2" charset="-79"/>
                <a:cs typeface="Aharoni" pitchFamily="2" charset="-79"/>
              </a:rPr>
              <a:t>REACT JS with </a:t>
            </a:r>
            <a:r>
              <a:rPr lang="en-US" sz="2800" b="1" dirty="0" err="1" smtClean="0">
                <a:solidFill>
                  <a:schemeClr val="accent2"/>
                </a:solidFill>
                <a:latin typeface="Aharoni" pitchFamily="2" charset="-79"/>
                <a:cs typeface="Aharoni" pitchFamily="2" charset="-79"/>
              </a:rPr>
              <a:t>Redux</a:t>
            </a:r>
            <a:endParaRPr lang="en-US" sz="2800" b="1" dirty="0">
              <a:solidFill>
                <a:schemeClr val="accent2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2" name="AutoShape 2" descr="http://facebook.github.io/react/img/logo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454" y="21647"/>
            <a:ext cx="603434" cy="603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8"/>
          <p:cNvSpPr txBox="1">
            <a:spLocks noChangeArrowheads="1"/>
          </p:cNvSpPr>
          <p:nvPr/>
        </p:nvSpPr>
        <p:spPr>
          <a:xfrm>
            <a:off x="5105401" y="-34635"/>
            <a:ext cx="40386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sz="2600" b="1" u="sng" dirty="0" smtClean="0">
                <a:solidFill>
                  <a:srgbClr val="FFFF00"/>
                </a:solidFill>
              </a:rPr>
              <a:t>Specialization</a:t>
            </a:r>
          </a:p>
          <a:p>
            <a:pPr algn="r">
              <a:spcBef>
                <a:spcPts val="400"/>
              </a:spcBef>
              <a:defRPr/>
            </a:pPr>
            <a:r>
              <a:rPr lang="en-US" sz="1900" dirty="0" err="1" smtClean="0">
                <a:solidFill>
                  <a:schemeClr val="bg1"/>
                </a:solidFill>
              </a:rPr>
              <a:t>.Net</a:t>
            </a:r>
            <a:r>
              <a:rPr lang="en-US" sz="1900" dirty="0" smtClean="0">
                <a:solidFill>
                  <a:schemeClr val="bg1"/>
                </a:solidFill>
              </a:rPr>
              <a:t>  4.5.2, CLR Internals</a:t>
            </a:r>
          </a:p>
          <a:p>
            <a:pPr algn="r">
              <a:spcBef>
                <a:spcPts val="400"/>
              </a:spcBef>
              <a:defRPr/>
            </a:pPr>
            <a:r>
              <a:rPr lang="en-US" sz="1900" dirty="0" smtClean="0">
                <a:solidFill>
                  <a:schemeClr val="bg1"/>
                </a:solidFill>
              </a:rPr>
              <a:t>C# 6.0, WPF 4.5 .2 with Blend</a:t>
            </a:r>
          </a:p>
          <a:p>
            <a:pPr algn="r">
              <a:spcBef>
                <a:spcPts val="400"/>
              </a:spcBef>
              <a:defRPr/>
            </a:pPr>
            <a:r>
              <a:rPr lang="en-US" sz="1900" dirty="0" err="1">
                <a:solidFill>
                  <a:schemeClr val="bg1"/>
                </a:solidFill>
              </a:rPr>
              <a:t>ASP.Net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smtClean="0">
                <a:solidFill>
                  <a:schemeClr val="bg1"/>
                </a:solidFill>
              </a:rPr>
              <a:t>5,0,  </a:t>
            </a:r>
            <a:r>
              <a:rPr lang="en-US" sz="1900" dirty="0" err="1" smtClean="0">
                <a:solidFill>
                  <a:schemeClr val="bg1"/>
                </a:solidFill>
              </a:rPr>
              <a:t>ASP.Net</a:t>
            </a:r>
            <a:r>
              <a:rPr lang="en-US" sz="1900" dirty="0" smtClean="0">
                <a:solidFill>
                  <a:schemeClr val="bg1"/>
                </a:solidFill>
              </a:rPr>
              <a:t> MVC 6.0 </a:t>
            </a:r>
          </a:p>
          <a:p>
            <a:pPr algn="r">
              <a:spcBef>
                <a:spcPts val="400"/>
              </a:spcBef>
              <a:defRPr/>
            </a:pPr>
            <a:r>
              <a:rPr lang="en-US" sz="1900" dirty="0" err="1" smtClean="0">
                <a:solidFill>
                  <a:schemeClr val="bg1"/>
                </a:solidFill>
              </a:rPr>
              <a:t>Linq</a:t>
            </a:r>
            <a:r>
              <a:rPr lang="en-US" sz="1900" dirty="0" smtClean="0">
                <a:solidFill>
                  <a:schemeClr val="bg1"/>
                </a:solidFill>
              </a:rPr>
              <a:t> 4  &amp; </a:t>
            </a:r>
            <a:r>
              <a:rPr lang="en-US" sz="1900" dirty="0" err="1">
                <a:solidFill>
                  <a:schemeClr val="bg1"/>
                </a:solidFill>
              </a:rPr>
              <a:t>ADO.Net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smtClean="0">
                <a:solidFill>
                  <a:schemeClr val="bg1"/>
                </a:solidFill>
              </a:rPr>
              <a:t>EF 7.0</a:t>
            </a:r>
          </a:p>
          <a:p>
            <a:pPr algn="r">
              <a:spcBef>
                <a:spcPts val="400"/>
              </a:spcBef>
              <a:defRPr/>
            </a:pPr>
            <a:r>
              <a:rPr lang="en-US" sz="1900" dirty="0" smtClean="0">
                <a:solidFill>
                  <a:schemeClr val="bg1"/>
                </a:solidFill>
              </a:rPr>
              <a:t>WCF 4.5.1, Web API, WF  4.5.1</a:t>
            </a:r>
          </a:p>
          <a:p>
            <a:pPr algn="r">
              <a:spcBef>
                <a:spcPts val="400"/>
              </a:spcBef>
              <a:defRPr/>
            </a:pPr>
            <a:r>
              <a:rPr lang="en-US" sz="1900" dirty="0" smtClean="0">
                <a:solidFill>
                  <a:schemeClr val="bg1"/>
                </a:solidFill>
              </a:rPr>
              <a:t>Prism 5 with MEF &amp; MVVM</a:t>
            </a:r>
          </a:p>
          <a:p>
            <a:pPr algn="r">
              <a:spcBef>
                <a:spcPts val="400"/>
              </a:spcBef>
              <a:defRPr/>
            </a:pPr>
            <a:r>
              <a:rPr lang="en-US" sz="1900" dirty="0" smtClean="0">
                <a:solidFill>
                  <a:schemeClr val="bg1"/>
                </a:solidFill>
              </a:rPr>
              <a:t>Cloud Computing (Azure)</a:t>
            </a:r>
          </a:p>
          <a:p>
            <a:pPr algn="r">
              <a:spcBef>
                <a:spcPts val="400"/>
              </a:spcBef>
              <a:defRPr/>
            </a:pPr>
            <a:r>
              <a:rPr lang="en-US" sz="1900" dirty="0" smtClean="0">
                <a:solidFill>
                  <a:schemeClr val="bg1"/>
                </a:solidFill>
              </a:rPr>
              <a:t>UML 2 and OOAD</a:t>
            </a:r>
          </a:p>
          <a:p>
            <a:pPr algn="r">
              <a:spcBef>
                <a:spcPts val="400"/>
              </a:spcBef>
              <a:defRPr/>
            </a:pPr>
            <a:r>
              <a:rPr lang="en-US" sz="1900" dirty="0" smtClean="0">
                <a:solidFill>
                  <a:schemeClr val="bg1"/>
                </a:solidFill>
              </a:rPr>
              <a:t>HTML 5, CSS 3, SASS</a:t>
            </a:r>
          </a:p>
          <a:p>
            <a:pPr algn="r">
              <a:spcBef>
                <a:spcPts val="400"/>
              </a:spcBef>
              <a:defRPr/>
            </a:pPr>
            <a:r>
              <a:rPr lang="en-US" sz="1900" dirty="0">
                <a:solidFill>
                  <a:schemeClr val="bg1"/>
                </a:solidFill>
              </a:rPr>
              <a:t>65 </a:t>
            </a:r>
            <a:r>
              <a:rPr lang="en-US" sz="1900" dirty="0" err="1">
                <a:solidFill>
                  <a:schemeClr val="bg1"/>
                </a:solidFill>
              </a:rPr>
              <a:t>.Net</a:t>
            </a:r>
            <a:r>
              <a:rPr lang="en-US" sz="1900" dirty="0">
                <a:solidFill>
                  <a:schemeClr val="bg1"/>
                </a:solidFill>
              </a:rPr>
              <a:t> Design  </a:t>
            </a:r>
            <a:r>
              <a:rPr lang="en-US" sz="1900" dirty="0" smtClean="0">
                <a:solidFill>
                  <a:schemeClr val="bg1"/>
                </a:solidFill>
              </a:rPr>
              <a:t>Patterns</a:t>
            </a:r>
          </a:p>
          <a:p>
            <a:pPr algn="r">
              <a:spcBef>
                <a:spcPts val="400"/>
              </a:spcBef>
              <a:defRPr/>
            </a:pPr>
            <a:r>
              <a:rPr lang="en-US" sz="1900" dirty="0" smtClean="0">
                <a:solidFill>
                  <a:schemeClr val="bg1"/>
                </a:solidFill>
              </a:rPr>
              <a:t>JavaScript, </a:t>
            </a:r>
            <a:r>
              <a:rPr lang="en-US" sz="1900" dirty="0" err="1" smtClean="0">
                <a:solidFill>
                  <a:schemeClr val="bg1"/>
                </a:solidFill>
              </a:rPr>
              <a:t>Jquery</a:t>
            </a:r>
            <a:r>
              <a:rPr lang="en-US" sz="1900" dirty="0" smtClean="0">
                <a:solidFill>
                  <a:schemeClr val="bg1"/>
                </a:solidFill>
              </a:rPr>
              <a:t> 2.x , Bootstrap </a:t>
            </a:r>
          </a:p>
          <a:p>
            <a:pPr algn="r">
              <a:spcBef>
                <a:spcPts val="400"/>
              </a:spcBef>
              <a:defRPr/>
            </a:pPr>
            <a:r>
              <a:rPr lang="en-US" sz="1900" dirty="0" smtClean="0">
                <a:solidFill>
                  <a:schemeClr val="bg1"/>
                </a:solidFill>
              </a:rPr>
              <a:t>Type Script, Angular 2.0,</a:t>
            </a:r>
          </a:p>
          <a:p>
            <a:pPr algn="r">
              <a:spcBef>
                <a:spcPts val="400"/>
              </a:spcBef>
              <a:defRPr/>
            </a:pPr>
            <a:r>
              <a:rPr lang="en-US" sz="1900" dirty="0" smtClean="0">
                <a:solidFill>
                  <a:schemeClr val="bg1"/>
                </a:solidFill>
              </a:rPr>
              <a:t>ES 6, Immutable JS, React, Flux, </a:t>
            </a:r>
            <a:r>
              <a:rPr lang="en-US" sz="1900" dirty="0" err="1" smtClean="0">
                <a:solidFill>
                  <a:schemeClr val="bg1"/>
                </a:solidFill>
              </a:rPr>
              <a:t>Redux</a:t>
            </a:r>
            <a:endParaRPr lang="en-US" sz="1900" dirty="0">
              <a:solidFill>
                <a:schemeClr val="bg1"/>
              </a:solidFill>
            </a:endParaRPr>
          </a:p>
          <a:p>
            <a:pPr algn="r">
              <a:spcBef>
                <a:spcPts val="400"/>
              </a:spcBef>
              <a:defRPr/>
            </a:pPr>
            <a:r>
              <a:rPr lang="en-US" sz="1900" dirty="0" smtClean="0">
                <a:solidFill>
                  <a:schemeClr val="bg1"/>
                </a:solidFill>
              </a:rPr>
              <a:t> Ext JS 6.0 , Ember , Backbone</a:t>
            </a:r>
            <a:endParaRPr lang="en-US" sz="1900" dirty="0">
              <a:solidFill>
                <a:schemeClr val="bg1"/>
              </a:solidFill>
            </a:endParaRPr>
          </a:p>
          <a:p>
            <a:pPr algn="r">
              <a:spcBef>
                <a:spcPts val="400"/>
              </a:spcBef>
              <a:defRPr/>
            </a:pPr>
            <a:r>
              <a:rPr lang="en-US" sz="1900" dirty="0" smtClean="0">
                <a:solidFill>
                  <a:schemeClr val="bg1"/>
                </a:solidFill>
              </a:rPr>
              <a:t>Kendo </a:t>
            </a:r>
            <a:r>
              <a:rPr lang="en-US" sz="1900" dirty="0">
                <a:solidFill>
                  <a:schemeClr val="bg1"/>
                </a:solidFill>
              </a:rPr>
              <a:t>UI, </a:t>
            </a:r>
            <a:r>
              <a:rPr lang="en-US" sz="1900" dirty="0" smtClean="0">
                <a:solidFill>
                  <a:schemeClr val="bg1"/>
                </a:solidFill>
              </a:rPr>
              <a:t>D3.js, Polymer </a:t>
            </a:r>
            <a:r>
              <a:rPr lang="en-US" sz="1900" dirty="0" err="1" smtClean="0">
                <a:solidFill>
                  <a:schemeClr val="bg1"/>
                </a:solidFill>
              </a:rPr>
              <a:t>js</a:t>
            </a:r>
            <a:r>
              <a:rPr lang="en-US" sz="1900" dirty="0" smtClean="0">
                <a:solidFill>
                  <a:schemeClr val="bg1"/>
                </a:solidFill>
              </a:rPr>
              <a:t> </a:t>
            </a:r>
          </a:p>
          <a:p>
            <a:pPr algn="r">
              <a:spcBef>
                <a:spcPts val="400"/>
              </a:spcBef>
              <a:defRPr/>
            </a:pPr>
            <a:r>
              <a:rPr lang="en-US" sz="1900" dirty="0" smtClean="0">
                <a:solidFill>
                  <a:schemeClr val="bg1"/>
                </a:solidFill>
              </a:rPr>
              <a:t> Node.js, Dust.js, Jade ,Mongo </a:t>
            </a:r>
          </a:p>
          <a:p>
            <a:pPr algn="r">
              <a:spcBef>
                <a:spcPts val="400"/>
              </a:spcBef>
              <a:defRPr/>
            </a:pPr>
            <a:r>
              <a:rPr lang="en-US" sz="2000" dirty="0">
                <a:solidFill>
                  <a:schemeClr val="bg1"/>
                </a:solidFill>
              </a:rPr>
              <a:t>h</a:t>
            </a:r>
            <a:r>
              <a:rPr lang="en-US" sz="2000" dirty="0" smtClean="0">
                <a:solidFill>
                  <a:schemeClr val="bg1"/>
                </a:solidFill>
              </a:rPr>
              <a:t>api.js, system.js, Phantom.js</a:t>
            </a:r>
          </a:p>
          <a:p>
            <a:pPr algn="r">
              <a:spcBef>
                <a:spcPts val="400"/>
              </a:spcBef>
              <a:defRPr/>
            </a:pPr>
            <a:r>
              <a:rPr lang="en-US" sz="1900" dirty="0" smtClean="0">
                <a:solidFill>
                  <a:schemeClr val="bg1"/>
                </a:solidFill>
              </a:rPr>
              <a:t>Mocha,  </a:t>
            </a:r>
            <a:r>
              <a:rPr lang="en-US" sz="1900" dirty="0" err="1" smtClean="0">
                <a:solidFill>
                  <a:schemeClr val="bg1"/>
                </a:solidFill>
              </a:rPr>
              <a:t>QUnit</a:t>
            </a:r>
            <a:r>
              <a:rPr lang="en-US" sz="1900" dirty="0" smtClean="0">
                <a:solidFill>
                  <a:schemeClr val="bg1"/>
                </a:solidFill>
              </a:rPr>
              <a:t>, </a:t>
            </a:r>
            <a:r>
              <a:rPr lang="en-US" sz="1900" dirty="0" err="1" smtClean="0">
                <a:solidFill>
                  <a:schemeClr val="bg1"/>
                </a:solidFill>
              </a:rPr>
              <a:t>Jasmine,karma</a:t>
            </a:r>
            <a:endParaRPr lang="en-US" sz="1900" dirty="0" smtClean="0">
              <a:solidFill>
                <a:schemeClr val="bg1"/>
              </a:solidFill>
            </a:endParaRPr>
          </a:p>
          <a:p>
            <a:pPr algn="r">
              <a:spcBef>
                <a:spcPts val="400"/>
              </a:spcBef>
              <a:defRPr/>
            </a:pPr>
            <a:r>
              <a:rPr lang="en-US" sz="1900" dirty="0" err="1" smtClean="0">
                <a:solidFill>
                  <a:schemeClr val="bg1"/>
                </a:solidFill>
              </a:rPr>
              <a:t>Webpack,Grunt,Gulp</a:t>
            </a:r>
            <a:r>
              <a:rPr lang="en-US" sz="1900" dirty="0" smtClean="0">
                <a:solidFill>
                  <a:schemeClr val="bg1"/>
                </a:solidFill>
              </a:rPr>
              <a:t>, </a:t>
            </a:r>
            <a:r>
              <a:rPr lang="en-US" sz="1900" dirty="0" err="1" smtClean="0">
                <a:solidFill>
                  <a:schemeClr val="bg1"/>
                </a:solidFill>
              </a:rPr>
              <a:t>youman</a:t>
            </a:r>
            <a:endParaRPr lang="en-US" sz="1900" dirty="0" smtClean="0">
              <a:solidFill>
                <a:schemeClr val="bg1"/>
              </a:solidFill>
            </a:endParaRPr>
          </a:p>
          <a:p>
            <a:pPr algn="r">
              <a:spcBef>
                <a:spcPts val="600"/>
              </a:spcBef>
              <a:defRPr/>
            </a:pPr>
            <a:endParaRPr lang="en-US" sz="20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37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0" y="9811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28255" y="133058"/>
            <a:ext cx="82296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FF00"/>
                </a:solidFill>
              </a:rPr>
              <a:t>SPA architecture</a:t>
            </a:r>
            <a:endParaRPr lang="en-US" sz="3200" b="1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10668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2800" dirty="0"/>
          </a:p>
          <a:p>
            <a:endParaRPr lang="en-US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762000"/>
            <a:ext cx="7086600" cy="5960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779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0" y="9811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28255" y="133058"/>
            <a:ext cx="82296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FF00"/>
                </a:solidFill>
              </a:rPr>
              <a:t>About React JS</a:t>
            </a:r>
            <a:endParaRPr lang="en-US" sz="3200" b="1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24691" y="924211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dirty="0"/>
              <a:t>It is a popular client-side library/framework for building user interfaces, which is developed and used by Facebook.</a:t>
            </a:r>
          </a:p>
          <a:p>
            <a:r>
              <a:rPr lang="en-US" sz="2800" dirty="0" smtClean="0"/>
              <a:t>React for organizing application </a:t>
            </a:r>
            <a:r>
              <a:rPr lang="en-US" sz="2800" dirty="0"/>
              <a:t>around discrete components, with each handling its own rendering and state. Components can be nested within each other.</a:t>
            </a:r>
          </a:p>
          <a:p>
            <a:r>
              <a:rPr lang="en-US" sz="2800" dirty="0"/>
              <a:t>React is fast because it minimizes the number of writes to the DOM </a:t>
            </a:r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dirty="0"/>
              <a:t>recommended way to write React code is by using JSX – an extension to JavaScript which presents components as HTML elements. </a:t>
            </a:r>
            <a:endParaRPr lang="en-US" sz="2800" dirty="0" smtClean="0"/>
          </a:p>
          <a:p>
            <a:r>
              <a:rPr lang="en-US" sz="2800" dirty="0" smtClean="0"/>
              <a:t>JSX </a:t>
            </a:r>
            <a:r>
              <a:rPr lang="en-US" sz="2800" dirty="0"/>
              <a:t>needs to be compiled to JS in order to work in browsers.</a:t>
            </a:r>
          </a:p>
          <a:p>
            <a:pPr marL="0" indent="0">
              <a:buNone/>
            </a:pPr>
            <a:endParaRPr lang="en-US" sz="2800" dirty="0"/>
          </a:p>
          <a:p>
            <a:endParaRPr lang="en-US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01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0" y="9811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28255" y="133058"/>
            <a:ext cx="82296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FF00"/>
                </a:solidFill>
              </a:rPr>
              <a:t>How React works?</a:t>
            </a:r>
            <a:endParaRPr lang="en-US" sz="3200" b="1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24691" y="15240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dirty="0" smtClean="0"/>
              <a:t>For Change detection:</a:t>
            </a:r>
          </a:p>
          <a:p>
            <a:pPr marL="0" indent="0">
              <a:buNone/>
            </a:pPr>
            <a:r>
              <a:rPr lang="en-US" sz="2800" dirty="0" smtClean="0"/>
              <a:t>(</a:t>
            </a:r>
            <a:r>
              <a:rPr lang="en-US" sz="2800" dirty="0"/>
              <a:t>1) React uses an observer model instead of dirty checking </a:t>
            </a:r>
            <a:r>
              <a:rPr lang="en-US" sz="2800" i="1" dirty="0"/>
              <a:t>(continuous model checking for changes)</a:t>
            </a:r>
            <a:r>
              <a:rPr lang="en-US" sz="2800" dirty="0"/>
              <a:t>. 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That’s </a:t>
            </a:r>
            <a:r>
              <a:rPr lang="en-US" sz="2800" dirty="0"/>
              <a:t>why it doesn't have to calculate what is changed, it knows immediately. 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It </a:t>
            </a:r>
            <a:r>
              <a:rPr lang="en-US" sz="2800" dirty="0"/>
              <a:t>reduces the calculations and make the app smoother. But the really cool idea here </a:t>
            </a:r>
            <a:r>
              <a:rPr lang="en-US" sz="2800" dirty="0" smtClean="0"/>
              <a:t>is </a:t>
            </a:r>
            <a:r>
              <a:rPr lang="en-US" sz="2800" b="1" dirty="0" smtClean="0"/>
              <a:t>how </a:t>
            </a:r>
            <a:r>
              <a:rPr lang="en-US" sz="2800" b="1" dirty="0"/>
              <a:t>it manages the DOM manipulations</a:t>
            </a:r>
            <a:r>
              <a:rPr lang="en-US" sz="2800" dirty="0"/>
              <a:t>:</a:t>
            </a:r>
          </a:p>
          <a:p>
            <a:endParaRPr lang="en-US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03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0" y="9811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28255" y="133058"/>
            <a:ext cx="82296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FF00"/>
                </a:solidFill>
              </a:rPr>
              <a:t>How React works?</a:t>
            </a:r>
            <a:endParaRPr lang="en-US" sz="3200" b="1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24691" y="12192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dirty="0"/>
              <a:t>For the </a:t>
            </a:r>
            <a:r>
              <a:rPr lang="en-US" sz="2800" b="1" dirty="0"/>
              <a:t>DOM changing challenge</a:t>
            </a:r>
            <a:r>
              <a:rPr lang="en-US" sz="2800" dirty="0"/>
              <a:t> 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(</a:t>
            </a:r>
            <a:r>
              <a:rPr lang="en-US" sz="2800" dirty="0"/>
              <a:t>2) React builds the tree representation of the DOM in the memory and calculates which DOM element should change.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DOM </a:t>
            </a:r>
            <a:r>
              <a:rPr lang="en-US" sz="2800" dirty="0"/>
              <a:t>manipulation is heavy, and we would like to keep it at the </a:t>
            </a:r>
            <a:r>
              <a:rPr lang="en-US" sz="2800" dirty="0" smtClean="0"/>
              <a:t>minimum</a:t>
            </a:r>
          </a:p>
          <a:p>
            <a:pPr marL="0" indent="0">
              <a:buNone/>
            </a:pPr>
            <a:r>
              <a:rPr lang="en-US" sz="2800" dirty="0" smtClean="0"/>
              <a:t>React </a:t>
            </a:r>
            <a:r>
              <a:rPr lang="en-US" sz="2800" dirty="0"/>
              <a:t>tries to keep as </a:t>
            </a:r>
            <a:r>
              <a:rPr lang="en-US" sz="2800" b="1" dirty="0"/>
              <a:t>much DOM elements untouched as possible</a:t>
            </a:r>
            <a:r>
              <a:rPr lang="en-US" sz="2800" dirty="0"/>
              <a:t>.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Given </a:t>
            </a:r>
            <a:r>
              <a:rPr lang="en-US" sz="2800" dirty="0"/>
              <a:t>the less DOM manipulation can be calculated faster based on the object representation, the costs of the DOM changes are reduced nicely.</a:t>
            </a:r>
          </a:p>
          <a:p>
            <a:endParaRPr lang="en-US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3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0" y="9811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28255" y="133058"/>
            <a:ext cx="82296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FF00"/>
                </a:solidFill>
              </a:rPr>
              <a:t> </a:t>
            </a:r>
            <a:r>
              <a:rPr lang="en-US" sz="3200" b="1" dirty="0" smtClean="0">
                <a:solidFill>
                  <a:srgbClr val="FFFF00"/>
                </a:solidFill>
              </a:rPr>
              <a:t>React  Component</a:t>
            </a:r>
            <a:endParaRPr lang="en-US" sz="3200" b="1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10668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2800" dirty="0"/>
          </a:p>
          <a:p>
            <a:endParaRPr lang="en-US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8709" y="864074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533400" y="864074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780" y="1066800"/>
            <a:ext cx="912322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The Component is the primary building block in React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The </a:t>
            </a:r>
            <a:r>
              <a:rPr lang="en-US" sz="2800" dirty="0"/>
              <a:t>Component maintains an immutable property bag called props, and a state that represents the user-driven state of the UI. </a:t>
            </a:r>
            <a:endParaRPr lang="en-US" sz="28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Instead </a:t>
            </a:r>
            <a:r>
              <a:rPr lang="en-US" sz="2800" dirty="0"/>
              <a:t>of constructing a physical DOM directly from a template file/script/function, the Component generates an intermediate DOM that is a stand-in for the real HTML DOM. </a:t>
            </a:r>
            <a:endParaRPr lang="en-US" sz="28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7506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0" y="9811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28255" y="133058"/>
            <a:ext cx="82296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FF00"/>
                </a:solidFill>
              </a:rPr>
              <a:t> </a:t>
            </a:r>
            <a:r>
              <a:rPr lang="en-US" sz="3200" b="1" dirty="0" smtClean="0">
                <a:solidFill>
                  <a:srgbClr val="FFFF00"/>
                </a:solidFill>
              </a:rPr>
              <a:t>React  Component</a:t>
            </a:r>
            <a:endParaRPr lang="en-US" sz="3200" b="1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10668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2800" dirty="0"/>
          </a:p>
          <a:p>
            <a:endParaRPr lang="en-US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8709" y="864074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533400" y="864074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780" y="1066800"/>
            <a:ext cx="912322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An additional step is then taken to translate this intermediate DOM into the real HTML DOM</a:t>
            </a:r>
            <a:r>
              <a:rPr lang="en-US" sz="2800" dirty="0" smtClean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As part of the intermediate DOM generation, the Component also attaches event-handlers and binds the data contained in props and state</a:t>
            </a:r>
            <a:r>
              <a:rPr lang="en-US" sz="2800" dirty="0" smtClean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The intermediate-DOM is just a JavaScript object graph and is not rendered directly. </a:t>
            </a:r>
            <a:endParaRPr lang="en-US" sz="28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The </a:t>
            </a:r>
            <a:r>
              <a:rPr lang="en-US" sz="2800" dirty="0"/>
              <a:t>translation step that creates the real </a:t>
            </a:r>
            <a:r>
              <a:rPr lang="en-US" sz="2800" dirty="0" smtClean="0"/>
              <a:t>DOM that makes </a:t>
            </a:r>
            <a:r>
              <a:rPr lang="en-US" sz="2800" dirty="0"/>
              <a:t>React do fast DOM </a:t>
            </a:r>
            <a:r>
              <a:rPr lang="en-US" sz="2800" dirty="0" smtClean="0"/>
              <a:t>manipulations.</a:t>
            </a:r>
            <a:endParaRPr lang="en-US" sz="2800" dirty="0"/>
          </a:p>
          <a:p>
            <a:endParaRPr lang="en-US" sz="2800" dirty="0"/>
          </a:p>
          <a:p>
            <a:pPr marL="457200" indent="-457200">
              <a:buFont typeface="Arial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1619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0" y="9811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28255" y="133058"/>
            <a:ext cx="82296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FF00"/>
                </a:solidFill>
              </a:rPr>
              <a:t> </a:t>
            </a:r>
            <a:r>
              <a:rPr lang="en-US" sz="3200" b="1" dirty="0" smtClean="0">
                <a:solidFill>
                  <a:srgbClr val="FFFF00"/>
                </a:solidFill>
              </a:rPr>
              <a:t>React  Component</a:t>
            </a:r>
            <a:endParaRPr lang="en-US" sz="3200" b="1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10668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2800" dirty="0"/>
          </a:p>
          <a:p>
            <a:endParaRPr lang="en-US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8709" y="864074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533400" y="864074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780" y="1066800"/>
            <a:ext cx="912322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compose the UI of </a:t>
            </a:r>
            <a:r>
              <a:rPr lang="en-US" sz="2800" dirty="0" smtClean="0"/>
              <a:t>application </a:t>
            </a:r>
            <a:r>
              <a:rPr lang="en-US" sz="2800" dirty="0"/>
              <a:t>by assembling a tree of Components. </a:t>
            </a:r>
            <a:endParaRPr lang="en-US" sz="28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Each </a:t>
            </a:r>
            <a:r>
              <a:rPr lang="en-US" sz="2800" dirty="0"/>
              <a:t>Component provides an implementation for the render() method, where it creates the intermediate-DOM. </a:t>
            </a:r>
            <a:endParaRPr lang="en-US" sz="28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Calling</a:t>
            </a:r>
            <a:r>
              <a:rPr lang="en-US" sz="2800" dirty="0"/>
              <a:t> </a:t>
            </a:r>
            <a:r>
              <a:rPr lang="en-US" sz="2800" dirty="0" err="1"/>
              <a:t>React.renderComponent</a:t>
            </a:r>
            <a:r>
              <a:rPr lang="en-US" sz="2800" dirty="0"/>
              <a:t>() on the root Component results in recursively going down the Component-tree and building up the intermediate-DOM. </a:t>
            </a:r>
            <a:endParaRPr lang="en-US" sz="28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The </a:t>
            </a:r>
            <a:r>
              <a:rPr lang="en-US" sz="2800" dirty="0"/>
              <a:t>intermediate-DOM is then converted into the real HTML DOM.</a:t>
            </a:r>
          </a:p>
          <a:p>
            <a:endParaRPr lang="en-US" sz="2800" dirty="0"/>
          </a:p>
          <a:p>
            <a:pPr marL="457200" indent="-457200">
              <a:buFont typeface="Arial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0569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0" y="9811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28255" y="133058"/>
            <a:ext cx="82296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FF00"/>
                </a:solidFill>
              </a:rPr>
              <a:t> </a:t>
            </a:r>
            <a:r>
              <a:rPr lang="en-US" sz="3200" b="1" dirty="0" smtClean="0">
                <a:solidFill>
                  <a:srgbClr val="FFFF00"/>
                </a:solidFill>
              </a:rPr>
              <a:t>How React Works</a:t>
            </a:r>
            <a:endParaRPr lang="en-US" sz="3200" b="1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10668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2800" dirty="0"/>
          </a:p>
          <a:p>
            <a:endParaRPr lang="en-US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8709" y="864074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533400" y="864074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" name="Picture 8" descr="component-dom-tre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61286"/>
            <a:ext cx="7543800" cy="50157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344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0" y="9811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28255" y="133058"/>
            <a:ext cx="82296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FF00"/>
                </a:solidFill>
              </a:rPr>
              <a:t> </a:t>
            </a:r>
            <a:r>
              <a:rPr lang="en-US" sz="3200" b="1" dirty="0" smtClean="0">
                <a:solidFill>
                  <a:srgbClr val="FFFF00"/>
                </a:solidFill>
              </a:rPr>
              <a:t>How React Works</a:t>
            </a:r>
            <a:endParaRPr lang="en-US" sz="3200" b="1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10668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2800" dirty="0"/>
          </a:p>
          <a:p>
            <a:endParaRPr lang="en-US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8709" y="864074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533400" y="864074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20782" y="938066"/>
            <a:ext cx="912322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React </a:t>
            </a:r>
            <a:r>
              <a:rPr lang="en-US" sz="2800" dirty="0"/>
              <a:t>applies changes by running a </a:t>
            </a:r>
            <a:r>
              <a:rPr lang="en-US" sz="2800" dirty="0">
                <a:solidFill>
                  <a:srgbClr val="FF0000"/>
                </a:solidFill>
              </a:rPr>
              <a:t>“diffing” </a:t>
            </a:r>
            <a:r>
              <a:rPr lang="en-US" sz="2800" dirty="0"/>
              <a:t>algorithm, which identifies what has changed. </a:t>
            </a:r>
          </a:p>
          <a:p>
            <a:endParaRPr lang="en-US" sz="2800" dirty="0"/>
          </a:p>
          <a:p>
            <a:r>
              <a:rPr lang="en-US" sz="2800" dirty="0"/>
              <a:t>The second step is “</a:t>
            </a:r>
            <a:r>
              <a:rPr lang="en-US" sz="2800" dirty="0">
                <a:solidFill>
                  <a:srgbClr val="FF0000"/>
                </a:solidFill>
              </a:rPr>
              <a:t>reconciliation”</a:t>
            </a:r>
            <a:r>
              <a:rPr lang="en-US" sz="2800" dirty="0"/>
              <a:t>, where it updates the DOM with the results of diff</a:t>
            </a:r>
            <a:r>
              <a:rPr lang="en-US" sz="2800" dirty="0" smtClean="0"/>
              <a:t>.</a:t>
            </a:r>
          </a:p>
          <a:p>
            <a:endParaRPr 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262745"/>
            <a:ext cx="6339356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404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0" y="9811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28255" y="133058"/>
            <a:ext cx="82296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FF00"/>
                </a:solidFill>
              </a:rPr>
              <a:t> </a:t>
            </a:r>
            <a:r>
              <a:rPr lang="en-US" sz="3200" b="1" dirty="0" smtClean="0">
                <a:solidFill>
                  <a:srgbClr val="FFFF00"/>
                </a:solidFill>
              </a:rPr>
              <a:t>React Algorithm</a:t>
            </a:r>
            <a:endParaRPr lang="en-US" sz="3200" b="1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10668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2800" dirty="0"/>
          </a:p>
          <a:p>
            <a:endParaRPr lang="en-US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8709" y="864074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533400" y="864074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780" y="1066800"/>
            <a:ext cx="912322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The Virtual DOM</a:t>
            </a:r>
          </a:p>
          <a:p>
            <a:pPr lvl="1"/>
            <a:endParaRPr lang="en-US" sz="2800" dirty="0" smtClean="0"/>
          </a:p>
          <a:p>
            <a:pPr lvl="1"/>
            <a:r>
              <a:rPr lang="en-US" sz="2800" dirty="0" smtClean="0">
                <a:solidFill>
                  <a:srgbClr val="FF0000"/>
                </a:solidFill>
              </a:rPr>
              <a:t>Pure </a:t>
            </a:r>
            <a:r>
              <a:rPr lang="en-US" sz="2800" dirty="0">
                <a:solidFill>
                  <a:srgbClr val="FF0000"/>
                </a:solidFill>
              </a:rPr>
              <a:t>render function:</a:t>
            </a:r>
          </a:p>
          <a:p>
            <a:pPr lvl="1"/>
            <a:endParaRPr lang="en-US" sz="2800" dirty="0"/>
          </a:p>
          <a:p>
            <a:pPr lvl="1">
              <a:lnSpc>
                <a:spcPct val="150000"/>
              </a:lnSpc>
            </a:pPr>
            <a:r>
              <a:rPr lang="en-US" sz="2800" dirty="0"/>
              <a:t>f(d)=v     (take data and render)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f(d’)=v’   (Data changes</a:t>
            </a:r>
            <a:r>
              <a:rPr lang="en-US" sz="2800" dirty="0" smtClean="0"/>
              <a:t>) - Delta</a:t>
            </a:r>
            <a:endParaRPr lang="en-US" sz="2800" dirty="0"/>
          </a:p>
          <a:p>
            <a:pPr lvl="1">
              <a:lnSpc>
                <a:spcPct val="150000"/>
              </a:lnSpc>
            </a:pPr>
            <a:r>
              <a:rPr lang="en-US" sz="2800" dirty="0"/>
              <a:t>diff(</a:t>
            </a:r>
            <a:r>
              <a:rPr lang="en-US" sz="2800" dirty="0" err="1"/>
              <a:t>v,v</a:t>
            </a:r>
            <a:r>
              <a:rPr lang="en-US" sz="2800" dirty="0"/>
              <a:t>’)= changes </a:t>
            </a:r>
            <a:r>
              <a:rPr lang="en-US" sz="2800" dirty="0" smtClean="0"/>
              <a:t>(</a:t>
            </a:r>
            <a:r>
              <a:rPr lang="en-US" sz="2800" dirty="0"/>
              <a:t>apply diff algorithm to apply DOM </a:t>
            </a:r>
            <a:r>
              <a:rPr lang="en-US" sz="2800" dirty="0" smtClean="0"/>
              <a:t>	            update </a:t>
            </a:r>
            <a:r>
              <a:rPr lang="en-US" sz="2800" dirty="0"/>
              <a:t>where required)</a:t>
            </a:r>
          </a:p>
          <a:p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391" y="717833"/>
            <a:ext cx="4152282" cy="233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27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0" y="9811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28255" y="133058"/>
            <a:ext cx="82296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rgbClr val="FFFF00"/>
                </a:solidFill>
              </a:rPr>
              <a:t>Ajenda</a:t>
            </a:r>
            <a:endParaRPr lang="en-US" sz="3200" b="1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201" y="796290"/>
            <a:ext cx="4572000" cy="59093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Introduction</a:t>
            </a:r>
          </a:p>
          <a:p>
            <a:pPr lvl="1"/>
            <a:r>
              <a:rPr lang="en-US" dirty="0"/>
              <a:t>What is React.js?</a:t>
            </a:r>
          </a:p>
          <a:p>
            <a:pPr lvl="1"/>
            <a:r>
              <a:rPr lang="en-US" dirty="0" smtClean="0"/>
              <a:t>Virtual DOM   (Compare with angular)</a:t>
            </a:r>
          </a:p>
          <a:p>
            <a:pPr lvl="1"/>
            <a:r>
              <a:rPr lang="en-US" dirty="0" smtClean="0"/>
              <a:t>Installing react with </a:t>
            </a:r>
            <a:r>
              <a:rPr lang="en-US" dirty="0" err="1" smtClean="0"/>
              <a:t>Babel,webpack</a:t>
            </a:r>
            <a:endParaRPr lang="en-US" dirty="0"/>
          </a:p>
          <a:p>
            <a:pPr lvl="1"/>
            <a:r>
              <a:rPr lang="en-US" dirty="0" smtClean="0"/>
              <a:t>React Boilerplate</a:t>
            </a:r>
            <a:endParaRPr lang="en-US" dirty="0"/>
          </a:p>
          <a:p>
            <a:pPr lvl="0"/>
            <a:r>
              <a:rPr lang="en-US" dirty="0"/>
              <a:t> </a:t>
            </a:r>
            <a:r>
              <a:rPr lang="en-US" dirty="0" smtClean="0"/>
              <a:t>        Hello </a:t>
            </a:r>
            <a:r>
              <a:rPr lang="en-US" dirty="0"/>
              <a:t>World </a:t>
            </a:r>
            <a:r>
              <a:rPr lang="en-US" dirty="0" smtClean="0"/>
              <a:t>Application</a:t>
            </a:r>
          </a:p>
          <a:p>
            <a:pPr lvl="0"/>
            <a:r>
              <a:rPr lang="en-US" dirty="0" smtClean="0"/>
              <a:t>          Debugging React with React-</a:t>
            </a:r>
            <a:r>
              <a:rPr lang="en-US" dirty="0" err="1" smtClean="0"/>
              <a:t>dev</a:t>
            </a:r>
            <a:r>
              <a:rPr lang="en-US" dirty="0" smtClean="0"/>
              <a:t>-tool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JSX</a:t>
            </a:r>
          </a:p>
          <a:p>
            <a:pPr lvl="1"/>
            <a:r>
              <a:rPr lang="en-US" dirty="0"/>
              <a:t>What is JSX</a:t>
            </a:r>
            <a:r>
              <a:rPr lang="en-US" dirty="0" smtClean="0"/>
              <a:t>?   (DSL)</a:t>
            </a:r>
            <a:endParaRPr lang="en-US" dirty="0"/>
          </a:p>
          <a:p>
            <a:pPr lvl="1"/>
            <a:r>
              <a:rPr lang="en-US" dirty="0" smtClean="0"/>
              <a:t>Complete JSX API</a:t>
            </a:r>
            <a:endParaRPr lang="en-US" dirty="0"/>
          </a:p>
          <a:p>
            <a:pPr lvl="1"/>
            <a:r>
              <a:rPr lang="en-US" dirty="0"/>
              <a:t>Using React with JSX</a:t>
            </a:r>
          </a:p>
          <a:p>
            <a:pPr lvl="1"/>
            <a:r>
              <a:rPr lang="en-US" dirty="0"/>
              <a:t>Using React without JSX</a:t>
            </a:r>
          </a:p>
          <a:p>
            <a:pPr lvl="1"/>
            <a:r>
              <a:rPr lang="en-US" dirty="0" smtClean="0"/>
              <a:t>Plugins</a:t>
            </a:r>
            <a:endParaRPr lang="en-US" dirty="0"/>
          </a:p>
          <a:p>
            <a:pPr lvl="0"/>
            <a:r>
              <a:rPr lang="en-US" dirty="0" smtClean="0"/>
              <a:t>Components</a:t>
            </a:r>
          </a:p>
          <a:p>
            <a:r>
              <a:rPr lang="en-US" dirty="0" smtClean="0"/>
              <a:t>         State </a:t>
            </a:r>
            <a:r>
              <a:rPr lang="en-US" dirty="0"/>
              <a:t>Machines (props </a:t>
            </a:r>
            <a:r>
              <a:rPr lang="en-US" dirty="0" err="1"/>
              <a:t>vs</a:t>
            </a:r>
            <a:r>
              <a:rPr lang="en-US" dirty="0"/>
              <a:t> states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Component Life-Cycle</a:t>
            </a:r>
          </a:p>
          <a:p>
            <a:pPr lvl="1"/>
            <a:r>
              <a:rPr lang="en-US" dirty="0" smtClean="0"/>
              <a:t>Dynamic components, </a:t>
            </a:r>
            <a:r>
              <a:rPr lang="en-US" dirty="0" err="1" smtClean="0"/>
              <a:t>Mixins</a:t>
            </a:r>
            <a:r>
              <a:rPr lang="en-US" dirty="0" smtClean="0"/>
              <a:t>, Forms</a:t>
            </a:r>
            <a:endParaRPr lang="en-US" dirty="0"/>
          </a:p>
          <a:p>
            <a:pPr lvl="1"/>
            <a:r>
              <a:rPr lang="en-US" dirty="0" smtClean="0"/>
              <a:t>Events (synthetic events)</a:t>
            </a:r>
            <a:endParaRPr lang="en-US" dirty="0"/>
          </a:p>
          <a:p>
            <a:pPr lvl="1"/>
            <a:r>
              <a:rPr lang="en-US" dirty="0" smtClean="0"/>
              <a:t>Compositions </a:t>
            </a:r>
            <a:endParaRPr lang="en-US" dirty="0"/>
          </a:p>
          <a:p>
            <a:pPr lvl="1"/>
            <a:r>
              <a:rPr lang="en-US" dirty="0"/>
              <a:t>Communication Between </a:t>
            </a:r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34345" y="796290"/>
            <a:ext cx="4572000" cy="5355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dirty="0" err="1" smtClean="0"/>
              <a:t>ReactLink</a:t>
            </a:r>
            <a:r>
              <a:rPr lang="en-US" dirty="0" smtClean="0"/>
              <a:t> </a:t>
            </a:r>
            <a:r>
              <a:rPr lang="en-US" dirty="0"/>
              <a:t>- Two-Way Data Binding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Validating forms in React </a:t>
            </a:r>
          </a:p>
          <a:p>
            <a:r>
              <a:rPr lang="en-US" dirty="0" smtClean="0"/>
              <a:t>React with REST using </a:t>
            </a:r>
            <a:r>
              <a:rPr lang="en-US" dirty="0" err="1" smtClean="0"/>
              <a:t>Jquery</a:t>
            </a:r>
            <a:r>
              <a:rPr lang="en-US" dirty="0" smtClean="0"/>
              <a:t> Ajax</a:t>
            </a:r>
          </a:p>
          <a:p>
            <a:endParaRPr lang="en-US" dirty="0" smtClean="0"/>
          </a:p>
          <a:p>
            <a:r>
              <a:rPr lang="en-US" dirty="0" smtClean="0"/>
              <a:t>Routing in React</a:t>
            </a:r>
          </a:p>
          <a:p>
            <a:endParaRPr lang="en-US" dirty="0" smtClean="0"/>
          </a:p>
          <a:p>
            <a:r>
              <a:rPr lang="en-US" dirty="0" smtClean="0"/>
              <a:t>Animation </a:t>
            </a:r>
            <a:r>
              <a:rPr lang="en-US" dirty="0"/>
              <a:t>in </a:t>
            </a:r>
            <a:r>
              <a:rPr lang="en-US" dirty="0" smtClean="0"/>
              <a:t>React</a:t>
            </a:r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Backbone </a:t>
            </a:r>
            <a:r>
              <a:rPr lang="en-US" dirty="0" err="1" smtClean="0"/>
              <a:t>vs</a:t>
            </a:r>
            <a:r>
              <a:rPr lang="en-US" dirty="0" smtClean="0"/>
              <a:t> Angular </a:t>
            </a:r>
            <a:r>
              <a:rPr lang="en-US" dirty="0" err="1" smtClean="0"/>
              <a:t>vs</a:t>
            </a:r>
            <a:r>
              <a:rPr lang="en-US" dirty="0" smtClean="0"/>
              <a:t> React</a:t>
            </a:r>
          </a:p>
          <a:p>
            <a:pPr lvl="0"/>
            <a:endParaRPr lang="en-US" dirty="0" smtClean="0"/>
          </a:p>
          <a:p>
            <a:r>
              <a:rPr lang="en-US" dirty="0"/>
              <a:t>React with Firebase 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SPA with React (Blog case study)</a:t>
            </a:r>
          </a:p>
          <a:p>
            <a:pPr lvl="0"/>
            <a:endParaRPr lang="en-US" dirty="0"/>
          </a:p>
          <a:p>
            <a:pPr lvl="0"/>
            <a:r>
              <a:rPr lang="en-US" dirty="0" smtClean="0"/>
              <a:t>React with </a:t>
            </a:r>
            <a:r>
              <a:rPr lang="en-US" dirty="0" err="1" smtClean="0"/>
              <a:t>Webpack</a:t>
            </a:r>
            <a:r>
              <a:rPr lang="en-US" dirty="0" smtClean="0"/>
              <a:t>, Gulp</a:t>
            </a:r>
            <a:endParaRPr lang="en-US" dirty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Introduction to FLUX with React (Case study)</a:t>
            </a:r>
            <a:endParaRPr lang="en-US" dirty="0"/>
          </a:p>
          <a:p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34345" y="615500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https://facebook.github.io/react/docs/getting-started.html</a:t>
            </a:r>
          </a:p>
        </p:txBody>
      </p:sp>
    </p:spTree>
    <p:extLst>
      <p:ext uri="{BB962C8B-B14F-4D97-AF65-F5344CB8AC3E}">
        <p14:creationId xmlns:p14="http://schemas.microsoft.com/office/powerpoint/2010/main" val="129456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0" y="9811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28255" y="133058"/>
            <a:ext cx="82296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FF00"/>
                </a:solidFill>
              </a:rPr>
              <a:t>Component Driven Development – Data Flow</a:t>
            </a:r>
            <a:endParaRPr lang="en-US" sz="3200" b="1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10668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2800" dirty="0"/>
          </a:p>
          <a:p>
            <a:endParaRPr lang="en-US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8709" y="864074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533400" y="864074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780" y="1066800"/>
            <a:ext cx="912322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err="1">
                <a:solidFill>
                  <a:srgbClr val="FF0000"/>
                </a:solidFill>
              </a:rPr>
              <a:t>FilterableProductTable</a:t>
            </a:r>
            <a:endParaRPr lang="en-US" sz="2800" dirty="0">
              <a:solidFill>
                <a:srgbClr val="FF0000"/>
              </a:solidFill>
            </a:endParaRPr>
          </a:p>
          <a:p>
            <a:pPr lvl="1"/>
            <a:r>
              <a:rPr lang="en-US" sz="3200" dirty="0" err="1">
                <a:solidFill>
                  <a:srgbClr val="FF0000"/>
                </a:solidFill>
              </a:rPr>
              <a:t>SearchBar</a:t>
            </a:r>
            <a:endParaRPr lang="en-US" sz="2800" dirty="0">
              <a:solidFill>
                <a:srgbClr val="FF0000"/>
              </a:solidFill>
            </a:endParaRPr>
          </a:p>
          <a:p>
            <a:pPr lvl="1"/>
            <a:r>
              <a:rPr lang="en-US" sz="3200" dirty="0" err="1">
                <a:solidFill>
                  <a:srgbClr val="FF0000"/>
                </a:solidFill>
              </a:rPr>
              <a:t>ProductTable</a:t>
            </a:r>
            <a:endParaRPr lang="en-US" sz="2800" dirty="0">
              <a:solidFill>
                <a:srgbClr val="FF0000"/>
              </a:solidFill>
            </a:endParaRPr>
          </a:p>
          <a:p>
            <a:pPr lvl="2"/>
            <a:r>
              <a:rPr lang="en-US" sz="3200" dirty="0" err="1">
                <a:solidFill>
                  <a:srgbClr val="FF0000"/>
                </a:solidFill>
              </a:rPr>
              <a:t>ProductCategoryRow</a:t>
            </a:r>
            <a:endParaRPr lang="en-US" sz="2800" dirty="0">
              <a:solidFill>
                <a:srgbClr val="FF0000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2800" dirty="0"/>
          </a:p>
          <a:p>
            <a:pPr algn="ctr"/>
            <a:endParaRPr lang="en-US" sz="2800" dirty="0">
              <a:solidFill>
                <a:srgbClr val="FF0000"/>
              </a:solidFill>
            </a:endParaRPr>
          </a:p>
          <a:p>
            <a:endParaRPr lang="en-US" sz="2800" dirty="0"/>
          </a:p>
        </p:txBody>
      </p:sp>
      <p:pic>
        <p:nvPicPr>
          <p:cNvPr id="9" name="Picture 8" descr="React.js Tutorial Thinking in React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055" y="1343891"/>
            <a:ext cx="3782291" cy="552796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304800" y="4107873"/>
            <a:ext cx="4648200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u="sng" dirty="0">
                <a:hlinkClick r:id="rId4"/>
              </a:rPr>
              <a:t>S</a:t>
            </a:r>
            <a:r>
              <a:rPr lang="en-US" sz="2400" u="sng" dirty="0" smtClean="0">
                <a:hlinkClick r:id="rId4"/>
              </a:rPr>
              <a:t>ingle </a:t>
            </a:r>
            <a:r>
              <a:rPr lang="en-US" sz="2400" u="sng" dirty="0">
                <a:hlinkClick r:id="rId4"/>
              </a:rPr>
              <a:t>R</a:t>
            </a:r>
            <a:r>
              <a:rPr lang="en-US" sz="2400" u="sng" dirty="0" smtClean="0">
                <a:hlinkClick r:id="rId4"/>
              </a:rPr>
              <a:t>esponsibility </a:t>
            </a:r>
            <a:r>
              <a:rPr lang="en-US" sz="2400" u="sng" dirty="0">
                <a:hlinkClick r:id="rId4"/>
              </a:rPr>
              <a:t>P</a:t>
            </a:r>
            <a:r>
              <a:rPr lang="en-US" sz="2400" u="sng" dirty="0" smtClean="0">
                <a:hlinkClick r:id="rId4"/>
              </a:rPr>
              <a:t>rinciple</a:t>
            </a:r>
            <a:r>
              <a:rPr lang="en-US" sz="2400" dirty="0"/>
              <a:t> </a:t>
            </a:r>
          </a:p>
          <a:p>
            <a:r>
              <a:rPr lang="en-US" sz="2400" dirty="0"/>
              <a:t>D</a:t>
            </a:r>
            <a:r>
              <a:rPr lang="en-US" sz="2400" dirty="0" smtClean="0"/>
              <a:t>esign  </a:t>
            </a:r>
            <a:r>
              <a:rPr lang="en-US" sz="2400" dirty="0"/>
              <a:t>components to be responsible for only one thing.</a:t>
            </a:r>
          </a:p>
        </p:txBody>
      </p:sp>
    </p:spTree>
    <p:extLst>
      <p:ext uri="{BB962C8B-B14F-4D97-AF65-F5344CB8AC3E}">
        <p14:creationId xmlns:p14="http://schemas.microsoft.com/office/powerpoint/2010/main" val="390371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0" y="9811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28255" y="133058"/>
            <a:ext cx="82296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FF00"/>
                </a:solidFill>
              </a:rPr>
              <a:t>Top down rendering - FLUX</a:t>
            </a:r>
            <a:endParaRPr lang="en-US" sz="3200" b="1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10668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2800" dirty="0"/>
          </a:p>
          <a:p>
            <a:endParaRPr lang="en-US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8709" y="864074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533400" y="864074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780" y="1066800"/>
            <a:ext cx="91232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endParaRPr lang="en-US" sz="2800" dirty="0"/>
          </a:p>
          <a:p>
            <a:pPr algn="ctr"/>
            <a:endParaRPr lang="en-US" sz="2800" dirty="0">
              <a:solidFill>
                <a:srgbClr val="FF0000"/>
              </a:solidFill>
            </a:endParaRPr>
          </a:p>
          <a:p>
            <a:endParaRPr lang="en-US" sz="2800" dirty="0"/>
          </a:p>
        </p:txBody>
      </p:sp>
      <p:pic>
        <p:nvPicPr>
          <p:cNvPr id="10" name="Picture 9" descr="React.js component hierarchy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24211"/>
            <a:ext cx="9372600" cy="59337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897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0" y="9811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28255" y="133058"/>
            <a:ext cx="82296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FF00"/>
                </a:solidFill>
              </a:rPr>
              <a:t>FLUX</a:t>
            </a:r>
            <a:endParaRPr lang="en-US" sz="3200" b="1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10668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2800" dirty="0"/>
          </a:p>
          <a:p>
            <a:endParaRPr lang="en-US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8709" y="864074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533400" y="864074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780" y="1066800"/>
            <a:ext cx="91232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endParaRPr lang="en-US" sz="2800" dirty="0"/>
          </a:p>
          <a:p>
            <a:pPr algn="ctr"/>
            <a:endParaRPr lang="en-US" sz="2800" dirty="0">
              <a:solidFill>
                <a:srgbClr val="FF0000"/>
              </a:solidFill>
            </a:endParaRPr>
          </a:p>
          <a:p>
            <a:endParaRPr lang="en-US" sz="2800" dirty="0"/>
          </a:p>
        </p:txBody>
      </p:sp>
      <p:pic>
        <p:nvPicPr>
          <p:cNvPr id="9" name="Picture 8" descr="Flux arhitectur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0538" y="457789"/>
            <a:ext cx="10125075" cy="383381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3657600" y="730061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FLUX</a:t>
            </a:r>
            <a:endParaRPr lang="en-US" sz="28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846" y="3657600"/>
            <a:ext cx="6732306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105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0" y="9811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28255" y="133058"/>
            <a:ext cx="82296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rgbClr val="FFFF00"/>
                </a:solidFill>
              </a:rPr>
              <a:t>Redux</a:t>
            </a:r>
            <a:endParaRPr lang="en-US" sz="3200" b="1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10668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2800" dirty="0"/>
          </a:p>
          <a:p>
            <a:endParaRPr lang="en-US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8709" y="864074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533400" y="864074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780" y="1066800"/>
            <a:ext cx="91232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endParaRPr lang="en-US" sz="2800" dirty="0"/>
          </a:p>
          <a:p>
            <a:pPr algn="ctr"/>
            <a:endParaRPr lang="en-US" sz="2800" dirty="0">
              <a:solidFill>
                <a:srgbClr val="FF0000"/>
              </a:solidFill>
            </a:endParaRPr>
          </a:p>
          <a:p>
            <a:endParaRPr 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688" y="1468438"/>
            <a:ext cx="6016625" cy="3919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770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0" y="9811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28255" y="133058"/>
            <a:ext cx="82296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FF00"/>
                </a:solidFill>
              </a:rPr>
              <a:t>Editors for React JS</a:t>
            </a:r>
            <a:endParaRPr lang="en-US" sz="3200" b="1" dirty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8709" y="864074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533400" y="864074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95400" y="1676400"/>
            <a:ext cx="64770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Sublime Text 3.0  with Babel plugin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Eclipse 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Visual Studio 2013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Jet Brains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JS Fiddle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4559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0" y="9811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28255" y="133058"/>
            <a:ext cx="82296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FF00"/>
                </a:solidFill>
              </a:rPr>
              <a:t>Build tools / Bundlers with HMRE</a:t>
            </a:r>
            <a:endParaRPr lang="en-US" sz="3200" b="1" dirty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8709" y="864074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533400" y="864074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81200" y="1752600"/>
            <a:ext cx="64770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err="1" smtClean="0"/>
              <a:t>Webpack</a:t>
            </a:r>
            <a:r>
              <a:rPr lang="en-US" sz="2800" dirty="0" smtClean="0"/>
              <a:t> 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Grunt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Gulp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err="1" smtClean="0"/>
              <a:t>Asp.Net</a:t>
            </a:r>
            <a:r>
              <a:rPr lang="en-US" sz="2800" dirty="0" smtClean="0"/>
              <a:t> MVC 5 with Visual Studio 2013</a:t>
            </a:r>
          </a:p>
          <a:p>
            <a:pPr>
              <a:lnSpc>
                <a:spcPct val="150000"/>
              </a:lnSpc>
            </a:pPr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508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0" y="9811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28255" y="133058"/>
            <a:ext cx="82296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FF00"/>
                </a:solidFill>
              </a:rPr>
              <a:t>Setup React </a:t>
            </a:r>
            <a:endParaRPr lang="en-US" sz="3200" b="1" dirty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8709" y="864074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533400" y="864074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12373" y="723516"/>
            <a:ext cx="5410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hlinkClick r:id="rId3"/>
              </a:rPr>
              <a:t>http://facebook.github.io/react</a:t>
            </a:r>
            <a:r>
              <a:rPr lang="en-US" sz="2800" dirty="0" smtClean="0">
                <a:hlinkClick r:id="rId3"/>
              </a:rPr>
              <a:t>/</a:t>
            </a:r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0" y="1295400"/>
            <a:ext cx="9137075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665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0" y="9811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28255" y="133058"/>
            <a:ext cx="82296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FF00"/>
                </a:solidFill>
              </a:rPr>
              <a:t>Setup React </a:t>
            </a:r>
            <a:endParaRPr lang="en-US" sz="3200" b="1" dirty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8709" y="864074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533400" y="864074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9" y="938724"/>
            <a:ext cx="9074729" cy="61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ight Arrow 2"/>
          <p:cNvSpPr/>
          <p:nvPr/>
        </p:nvSpPr>
        <p:spPr>
          <a:xfrm rot="10800000">
            <a:off x="4343400" y="3349132"/>
            <a:ext cx="1752600" cy="3551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1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0" y="9811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28255" y="133058"/>
            <a:ext cx="82296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FF00"/>
                </a:solidFill>
              </a:rPr>
              <a:t>Setup React </a:t>
            </a:r>
            <a:endParaRPr lang="en-US" sz="3200" b="1" dirty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8709" y="864074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533400" y="864074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9" y="924211"/>
            <a:ext cx="9074729" cy="6162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ight Arrow 1"/>
          <p:cNvSpPr/>
          <p:nvPr/>
        </p:nvSpPr>
        <p:spPr>
          <a:xfrm rot="5400000">
            <a:off x="4484232" y="2260034"/>
            <a:ext cx="856688" cy="451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05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0" y="9811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28255" y="133058"/>
            <a:ext cx="82296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FF00"/>
                </a:solidFill>
              </a:rPr>
              <a:t>First App in React JS without JSX </a:t>
            </a:r>
            <a:endParaRPr lang="en-US" sz="3200" b="1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10668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2800" dirty="0"/>
          </a:p>
          <a:p>
            <a:endParaRPr lang="en-US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8709" y="864074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533400" y="864074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390" y="951920"/>
            <a:ext cx="912322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/>
              <a:t>&lt;!DOCTYPE html&gt;</a:t>
            </a:r>
          </a:p>
          <a:p>
            <a:r>
              <a:rPr lang="en-US" sz="2600" dirty="0"/>
              <a:t>&lt;html&gt;</a:t>
            </a:r>
          </a:p>
          <a:p>
            <a:r>
              <a:rPr lang="en-US" sz="2600" dirty="0" smtClean="0"/>
              <a:t>    &lt;</a:t>
            </a:r>
            <a:r>
              <a:rPr lang="en-US" sz="2600" dirty="0"/>
              <a:t>head&gt;</a:t>
            </a:r>
          </a:p>
          <a:p>
            <a:r>
              <a:rPr lang="en-US" sz="2600" dirty="0" smtClean="0"/>
              <a:t>	&lt;</a:t>
            </a:r>
            <a:r>
              <a:rPr lang="en-US" sz="2600" dirty="0"/>
              <a:t>title&gt;First React app&lt;/title&gt;</a:t>
            </a:r>
          </a:p>
          <a:p>
            <a:r>
              <a:rPr lang="en-US" sz="2600" dirty="0" smtClean="0"/>
              <a:t>	&lt;</a:t>
            </a:r>
            <a:r>
              <a:rPr lang="en-US" sz="2600" dirty="0"/>
              <a:t>script </a:t>
            </a:r>
            <a:r>
              <a:rPr lang="en-US" sz="2600" dirty="0" err="1"/>
              <a:t>src</a:t>
            </a:r>
            <a:r>
              <a:rPr lang="en-US" sz="2600" dirty="0"/>
              <a:t>="https://fb.me/react-15.0.2.min.js</a:t>
            </a:r>
            <a:r>
              <a:rPr lang="en-US" sz="2600" dirty="0" smtClean="0"/>
              <a:t>"&gt;</a:t>
            </a:r>
          </a:p>
          <a:p>
            <a:r>
              <a:rPr lang="en-US" sz="2600" dirty="0"/>
              <a:t> </a:t>
            </a:r>
            <a:r>
              <a:rPr lang="en-US" sz="2600" dirty="0" smtClean="0"/>
              <a:t>            &lt;/</a:t>
            </a:r>
            <a:r>
              <a:rPr lang="en-US" sz="2600" dirty="0"/>
              <a:t>script&gt;</a:t>
            </a:r>
          </a:p>
          <a:p>
            <a:r>
              <a:rPr lang="en-US" sz="2600" dirty="0" smtClean="0"/>
              <a:t>	&lt;</a:t>
            </a:r>
            <a:r>
              <a:rPr lang="en-US" sz="2600" dirty="0"/>
              <a:t>script </a:t>
            </a:r>
            <a:endParaRPr lang="en-US" sz="2600" dirty="0" smtClean="0"/>
          </a:p>
          <a:p>
            <a:r>
              <a:rPr lang="en-US" sz="2600" dirty="0"/>
              <a:t> </a:t>
            </a:r>
            <a:r>
              <a:rPr lang="en-US" sz="2600" dirty="0" smtClean="0"/>
              <a:t>               </a:t>
            </a:r>
            <a:r>
              <a:rPr lang="en-US" sz="2600" dirty="0" err="1" smtClean="0"/>
              <a:t>src</a:t>
            </a:r>
            <a:r>
              <a:rPr lang="en-US" sz="2600" dirty="0"/>
              <a:t>="https://fb.me/react-dom-15.0.2.min.js</a:t>
            </a:r>
            <a:r>
              <a:rPr lang="en-US" sz="2600" dirty="0" smtClean="0"/>
              <a:t>"&gt;</a:t>
            </a:r>
          </a:p>
          <a:p>
            <a:r>
              <a:rPr lang="en-US" sz="2600" dirty="0"/>
              <a:t> </a:t>
            </a:r>
            <a:r>
              <a:rPr lang="en-US" sz="2600" dirty="0" smtClean="0"/>
              <a:t>            &lt;/</a:t>
            </a:r>
            <a:r>
              <a:rPr lang="en-US" sz="2600" dirty="0"/>
              <a:t>script&gt;</a:t>
            </a:r>
          </a:p>
          <a:p>
            <a:r>
              <a:rPr lang="en-US" sz="2600" dirty="0" smtClean="0"/>
              <a:t>    &lt;/</a:t>
            </a:r>
            <a:r>
              <a:rPr lang="en-US" sz="2600" dirty="0"/>
              <a:t>head&gt;</a:t>
            </a:r>
          </a:p>
          <a:p>
            <a:r>
              <a:rPr lang="en-US" sz="2600" dirty="0"/>
              <a:t>&lt;body&gt;</a:t>
            </a:r>
          </a:p>
          <a:p>
            <a:r>
              <a:rPr lang="en-US" sz="2600" dirty="0" smtClean="0"/>
              <a:t>    &lt;</a:t>
            </a:r>
            <a:r>
              <a:rPr lang="en-US" sz="2600" dirty="0"/>
              <a:t>div id="container"&gt;&lt;/div</a:t>
            </a:r>
            <a:r>
              <a:rPr lang="en-US" sz="2600" dirty="0" smtClean="0"/>
              <a:t>&gt;</a:t>
            </a:r>
            <a:endParaRPr lang="en-US" sz="2600" dirty="0"/>
          </a:p>
        </p:txBody>
      </p:sp>
      <p:sp>
        <p:nvSpPr>
          <p:cNvPr id="3" name="Right Arrow 2"/>
          <p:cNvSpPr/>
          <p:nvPr/>
        </p:nvSpPr>
        <p:spPr>
          <a:xfrm>
            <a:off x="7464136" y="6045674"/>
            <a:ext cx="11430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2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0" y="9811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28255" y="133058"/>
            <a:ext cx="82296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FF00"/>
                </a:solidFill>
              </a:rPr>
              <a:t>Introduction</a:t>
            </a:r>
            <a:endParaRPr lang="en-US" sz="3200" b="1" dirty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139908" y="1136541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2800" dirty="0"/>
          </a:p>
          <a:p>
            <a:endParaRPr lang="en-US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2308" y="5410200"/>
            <a:ext cx="8534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React Goal : </a:t>
            </a:r>
            <a:endParaRPr lang="en-US" sz="2800" b="1" dirty="0">
              <a:solidFill>
                <a:srgbClr val="FF0000"/>
              </a:solidFill>
            </a:endParaRPr>
          </a:p>
          <a:p>
            <a:pPr algn="ctr"/>
            <a:r>
              <a:rPr lang="en-US" sz="2800" b="1" dirty="0" smtClean="0"/>
              <a:t>Building </a:t>
            </a:r>
            <a:r>
              <a:rPr lang="en-US" sz="2800" b="1" dirty="0"/>
              <a:t>large applications with data </a:t>
            </a:r>
            <a:endParaRPr lang="en-US" sz="2800" b="1" dirty="0" smtClean="0"/>
          </a:p>
          <a:p>
            <a:pPr algn="ctr"/>
            <a:r>
              <a:rPr lang="en-US" sz="2800" b="1" dirty="0" smtClean="0"/>
              <a:t>that </a:t>
            </a:r>
            <a:r>
              <a:rPr lang="en-US" sz="2800" b="1" dirty="0"/>
              <a:t>changes over time</a:t>
            </a:r>
            <a:r>
              <a:rPr lang="en-US" sz="2800" dirty="0"/>
              <a:t>.</a:t>
            </a:r>
          </a:p>
          <a:p>
            <a:pPr algn="ctr"/>
            <a:endParaRPr 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79" y="1371600"/>
            <a:ext cx="827722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722" y="3449781"/>
            <a:ext cx="5105400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63" y="3382673"/>
            <a:ext cx="3046637" cy="188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22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0" y="9811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28255" y="133058"/>
            <a:ext cx="82296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FF00"/>
                </a:solidFill>
              </a:rPr>
              <a:t>First App in React JS  without JSX </a:t>
            </a:r>
            <a:endParaRPr lang="en-US" sz="3200" b="1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10668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2800" dirty="0"/>
          </a:p>
          <a:p>
            <a:endParaRPr lang="en-US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8709" y="864074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533400" y="864074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9380" y="838200"/>
            <a:ext cx="9123220" cy="8556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smtClean="0"/>
              <a:t>&lt;</a:t>
            </a:r>
            <a:r>
              <a:rPr lang="en-US" sz="2600" dirty="0"/>
              <a:t>script&gt;</a:t>
            </a:r>
          </a:p>
          <a:p>
            <a:r>
              <a:rPr lang="en-US" sz="2600" dirty="0" err="1" smtClean="0"/>
              <a:t>var</a:t>
            </a:r>
            <a:r>
              <a:rPr lang="en-US" sz="2600" dirty="0" smtClean="0"/>
              <a:t> </a:t>
            </a:r>
            <a:r>
              <a:rPr lang="en-US" sz="2600" dirty="0"/>
              <a:t>App = </a:t>
            </a:r>
            <a:r>
              <a:rPr lang="en-US" sz="2600" dirty="0" err="1"/>
              <a:t>React.createClass</a:t>
            </a:r>
            <a:r>
              <a:rPr lang="en-US" sz="2600" dirty="0" smtClean="0"/>
              <a:t>({      // React Component</a:t>
            </a:r>
            <a:endParaRPr lang="en-US" sz="2600" dirty="0"/>
          </a:p>
          <a:p>
            <a:r>
              <a:rPr lang="en-US" sz="2600" dirty="0"/>
              <a:t>render: function(){</a:t>
            </a:r>
          </a:p>
          <a:p>
            <a:r>
              <a:rPr lang="en-US" sz="2600" dirty="0"/>
              <a:t>	return(</a:t>
            </a:r>
          </a:p>
          <a:p>
            <a:r>
              <a:rPr lang="en-US" sz="2600" dirty="0"/>
              <a:t>		// null means we are not passing any attributes</a:t>
            </a:r>
          </a:p>
          <a:p>
            <a:r>
              <a:rPr lang="en-US" sz="2600" dirty="0"/>
              <a:t>		</a:t>
            </a:r>
            <a:r>
              <a:rPr lang="en-US" sz="2600" dirty="0" err="1"/>
              <a:t>React.createElement</a:t>
            </a:r>
            <a:r>
              <a:rPr lang="en-US" sz="2600" dirty="0"/>
              <a:t>(</a:t>
            </a:r>
          </a:p>
          <a:p>
            <a:r>
              <a:rPr lang="en-US" sz="2600" dirty="0"/>
              <a:t>			"h1", </a:t>
            </a:r>
            <a:r>
              <a:rPr lang="en-US" sz="2600" dirty="0" err="1"/>
              <a:t>null,"Welcome</a:t>
            </a:r>
            <a:r>
              <a:rPr lang="en-US" sz="2600" dirty="0"/>
              <a:t> to React </a:t>
            </a:r>
            <a:r>
              <a:rPr lang="en-US" sz="2600" dirty="0" smtClean="0"/>
              <a:t>, Murthy</a:t>
            </a:r>
            <a:r>
              <a:rPr lang="en-US" sz="2600" dirty="0"/>
              <a:t>!"));</a:t>
            </a:r>
          </a:p>
          <a:p>
            <a:r>
              <a:rPr lang="en-US" sz="2600" dirty="0"/>
              <a:t>     }</a:t>
            </a:r>
          </a:p>
          <a:p>
            <a:r>
              <a:rPr lang="en-US" sz="2600" dirty="0"/>
              <a:t>});</a:t>
            </a:r>
          </a:p>
          <a:p>
            <a:r>
              <a:rPr lang="en-US" sz="2600" dirty="0"/>
              <a:t>// </a:t>
            </a:r>
            <a:r>
              <a:rPr lang="en-US" sz="2600" dirty="0" err="1"/>
              <a:t>mountpoint</a:t>
            </a:r>
            <a:r>
              <a:rPr lang="en-US" sz="2600" dirty="0"/>
              <a:t> / </a:t>
            </a:r>
            <a:r>
              <a:rPr lang="en-US" sz="2600" dirty="0" err="1"/>
              <a:t>mountnode</a:t>
            </a:r>
            <a:r>
              <a:rPr lang="en-US" sz="2600" dirty="0"/>
              <a:t> / </a:t>
            </a:r>
            <a:r>
              <a:rPr lang="en-US" sz="2600" dirty="0" err="1"/>
              <a:t>rootnode</a:t>
            </a:r>
            <a:endParaRPr lang="en-US" sz="2600" dirty="0"/>
          </a:p>
          <a:p>
            <a:r>
              <a:rPr lang="en-US" sz="2600" dirty="0" err="1"/>
              <a:t>ReactDOM.render</a:t>
            </a:r>
            <a:r>
              <a:rPr lang="en-US" sz="2600" dirty="0"/>
              <a:t>(</a:t>
            </a:r>
            <a:r>
              <a:rPr lang="en-US" sz="2600" dirty="0" err="1"/>
              <a:t>React.createElement</a:t>
            </a:r>
            <a:r>
              <a:rPr lang="en-US" sz="2600" dirty="0"/>
              <a:t>(App),</a:t>
            </a:r>
          </a:p>
          <a:p>
            <a:r>
              <a:rPr lang="en-US" sz="2600" dirty="0"/>
              <a:t>	</a:t>
            </a:r>
            <a:r>
              <a:rPr lang="en-US" sz="2600" dirty="0" err="1"/>
              <a:t>document.getElementById</a:t>
            </a:r>
            <a:r>
              <a:rPr lang="en-US" sz="2600" dirty="0"/>
              <a:t>("container"));</a:t>
            </a:r>
          </a:p>
          <a:p>
            <a:r>
              <a:rPr lang="en-US" sz="2600" dirty="0"/>
              <a:t>&lt;/script&gt;</a:t>
            </a:r>
          </a:p>
          <a:p>
            <a:r>
              <a:rPr lang="en-US" sz="2600" dirty="0"/>
              <a:t>&lt;/body&gt;</a:t>
            </a:r>
          </a:p>
          <a:p>
            <a:r>
              <a:rPr lang="en-US" sz="2600" dirty="0"/>
              <a:t>&lt;/html&gt;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3200" dirty="0"/>
          </a:p>
          <a:p>
            <a:pPr marL="457200" indent="-457200">
              <a:buFont typeface="Arial" pitchFamily="34" charset="0"/>
              <a:buChar char="•"/>
            </a:pPr>
            <a:endParaRPr lang="en-US" sz="3200" dirty="0"/>
          </a:p>
          <a:p>
            <a:pPr marL="457200" indent="-457200">
              <a:buFont typeface="Arial" pitchFamily="34" charset="0"/>
              <a:buChar char="•"/>
            </a:pPr>
            <a:endParaRPr lang="en-US" sz="3200" dirty="0"/>
          </a:p>
          <a:p>
            <a:pPr algn="ctr"/>
            <a:endParaRPr lang="en-US" sz="3200" dirty="0">
              <a:solidFill>
                <a:srgbClr val="FF0000"/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0609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0" y="9811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28255" y="133058"/>
            <a:ext cx="82296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FF00"/>
                </a:solidFill>
              </a:rPr>
              <a:t>First App in React JS with JSX </a:t>
            </a:r>
            <a:endParaRPr lang="en-US" sz="3200" b="1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10668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2800" dirty="0"/>
          </a:p>
          <a:p>
            <a:endParaRPr lang="en-US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8709" y="864074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533400" y="864074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9380" y="838200"/>
            <a:ext cx="9123220" cy="79406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smtClean="0"/>
              <a:t>&lt;</a:t>
            </a:r>
            <a:r>
              <a:rPr lang="en-US" sz="2600" dirty="0"/>
              <a:t>script&gt;</a:t>
            </a:r>
          </a:p>
          <a:p>
            <a:pPr lvl="1"/>
            <a:r>
              <a:rPr lang="en-US" sz="2600" dirty="0" err="1">
                <a:solidFill>
                  <a:srgbClr val="FF0000"/>
                </a:solidFill>
              </a:rPr>
              <a:t>var</a:t>
            </a:r>
            <a:r>
              <a:rPr lang="en-US" sz="2600" dirty="0">
                <a:solidFill>
                  <a:srgbClr val="FF0000"/>
                </a:solidFill>
              </a:rPr>
              <a:t> App = </a:t>
            </a:r>
            <a:r>
              <a:rPr lang="en-US" sz="2600" dirty="0" err="1">
                <a:solidFill>
                  <a:srgbClr val="FF0000"/>
                </a:solidFill>
              </a:rPr>
              <a:t>React.createClass</a:t>
            </a:r>
            <a:r>
              <a:rPr lang="en-US" sz="2600" dirty="0">
                <a:solidFill>
                  <a:srgbClr val="FF0000"/>
                </a:solidFill>
              </a:rPr>
              <a:t>({</a:t>
            </a:r>
          </a:p>
          <a:p>
            <a:pPr lvl="1"/>
            <a:r>
              <a:rPr lang="en-US" sz="2600" dirty="0">
                <a:solidFill>
                  <a:srgbClr val="FF0000"/>
                </a:solidFill>
              </a:rPr>
              <a:t>render: function(){</a:t>
            </a:r>
          </a:p>
          <a:p>
            <a:pPr lvl="1"/>
            <a:r>
              <a:rPr lang="en-US" sz="2600" dirty="0">
                <a:solidFill>
                  <a:srgbClr val="FF0000"/>
                </a:solidFill>
              </a:rPr>
              <a:t>return </a:t>
            </a:r>
            <a:r>
              <a:rPr lang="en-US" sz="2600" dirty="0" smtClean="0">
                <a:solidFill>
                  <a:srgbClr val="FF0000"/>
                </a:solidFill>
              </a:rPr>
              <a:t>&lt;h1&gt;</a:t>
            </a:r>
            <a:endParaRPr lang="en-US" sz="2600" dirty="0">
              <a:solidFill>
                <a:srgbClr val="FF0000"/>
              </a:solidFill>
            </a:endParaRPr>
          </a:p>
          <a:p>
            <a:pPr lvl="1"/>
            <a:r>
              <a:rPr lang="en-US" sz="2600" dirty="0" smtClean="0">
                <a:solidFill>
                  <a:srgbClr val="FF0000"/>
                </a:solidFill>
              </a:rPr>
              <a:t>Hello</a:t>
            </a:r>
            <a:r>
              <a:rPr lang="en-US" sz="2600" dirty="0">
                <a:solidFill>
                  <a:srgbClr val="FF0000"/>
                </a:solidFill>
              </a:rPr>
              <a:t> </a:t>
            </a:r>
            <a:r>
              <a:rPr lang="en-US" sz="2600" dirty="0" smtClean="0">
                <a:solidFill>
                  <a:srgbClr val="FF0000"/>
                </a:solidFill>
              </a:rPr>
              <a:t>fro React , Murthy!</a:t>
            </a:r>
            <a:endParaRPr lang="en-US" sz="2600" dirty="0">
              <a:solidFill>
                <a:srgbClr val="FF0000"/>
              </a:solidFill>
            </a:endParaRPr>
          </a:p>
          <a:p>
            <a:pPr lvl="1"/>
            <a:r>
              <a:rPr lang="en-US" sz="2600" dirty="0" smtClean="0">
                <a:solidFill>
                  <a:srgbClr val="FF0000"/>
                </a:solidFill>
              </a:rPr>
              <a:t>&lt;/h1&gt;;</a:t>
            </a:r>
            <a:endParaRPr lang="en-US" sz="2600" dirty="0">
              <a:solidFill>
                <a:srgbClr val="FF0000"/>
              </a:solidFill>
            </a:endParaRPr>
          </a:p>
          <a:p>
            <a:pPr lvl="1"/>
            <a:r>
              <a:rPr lang="en-US" sz="2600" dirty="0" smtClean="0">
                <a:solidFill>
                  <a:srgbClr val="FF0000"/>
                </a:solidFill>
              </a:rPr>
              <a:t>}</a:t>
            </a:r>
          </a:p>
          <a:p>
            <a:r>
              <a:rPr lang="en-US" sz="2600" dirty="0" smtClean="0"/>
              <a:t>// </a:t>
            </a:r>
            <a:r>
              <a:rPr lang="en-US" sz="2600" dirty="0" err="1"/>
              <a:t>mountpoint</a:t>
            </a:r>
            <a:r>
              <a:rPr lang="en-US" sz="2600" dirty="0"/>
              <a:t> / </a:t>
            </a:r>
            <a:r>
              <a:rPr lang="en-US" sz="2600" dirty="0" err="1"/>
              <a:t>mountnode</a:t>
            </a:r>
            <a:r>
              <a:rPr lang="en-US" sz="2600" dirty="0"/>
              <a:t> / </a:t>
            </a:r>
            <a:r>
              <a:rPr lang="en-US" sz="2600" dirty="0" err="1"/>
              <a:t>rootnode</a:t>
            </a:r>
            <a:endParaRPr lang="en-US" sz="2600" dirty="0"/>
          </a:p>
          <a:p>
            <a:r>
              <a:rPr lang="en-US" sz="2600" dirty="0" err="1" smtClean="0"/>
              <a:t>ReactDOM.render</a:t>
            </a:r>
            <a:r>
              <a:rPr lang="en-US" sz="2600" dirty="0" smtClean="0">
                <a:solidFill>
                  <a:srgbClr val="FF0000"/>
                </a:solidFill>
              </a:rPr>
              <a:t>(&lt;App/&gt;,</a:t>
            </a:r>
            <a:endParaRPr lang="en-US" sz="2600" dirty="0">
              <a:solidFill>
                <a:srgbClr val="FF0000"/>
              </a:solidFill>
            </a:endParaRPr>
          </a:p>
          <a:p>
            <a:r>
              <a:rPr lang="en-US" sz="2600" dirty="0"/>
              <a:t>	</a:t>
            </a:r>
            <a:r>
              <a:rPr lang="en-US" sz="2600" dirty="0" err="1"/>
              <a:t>document.getElementById</a:t>
            </a:r>
            <a:r>
              <a:rPr lang="en-US" sz="2600" dirty="0"/>
              <a:t>("container"));</a:t>
            </a:r>
          </a:p>
          <a:p>
            <a:r>
              <a:rPr lang="en-US" sz="2600" dirty="0"/>
              <a:t>&lt;/script&gt;</a:t>
            </a:r>
          </a:p>
          <a:p>
            <a:r>
              <a:rPr lang="en-US" sz="2600" dirty="0"/>
              <a:t>&lt;/body&gt;</a:t>
            </a:r>
          </a:p>
          <a:p>
            <a:r>
              <a:rPr lang="en-US" sz="2600" dirty="0"/>
              <a:t>&lt;/html&gt;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3200" dirty="0"/>
          </a:p>
          <a:p>
            <a:pPr marL="457200" indent="-457200">
              <a:buFont typeface="Arial" pitchFamily="34" charset="0"/>
              <a:buChar char="•"/>
            </a:pPr>
            <a:endParaRPr lang="en-US" sz="3200" dirty="0"/>
          </a:p>
          <a:p>
            <a:pPr marL="457200" indent="-457200">
              <a:buFont typeface="Arial" pitchFamily="34" charset="0"/>
              <a:buChar char="•"/>
            </a:pPr>
            <a:endParaRPr lang="en-US" sz="3200" dirty="0"/>
          </a:p>
          <a:p>
            <a:pPr algn="ctr"/>
            <a:endParaRPr lang="en-US" sz="3200" dirty="0">
              <a:solidFill>
                <a:srgbClr val="FF0000"/>
              </a:solidFill>
            </a:endParaRPr>
          </a:p>
          <a:p>
            <a:endParaRPr lang="en-US" sz="3200" dirty="0"/>
          </a:p>
        </p:txBody>
      </p:sp>
      <p:sp>
        <p:nvSpPr>
          <p:cNvPr id="3" name="Right Arrow 2"/>
          <p:cNvSpPr/>
          <p:nvPr/>
        </p:nvSpPr>
        <p:spPr>
          <a:xfrm rot="10800000">
            <a:off x="4953000" y="1790699"/>
            <a:ext cx="16002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miley Face 4"/>
          <p:cNvSpPr/>
          <p:nvPr/>
        </p:nvSpPr>
        <p:spPr>
          <a:xfrm>
            <a:off x="6934200" y="1556571"/>
            <a:ext cx="1066800" cy="919928"/>
          </a:xfrm>
          <a:prstGeom prst="smileyFac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art 8"/>
          <p:cNvSpPr/>
          <p:nvPr/>
        </p:nvSpPr>
        <p:spPr>
          <a:xfrm>
            <a:off x="7110845" y="2819400"/>
            <a:ext cx="838200" cy="635474"/>
          </a:xfrm>
          <a:prstGeom prst="hear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6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0" y="9811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28255" y="133058"/>
            <a:ext cx="82296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FF00"/>
                </a:solidFill>
              </a:rPr>
              <a:t> </a:t>
            </a:r>
            <a:r>
              <a:rPr lang="en-US" sz="3200" b="1" dirty="0" smtClean="0">
                <a:solidFill>
                  <a:srgbClr val="FFFF00"/>
                </a:solidFill>
              </a:rPr>
              <a:t>JSX – JavaScript  and XML</a:t>
            </a:r>
            <a:endParaRPr lang="en-US" sz="3200" b="1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10668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2800" dirty="0"/>
          </a:p>
          <a:p>
            <a:endParaRPr lang="en-US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8709" y="864074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533400" y="864074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390" y="951920"/>
            <a:ext cx="9123220" cy="8279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u="sng" dirty="0">
                <a:hlinkClick r:id="rId3"/>
              </a:rPr>
              <a:t>JSX</a:t>
            </a:r>
            <a:r>
              <a:rPr lang="en-US" sz="2800" dirty="0"/>
              <a:t> is a XML-like syntax extension to </a:t>
            </a:r>
            <a:r>
              <a:rPr lang="en-US" sz="2800" dirty="0" err="1"/>
              <a:t>ECMAScript</a:t>
            </a:r>
            <a:r>
              <a:rPr lang="en-US" sz="2800" dirty="0"/>
              <a:t>. </a:t>
            </a:r>
            <a:endParaRPr lang="en-US" sz="28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React </a:t>
            </a:r>
            <a:r>
              <a:rPr lang="en-US" sz="2800" dirty="0"/>
              <a:t>provides a convenient XML-based extension to JavaScript, called JSX, to build the component tree as a set of XML nodes. </a:t>
            </a:r>
            <a:endParaRPr lang="en-US" sz="28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JSX simplifies </a:t>
            </a:r>
            <a:r>
              <a:rPr lang="en-US" sz="2800" dirty="0"/>
              <a:t>the association of event-handlers and properties as xml attributes. </a:t>
            </a:r>
            <a:endParaRPr lang="en-US" sz="28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A </a:t>
            </a:r>
            <a:r>
              <a:rPr lang="en-US" sz="2800" dirty="0"/>
              <a:t>JSX XML node maps directly to a Component. </a:t>
            </a:r>
            <a:endParaRPr lang="en-US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Because </a:t>
            </a:r>
            <a:r>
              <a:rPr lang="en-US" sz="2800" dirty="0"/>
              <a:t>JSX is not supported in browsers by default </a:t>
            </a:r>
            <a:r>
              <a:rPr lang="en-US" sz="2800" dirty="0" smtClean="0"/>
              <a:t>we </a:t>
            </a:r>
            <a:r>
              <a:rPr lang="en-US" sz="2800" dirty="0"/>
              <a:t>have to compile it to JS. </a:t>
            </a:r>
            <a:endParaRPr lang="en-US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 </a:t>
            </a:r>
            <a:r>
              <a:rPr lang="en-US" sz="2800" i="1" dirty="0" smtClean="0">
                <a:solidFill>
                  <a:srgbClr val="FF0000"/>
                </a:solidFill>
              </a:rPr>
              <a:t>(Babel </a:t>
            </a:r>
            <a:r>
              <a:rPr lang="en-US" sz="2800" i="1" dirty="0">
                <a:solidFill>
                  <a:srgbClr val="FF0000"/>
                </a:solidFill>
              </a:rPr>
              <a:t>can </a:t>
            </a:r>
            <a:r>
              <a:rPr lang="en-US" sz="2800" i="1" dirty="0" err="1" smtClean="0">
                <a:solidFill>
                  <a:srgbClr val="FF0000"/>
                </a:solidFill>
              </a:rPr>
              <a:t>transpile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>
                <a:solidFill>
                  <a:srgbClr val="FF0000"/>
                </a:solidFill>
              </a:rPr>
              <a:t>JSX to JS)</a:t>
            </a:r>
            <a:r>
              <a:rPr lang="en-US" sz="2800" dirty="0">
                <a:solidFill>
                  <a:srgbClr val="FF0000"/>
                </a:solidFill>
              </a:rPr>
              <a:t>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sz="28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sz="2800" dirty="0"/>
          </a:p>
          <a:p>
            <a:pPr marL="457200" indent="-457200">
              <a:buFont typeface="Arial" pitchFamily="34" charset="0"/>
              <a:buChar char="•"/>
            </a:pPr>
            <a:endParaRPr lang="en-US" sz="2800" dirty="0"/>
          </a:p>
          <a:p>
            <a:pPr algn="ctr"/>
            <a:endParaRPr lang="en-US" sz="2800" dirty="0">
              <a:solidFill>
                <a:srgbClr val="FF0000"/>
              </a:solidFill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7395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0" y="9811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28255" y="133058"/>
            <a:ext cx="82296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FF00"/>
                </a:solidFill>
              </a:rPr>
              <a:t> </a:t>
            </a:r>
            <a:r>
              <a:rPr lang="en-US" sz="3200" b="1" dirty="0" smtClean="0">
                <a:solidFill>
                  <a:srgbClr val="FFFF00"/>
                </a:solidFill>
              </a:rPr>
              <a:t>JSX – JavaScript  and XML (</a:t>
            </a:r>
            <a:r>
              <a:rPr lang="en-US" sz="3200" b="1" dirty="0" err="1" smtClean="0">
                <a:solidFill>
                  <a:srgbClr val="FFFF00"/>
                </a:solidFill>
              </a:rPr>
              <a:t>HTMLish</a:t>
            </a:r>
            <a:r>
              <a:rPr lang="en-US" sz="3200" b="1" dirty="0" smtClean="0">
                <a:solidFill>
                  <a:srgbClr val="FFFF00"/>
                </a:solidFill>
              </a:rPr>
              <a:t>)</a:t>
            </a:r>
            <a:endParaRPr lang="en-US" sz="3200" b="1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10668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2800" dirty="0"/>
          </a:p>
          <a:p>
            <a:endParaRPr lang="en-US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8709" y="864074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533400" y="864074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780" y="1066800"/>
            <a:ext cx="912322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JSX </a:t>
            </a:r>
            <a:r>
              <a:rPr lang="en-US" sz="2800" b="1" dirty="0" smtClean="0"/>
              <a:t>to </a:t>
            </a:r>
            <a:r>
              <a:rPr lang="en-US" sz="2800" b="1" dirty="0"/>
              <a:t>create JavaScript objects using </a:t>
            </a:r>
            <a:r>
              <a:rPr lang="en-US" sz="2800" b="1" dirty="0" smtClean="0"/>
              <a:t>XML syntax</a:t>
            </a:r>
            <a:r>
              <a:rPr lang="en-US" sz="2800" b="1" dirty="0"/>
              <a:t>.</a:t>
            </a:r>
            <a:r>
              <a:rPr lang="en-US" sz="2800" dirty="0"/>
              <a:t> To generate a link in React using pure JavaScript </a:t>
            </a:r>
            <a:r>
              <a:rPr lang="en-US" sz="2800" dirty="0" smtClean="0"/>
              <a:t>:</a:t>
            </a:r>
            <a:endParaRPr lang="en-US" sz="2800" dirty="0"/>
          </a:p>
          <a:p>
            <a:r>
              <a:rPr lang="en-US" sz="2800" dirty="0"/>
              <a:t>// JSX version</a:t>
            </a:r>
          </a:p>
          <a:p>
            <a:pPr lvl="1"/>
            <a:r>
              <a:rPr lang="en-US" sz="2800" dirty="0" err="1"/>
              <a:t>React.render</a:t>
            </a:r>
            <a:r>
              <a:rPr lang="en-US" sz="2800" dirty="0"/>
              <a:t>(</a:t>
            </a:r>
          </a:p>
          <a:p>
            <a:pPr lvl="1"/>
            <a:r>
              <a:rPr lang="en-US" sz="2800" dirty="0"/>
              <a:t>&lt;div&gt;</a:t>
            </a:r>
          </a:p>
          <a:p>
            <a:pPr lvl="1"/>
            <a:r>
              <a:rPr lang="en-US" sz="2800" dirty="0" smtClean="0"/>
              <a:t>	&lt;</a:t>
            </a:r>
            <a:r>
              <a:rPr lang="en-US" sz="2800" dirty="0"/>
              <a:t>h1&gt;Header&lt;/h1&gt;</a:t>
            </a:r>
          </a:p>
          <a:p>
            <a:pPr lvl="1"/>
            <a:r>
              <a:rPr lang="en-US" sz="2800" dirty="0"/>
              <a:t>&lt;/div&gt;</a:t>
            </a:r>
          </a:p>
          <a:p>
            <a:pPr lvl="1"/>
            <a:r>
              <a:rPr lang="en-US" sz="2800" dirty="0"/>
              <a:t>);</a:t>
            </a:r>
          </a:p>
          <a:p>
            <a:r>
              <a:rPr lang="en-US" sz="2800" dirty="0"/>
              <a:t>// This would translate to</a:t>
            </a:r>
          </a:p>
          <a:p>
            <a:pPr lvl="1"/>
            <a:r>
              <a:rPr lang="en-US" sz="2800" dirty="0" err="1"/>
              <a:t>React.render</a:t>
            </a:r>
            <a:r>
              <a:rPr lang="en-US" sz="2800" dirty="0"/>
              <a:t>(</a:t>
            </a:r>
          </a:p>
          <a:p>
            <a:pPr lvl="1"/>
            <a:r>
              <a:rPr lang="en-US" sz="2800" dirty="0" err="1"/>
              <a:t>React.createElement</a:t>
            </a:r>
            <a:r>
              <a:rPr lang="en-US" sz="2800" dirty="0"/>
              <a:t>('div', null,</a:t>
            </a:r>
          </a:p>
          <a:p>
            <a:pPr lvl="1"/>
            <a:r>
              <a:rPr lang="en-US" sz="2800" dirty="0" err="1"/>
              <a:t>React.createElement</a:t>
            </a:r>
            <a:r>
              <a:rPr lang="en-US" sz="2800" dirty="0"/>
              <a:t>('h1', null, 'Header')</a:t>
            </a:r>
          </a:p>
          <a:p>
            <a:pPr lvl="1"/>
            <a:r>
              <a:rPr lang="en-US" sz="2800" dirty="0" smtClean="0"/>
              <a:t>); );</a:t>
            </a:r>
            <a:endParaRPr lang="en-US" sz="2800" dirty="0"/>
          </a:p>
          <a:p>
            <a:pPr algn="ctr"/>
            <a:endParaRPr lang="en-US" sz="2800" dirty="0">
              <a:solidFill>
                <a:srgbClr val="FF0000"/>
              </a:solidFill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222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0" y="9811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28255" y="133058"/>
            <a:ext cx="82296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FF00"/>
                </a:solidFill>
              </a:rPr>
              <a:t>Setup React – Directly work with jsfiddle.net</a:t>
            </a:r>
            <a:endParaRPr lang="en-US" sz="3200" b="1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10668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2800" dirty="0"/>
          </a:p>
          <a:p>
            <a:endParaRPr lang="en-US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8709" y="864074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533400" y="864074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1371904"/>
            <a:ext cx="5257800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https://jsfiddle.net/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2057400"/>
            <a:ext cx="8991600" cy="19389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 smtClean="0"/>
              <a:t>								</a:t>
            </a:r>
            <a:r>
              <a:rPr lang="en-US" sz="2400" dirty="0" smtClean="0">
                <a:solidFill>
                  <a:srgbClr val="FF0000"/>
                </a:solidFill>
              </a:rPr>
              <a:t>HTML5</a:t>
            </a:r>
          </a:p>
          <a:p>
            <a:r>
              <a:rPr lang="en-US" sz="2400" dirty="0" smtClean="0"/>
              <a:t>&lt;</a:t>
            </a:r>
            <a:r>
              <a:rPr lang="en-US" sz="2400" dirty="0"/>
              <a:t>script </a:t>
            </a:r>
            <a:r>
              <a:rPr lang="en-US" sz="2400" dirty="0" err="1"/>
              <a:t>src</a:t>
            </a:r>
            <a:r>
              <a:rPr lang="en-US" sz="2400" dirty="0"/>
              <a:t>="https://fb.me/react-with-addons-0.14.0.js"&gt;&lt;/script&gt;</a:t>
            </a:r>
          </a:p>
          <a:p>
            <a:r>
              <a:rPr lang="en-US" sz="2400" dirty="0"/>
              <a:t>&lt;script </a:t>
            </a:r>
            <a:r>
              <a:rPr lang="en-US" sz="2400" dirty="0" err="1"/>
              <a:t>src</a:t>
            </a:r>
            <a:r>
              <a:rPr lang="en-US" sz="2400" dirty="0"/>
              <a:t>="https://fb.me/react-dom-0.14.0.js"&gt;&lt;/script&gt;</a:t>
            </a:r>
          </a:p>
          <a:p>
            <a:endParaRPr lang="en-US" sz="2400" dirty="0"/>
          </a:p>
          <a:p>
            <a:r>
              <a:rPr lang="en-US" sz="2400" dirty="0"/>
              <a:t>&lt;div id="view"/&gt;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3909" y="4180344"/>
            <a:ext cx="8991600" cy="26776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 smtClean="0"/>
              <a:t>								</a:t>
            </a:r>
            <a:r>
              <a:rPr lang="en-US" sz="2400" dirty="0" smtClean="0">
                <a:solidFill>
                  <a:srgbClr val="FF0000"/>
                </a:solidFill>
              </a:rPr>
              <a:t>Babel</a:t>
            </a:r>
          </a:p>
          <a:p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/>
              <a:t>HelloReact</a:t>
            </a:r>
            <a:r>
              <a:rPr lang="en-US" sz="2400" dirty="0"/>
              <a:t> = </a:t>
            </a:r>
            <a:r>
              <a:rPr lang="en-US" sz="2400" dirty="0" err="1"/>
              <a:t>React.createClass</a:t>
            </a:r>
            <a:r>
              <a:rPr lang="en-US" sz="2400" dirty="0"/>
              <a:t>({</a:t>
            </a:r>
          </a:p>
          <a:p>
            <a:r>
              <a:rPr lang="en-US" sz="2400" dirty="0"/>
              <a:t>       render: function() {</a:t>
            </a:r>
          </a:p>
          <a:p>
            <a:r>
              <a:rPr lang="en-US" sz="2400" dirty="0"/>
              <a:t>           return &lt;h1&gt;Hello React&lt;/h1&gt;</a:t>
            </a:r>
          </a:p>
          <a:p>
            <a:r>
              <a:rPr lang="en-US" sz="2400" dirty="0"/>
              <a:t>       }</a:t>
            </a:r>
          </a:p>
          <a:p>
            <a:r>
              <a:rPr lang="en-US" sz="2400" dirty="0"/>
              <a:t>    </a:t>
            </a:r>
            <a:r>
              <a:rPr lang="en-US" sz="2400" dirty="0" smtClean="0"/>
              <a:t>}); </a:t>
            </a:r>
            <a:endParaRPr lang="en-US" sz="2400" dirty="0"/>
          </a:p>
          <a:p>
            <a:r>
              <a:rPr lang="en-US" sz="2400" dirty="0" err="1"/>
              <a:t>ReactDOM.render</a:t>
            </a:r>
            <a:r>
              <a:rPr lang="en-US" sz="2400" dirty="0"/>
              <a:t>(&lt;</a:t>
            </a:r>
            <a:r>
              <a:rPr lang="en-US" sz="2400" dirty="0" err="1"/>
              <a:t>HelloReact</a:t>
            </a:r>
            <a:r>
              <a:rPr lang="en-US" sz="2400" dirty="0"/>
              <a:t> /&gt;, </a:t>
            </a:r>
            <a:r>
              <a:rPr lang="en-US" sz="2400" dirty="0" err="1"/>
              <a:t>document.getElementById</a:t>
            </a:r>
            <a:r>
              <a:rPr lang="en-US" sz="2400" dirty="0"/>
              <a:t>('view'));</a:t>
            </a:r>
          </a:p>
        </p:txBody>
      </p:sp>
      <p:sp>
        <p:nvSpPr>
          <p:cNvPr id="9" name="Rectangle 8"/>
          <p:cNvSpPr/>
          <p:nvPr/>
        </p:nvSpPr>
        <p:spPr>
          <a:xfrm>
            <a:off x="7211291" y="5586683"/>
            <a:ext cx="1780309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/>
              <a:t>Hello React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24200" y="633241"/>
            <a:ext cx="624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Babel is a JavaScript compiler will compile JSX to JavaScript.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6" y="1824037"/>
            <a:ext cx="9334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446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0" y="9811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28255" y="133058"/>
            <a:ext cx="82296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FF00"/>
                </a:solidFill>
              </a:rPr>
              <a:t>HTML to JSX </a:t>
            </a:r>
            <a:endParaRPr lang="en-US" sz="3200" b="1" dirty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8709" y="864074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533400" y="864074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709" y="1054575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116019" y="1039585"/>
            <a:ext cx="925658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Use below link for transitioning an </a:t>
            </a:r>
            <a:r>
              <a:rPr lang="en-US" sz="2800" dirty="0"/>
              <a:t>app’s markup from HTML: an HTML-to-JSX transformer </a:t>
            </a:r>
            <a:endParaRPr lang="en-US" sz="2800" dirty="0" smtClean="0"/>
          </a:p>
          <a:p>
            <a:r>
              <a:rPr lang="en-US" sz="2800" i="1" dirty="0" smtClean="0">
                <a:hlinkClick r:id="rId3"/>
              </a:rPr>
              <a:t>https</a:t>
            </a:r>
            <a:r>
              <a:rPr lang="en-US" sz="2800" i="1" dirty="0">
                <a:hlinkClick r:id="rId3"/>
              </a:rPr>
              <a:t>://</a:t>
            </a:r>
            <a:r>
              <a:rPr lang="en-US" sz="2800" i="1" dirty="0" smtClean="0">
                <a:hlinkClick r:id="rId3"/>
              </a:rPr>
              <a:t>facebook.github.io/react/html-jsx.html</a:t>
            </a:r>
            <a:r>
              <a:rPr lang="en-US" sz="2800" dirty="0" smtClean="0"/>
              <a:t>)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5" y="2514600"/>
            <a:ext cx="89916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992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0" y="9811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28255" y="133058"/>
            <a:ext cx="82296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FF00"/>
                </a:solidFill>
              </a:rPr>
              <a:t>Setup React - Babel </a:t>
            </a:r>
            <a:endParaRPr lang="en-US" sz="3200" b="1" dirty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8709" y="864074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533400" y="864074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3182" y="1213008"/>
            <a:ext cx="881841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Decompiling JSX 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>
                <a:solidFill>
                  <a:srgbClr val="FF0000"/>
                </a:solidFill>
              </a:rPr>
              <a:t>Babel</a:t>
            </a:r>
            <a:r>
              <a:rPr lang="en-US" sz="2800" dirty="0"/>
              <a:t> has created a tool that allows seeing the decompiled JavaScript that would be created during JSX transformation. 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The </a:t>
            </a:r>
            <a:r>
              <a:rPr lang="en-US" sz="2800" dirty="0"/>
              <a:t>Babel tool is shown in the following screenshot, and you can find the tool at https://babeljs.io/repl/: </a:t>
            </a:r>
          </a:p>
        </p:txBody>
      </p:sp>
    </p:spTree>
    <p:extLst>
      <p:ext uri="{BB962C8B-B14F-4D97-AF65-F5344CB8AC3E}">
        <p14:creationId xmlns:p14="http://schemas.microsoft.com/office/powerpoint/2010/main" val="5481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0" y="9811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28255" y="133058"/>
            <a:ext cx="82296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FF00"/>
                </a:solidFill>
              </a:rPr>
              <a:t>Setup React - Babel </a:t>
            </a:r>
            <a:endParaRPr lang="en-US" sz="3200" b="1" dirty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8709" y="864074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533400" y="864074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720" y="956868"/>
            <a:ext cx="9172575" cy="6129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28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0" y="9811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28255" y="133058"/>
            <a:ext cx="82296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FF00"/>
                </a:solidFill>
              </a:rPr>
              <a:t>Virtual DOM </a:t>
            </a:r>
            <a:r>
              <a:rPr lang="en-US" sz="3200" b="1" dirty="0" smtClean="0">
                <a:solidFill>
                  <a:srgbClr val="FFFF00"/>
                </a:solidFill>
              </a:rPr>
              <a:t>Diff calculation (Inexpensive)</a:t>
            </a:r>
            <a:endParaRPr lang="en-US" sz="3200" b="1" dirty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139908" y="952388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500" dirty="0"/>
              <a:t>React uses </a:t>
            </a:r>
            <a:r>
              <a:rPr lang="en-US" sz="2500" dirty="0">
                <a:solidFill>
                  <a:srgbClr val="FF0000"/>
                </a:solidFill>
              </a:rPr>
              <a:t>virtual DOM </a:t>
            </a:r>
            <a:r>
              <a:rPr lang="en-US" sz="2500" dirty="0"/>
              <a:t>to keep track of what has changed in the </a:t>
            </a:r>
            <a:r>
              <a:rPr lang="en-US" sz="2500" dirty="0" smtClean="0"/>
              <a:t>real DOM</a:t>
            </a:r>
            <a:r>
              <a:rPr lang="en-US" sz="2500" dirty="0"/>
              <a:t>. </a:t>
            </a:r>
            <a:r>
              <a:rPr lang="en-US" sz="2500" dirty="0" smtClean="0">
                <a:solidFill>
                  <a:srgbClr val="FF0000"/>
                </a:solidFill>
              </a:rPr>
              <a:t>(Fast and Minimal DOM updates)</a:t>
            </a:r>
          </a:p>
          <a:p>
            <a:endParaRPr lang="en-US" sz="2500" dirty="0" smtClean="0"/>
          </a:p>
          <a:p>
            <a:r>
              <a:rPr lang="en-US" sz="2500" dirty="0" smtClean="0"/>
              <a:t>React </a:t>
            </a:r>
            <a:r>
              <a:rPr lang="en-US" sz="2500" dirty="0"/>
              <a:t>always keeps a copy of </a:t>
            </a:r>
            <a:r>
              <a:rPr lang="en-US" sz="2500" dirty="0" smtClean="0"/>
              <a:t>the representation </a:t>
            </a:r>
            <a:r>
              <a:rPr lang="en-US" sz="2500" dirty="0"/>
              <a:t>of the actual DOM in memory. </a:t>
            </a:r>
            <a:endParaRPr lang="en-US" sz="2500" dirty="0" smtClean="0"/>
          </a:p>
          <a:p>
            <a:r>
              <a:rPr lang="en-US" sz="2500" dirty="0" smtClean="0"/>
              <a:t>Whenever </a:t>
            </a:r>
            <a:r>
              <a:rPr lang="en-US" sz="2500" dirty="0"/>
              <a:t>something </a:t>
            </a:r>
            <a:r>
              <a:rPr lang="en-US" sz="2500" dirty="0" smtClean="0"/>
              <a:t>changes, such </a:t>
            </a:r>
            <a:r>
              <a:rPr lang="en-US" sz="2500" dirty="0"/>
              <a:t>as some state manipulation, it calculates another </a:t>
            </a:r>
            <a:r>
              <a:rPr lang="en-US" sz="2500" dirty="0" smtClean="0"/>
              <a:t>copy </a:t>
            </a:r>
            <a:r>
              <a:rPr lang="en-US" sz="2500" dirty="0"/>
              <a:t>of the DOM that </a:t>
            </a:r>
            <a:r>
              <a:rPr lang="en-US" sz="2500" dirty="0" smtClean="0"/>
              <a:t>will be </a:t>
            </a:r>
            <a:r>
              <a:rPr lang="en-US" sz="2500" dirty="0"/>
              <a:t>generated with new state and props. </a:t>
            </a:r>
            <a:endParaRPr lang="en-US" sz="2500" dirty="0" smtClean="0"/>
          </a:p>
          <a:p>
            <a:endParaRPr lang="en-US" sz="2500" dirty="0" smtClean="0"/>
          </a:p>
          <a:p>
            <a:r>
              <a:rPr lang="en-US" sz="2500" dirty="0" smtClean="0"/>
              <a:t>Then </a:t>
            </a:r>
            <a:r>
              <a:rPr lang="en-US" sz="2500" dirty="0"/>
              <a:t>it calculates the difference </a:t>
            </a:r>
            <a:r>
              <a:rPr lang="en-US" sz="2500" dirty="0" smtClean="0"/>
              <a:t>between the </a:t>
            </a:r>
            <a:r>
              <a:rPr lang="en-US" sz="2500" dirty="0"/>
              <a:t>original copy of the virtual DOM and the new copy of the virtual DOM. </a:t>
            </a:r>
            <a:endParaRPr lang="en-US" sz="2500" dirty="0" smtClean="0"/>
          </a:p>
          <a:p>
            <a:r>
              <a:rPr lang="en-US" sz="2500" dirty="0" smtClean="0"/>
              <a:t>This difference </a:t>
            </a:r>
            <a:r>
              <a:rPr lang="en-US" sz="2500" dirty="0"/>
              <a:t>results in minimal operations on the real DOM that can take the </a:t>
            </a:r>
            <a:r>
              <a:rPr lang="en-US" sz="2500" dirty="0" smtClean="0"/>
              <a:t>current DOM </a:t>
            </a:r>
            <a:r>
              <a:rPr lang="en-US" sz="2500" dirty="0"/>
              <a:t>to a new </a:t>
            </a:r>
            <a:r>
              <a:rPr lang="en-US" sz="2500" dirty="0" smtClean="0"/>
              <a:t>stage.</a:t>
            </a:r>
            <a:endParaRPr lang="en-US" sz="2500" dirty="0"/>
          </a:p>
          <a:p>
            <a:endParaRPr lang="en-US" sz="25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5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5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5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49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0" y="9811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28255" y="133058"/>
            <a:ext cx="82296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FF00"/>
                </a:solidFill>
              </a:rPr>
              <a:t>Introduction</a:t>
            </a:r>
            <a:endParaRPr lang="en-US" sz="3200" b="1" dirty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139908" y="1136541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dirty="0" smtClean="0"/>
              <a:t>Born in the year 2003.</a:t>
            </a:r>
          </a:p>
          <a:p>
            <a:r>
              <a:rPr lang="en-US" sz="2800" dirty="0" smtClean="0"/>
              <a:t>React </a:t>
            </a:r>
            <a:r>
              <a:rPr lang="en-US" sz="2800" dirty="0"/>
              <a:t>is a UI library developed at Facebook to facilitate the creation of interactive, </a:t>
            </a:r>
            <a:r>
              <a:rPr lang="en-US" sz="2800" dirty="0" err="1"/>
              <a:t>stateful</a:t>
            </a:r>
            <a:r>
              <a:rPr lang="en-US" sz="2800" dirty="0"/>
              <a:t> &amp; reusable UI components</a:t>
            </a:r>
            <a:r>
              <a:rPr lang="en-US" sz="2800" dirty="0" smtClean="0"/>
              <a:t>. </a:t>
            </a:r>
            <a:r>
              <a:rPr lang="en-US" sz="2800" dirty="0" smtClean="0">
                <a:solidFill>
                  <a:srgbClr val="FF0000"/>
                </a:solidFill>
              </a:rPr>
              <a:t>(Component Driven Development)</a:t>
            </a:r>
          </a:p>
          <a:p>
            <a:r>
              <a:rPr lang="en-US" sz="2800" dirty="0" smtClean="0"/>
              <a:t>It is V in MVC</a:t>
            </a:r>
            <a:endParaRPr lang="en-US" sz="2800" dirty="0"/>
          </a:p>
          <a:p>
            <a:r>
              <a:rPr lang="en-US" sz="2800" dirty="0" smtClean="0"/>
              <a:t> </a:t>
            </a:r>
            <a:r>
              <a:rPr lang="en-US" sz="2800" dirty="0"/>
              <a:t>It is used at </a:t>
            </a:r>
            <a:r>
              <a:rPr lang="en-US" sz="2800" dirty="0" smtClean="0"/>
              <a:t>Facebook and  </a:t>
            </a:r>
            <a:r>
              <a:rPr lang="en-US" sz="2800" dirty="0"/>
              <a:t>Instagram.com is written entirely in React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Works </a:t>
            </a:r>
            <a:r>
              <a:rPr lang="en-US" sz="2800" dirty="0"/>
              <a:t>both client and server </a:t>
            </a:r>
            <a:r>
              <a:rPr lang="en-US" sz="2800" dirty="0" smtClean="0"/>
              <a:t>side (Isomorphic JS)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US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2308" y="5410200"/>
            <a:ext cx="8534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React Goal : </a:t>
            </a:r>
            <a:endParaRPr lang="en-US" sz="2800" b="1" dirty="0">
              <a:solidFill>
                <a:srgbClr val="FF0000"/>
              </a:solidFill>
            </a:endParaRPr>
          </a:p>
          <a:p>
            <a:pPr algn="ctr"/>
            <a:r>
              <a:rPr lang="en-US" sz="2800" b="1" dirty="0" smtClean="0"/>
              <a:t>Building </a:t>
            </a:r>
            <a:r>
              <a:rPr lang="en-US" sz="2800" b="1" dirty="0"/>
              <a:t>large applications with data </a:t>
            </a:r>
            <a:endParaRPr lang="en-US" sz="2800" b="1" dirty="0" smtClean="0"/>
          </a:p>
          <a:p>
            <a:pPr algn="ctr"/>
            <a:r>
              <a:rPr lang="en-US" sz="2800" b="1" dirty="0" smtClean="0"/>
              <a:t>that </a:t>
            </a:r>
            <a:r>
              <a:rPr lang="en-US" sz="2800" b="1" dirty="0"/>
              <a:t>changes over time</a:t>
            </a:r>
            <a:r>
              <a:rPr lang="en-US" sz="2800" dirty="0"/>
              <a:t>.</a:t>
            </a:r>
          </a:p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0663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0" y="9811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28255" y="133058"/>
            <a:ext cx="82296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FF00"/>
                </a:solidFill>
              </a:rPr>
              <a:t>Who is using React?</a:t>
            </a:r>
            <a:endParaRPr lang="en-US" sz="3200" b="1" dirty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2514600" y="1192427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dirty="0" smtClean="0"/>
              <a:t>Facebook</a:t>
            </a:r>
          </a:p>
          <a:p>
            <a:r>
              <a:rPr lang="en-US" sz="2800" dirty="0" err="1" smtClean="0"/>
              <a:t>Instagram</a:t>
            </a:r>
            <a:endParaRPr lang="en-US" sz="2800" dirty="0" smtClean="0"/>
          </a:p>
          <a:p>
            <a:r>
              <a:rPr lang="en-US" sz="2800" dirty="0" smtClean="0"/>
              <a:t>Netflix</a:t>
            </a:r>
          </a:p>
          <a:p>
            <a:r>
              <a:rPr lang="en-US" sz="2800" dirty="0" err="1" smtClean="0"/>
              <a:t>Alibaba</a:t>
            </a:r>
            <a:endParaRPr lang="en-US" sz="2800" dirty="0" smtClean="0"/>
          </a:p>
          <a:p>
            <a:r>
              <a:rPr lang="en-US" sz="2800" dirty="0" smtClean="0"/>
              <a:t>Yahoo</a:t>
            </a:r>
          </a:p>
          <a:p>
            <a:r>
              <a:rPr lang="en-US" sz="2800" dirty="0" smtClean="0"/>
              <a:t>E-Bay</a:t>
            </a:r>
          </a:p>
          <a:p>
            <a:r>
              <a:rPr lang="en-US" sz="2800" dirty="0" smtClean="0"/>
              <a:t>Khan-Academy</a:t>
            </a:r>
          </a:p>
          <a:p>
            <a:r>
              <a:rPr lang="en-US" sz="2800" dirty="0" err="1" smtClean="0"/>
              <a:t>AirBnB</a:t>
            </a:r>
            <a:endParaRPr lang="en-US" sz="2800" dirty="0" smtClean="0"/>
          </a:p>
          <a:p>
            <a:r>
              <a:rPr lang="en-US" sz="2800" dirty="0" smtClean="0"/>
              <a:t>Sony</a:t>
            </a:r>
          </a:p>
          <a:p>
            <a:r>
              <a:rPr lang="en-US" sz="2800" dirty="0" err="1" smtClean="0"/>
              <a:t>Atlassian</a:t>
            </a:r>
            <a:endParaRPr lang="en-US" sz="2800" dirty="0" smtClean="0"/>
          </a:p>
          <a:p>
            <a:pPr marL="0" indent="0">
              <a:buNone/>
            </a:pPr>
            <a:endParaRPr lang="en-US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61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0" y="9811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28255" y="133058"/>
            <a:ext cx="82296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FF00"/>
                </a:solidFill>
              </a:rPr>
              <a:t>Why React ?</a:t>
            </a:r>
            <a:endParaRPr lang="en-US" sz="3200" b="1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10668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b="1" dirty="0"/>
              <a:t>Simple</a:t>
            </a:r>
          </a:p>
          <a:p>
            <a:pPr lvl="1"/>
            <a:r>
              <a:rPr lang="en-US" sz="2400" dirty="0" smtClean="0"/>
              <a:t>React </a:t>
            </a:r>
            <a:r>
              <a:rPr lang="en-US" sz="2400" dirty="0"/>
              <a:t>will automatically manage all UI updates when </a:t>
            </a:r>
            <a:r>
              <a:rPr lang="en-US" sz="2400" dirty="0" smtClean="0"/>
              <a:t> </a:t>
            </a:r>
            <a:r>
              <a:rPr lang="en-US" sz="2400" dirty="0"/>
              <a:t>underlying data changes</a:t>
            </a:r>
            <a:r>
              <a:rPr lang="en-US" sz="2400" dirty="0" smtClean="0"/>
              <a:t>.</a:t>
            </a:r>
          </a:p>
          <a:p>
            <a:pPr lvl="1"/>
            <a:endParaRPr lang="en-US" sz="2400" dirty="0"/>
          </a:p>
          <a:p>
            <a:r>
              <a:rPr lang="en-US" sz="2800" b="1" dirty="0"/>
              <a:t>Declarative</a:t>
            </a:r>
          </a:p>
          <a:p>
            <a:pPr lvl="1"/>
            <a:r>
              <a:rPr lang="en-US" sz="2400" dirty="0"/>
              <a:t>When the data changes, React conceptually hits the "refresh" button, and knows to only update the changed parts</a:t>
            </a:r>
            <a:r>
              <a:rPr lang="en-US" sz="2400" dirty="0" smtClean="0"/>
              <a:t>.</a:t>
            </a:r>
          </a:p>
          <a:p>
            <a:pPr lvl="1"/>
            <a:endParaRPr lang="en-US" sz="2400" dirty="0"/>
          </a:p>
          <a:p>
            <a:r>
              <a:rPr lang="en-US" sz="2800" b="1" dirty="0"/>
              <a:t>Build </a:t>
            </a:r>
            <a:r>
              <a:rPr lang="en-US" sz="2800" b="1" dirty="0" err="1"/>
              <a:t>Composable</a:t>
            </a:r>
            <a:r>
              <a:rPr lang="en-US" sz="2800" b="1" dirty="0"/>
              <a:t> </a:t>
            </a:r>
            <a:r>
              <a:rPr lang="en-US" sz="2800" b="1" dirty="0" smtClean="0"/>
              <a:t>Components (DRY) &amp; Testable</a:t>
            </a:r>
            <a:endParaRPr lang="en-US" sz="2800" b="1" dirty="0"/>
          </a:p>
          <a:p>
            <a:pPr lvl="1"/>
            <a:r>
              <a:rPr lang="en-US" sz="2400" dirty="0"/>
              <a:t>React is all about building reusable </a:t>
            </a:r>
            <a:r>
              <a:rPr lang="en-US" sz="2400" dirty="0" smtClean="0"/>
              <a:t>components  with encapsulation to make </a:t>
            </a:r>
            <a:r>
              <a:rPr lang="en-US" sz="2400" dirty="0"/>
              <a:t>code </a:t>
            </a:r>
            <a:r>
              <a:rPr lang="en-US" sz="2400" dirty="0" smtClean="0"/>
              <a:t>reusable, testable (jest)  and makes separation of concern.</a:t>
            </a:r>
            <a:endParaRPr lang="en-US" sz="2400" dirty="0"/>
          </a:p>
          <a:p>
            <a:pPr marL="0" indent="0">
              <a:buNone/>
            </a:pPr>
            <a:endParaRPr lang="en-US" sz="2800" dirty="0"/>
          </a:p>
          <a:p>
            <a:endParaRPr lang="en-US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43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0" y="9811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28255" y="133058"/>
            <a:ext cx="82296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FF00"/>
                </a:solidFill>
              </a:rPr>
              <a:t>Introduction- React</a:t>
            </a:r>
            <a:endParaRPr lang="en-US" sz="3200" b="1" dirty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139908" y="1136541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2800" dirty="0"/>
          </a:p>
          <a:p>
            <a:endParaRPr lang="en-US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999" y="807891"/>
            <a:ext cx="5324475" cy="444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36" y="5553149"/>
            <a:ext cx="313372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8998" y="6334199"/>
            <a:ext cx="430530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925" y="5432316"/>
            <a:ext cx="517207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316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0" y="9811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28255" y="133058"/>
            <a:ext cx="82296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FF00"/>
                </a:solidFill>
              </a:rPr>
              <a:t>Angular </a:t>
            </a:r>
            <a:r>
              <a:rPr lang="en-US" sz="3200" b="1" dirty="0" err="1" smtClean="0">
                <a:solidFill>
                  <a:srgbClr val="FFFF00"/>
                </a:solidFill>
              </a:rPr>
              <a:t>vs</a:t>
            </a:r>
            <a:r>
              <a:rPr lang="en-US" sz="3200" b="1" dirty="0" smtClean="0">
                <a:solidFill>
                  <a:srgbClr val="FFFF00"/>
                </a:solidFill>
              </a:rPr>
              <a:t> React</a:t>
            </a:r>
            <a:endParaRPr lang="en-US" sz="3200" b="1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52400" y="10668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2800" dirty="0"/>
          </a:p>
          <a:p>
            <a:endParaRPr lang="en-US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 algn="just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4" descr="AngularJS vs. React comparison">
            <a:hlinkClick r:id="rId3" tgtFrame="&quot;_blank&quot;" tooltip="&quot;Click to view large image&quot;"/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924211"/>
            <a:ext cx="9144000" cy="67715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005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1113</Words>
  <Application>Microsoft Office PowerPoint</Application>
  <PresentationFormat>On-screen Show (4:3)</PresentationFormat>
  <Paragraphs>446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202</cp:revision>
  <dcterms:created xsi:type="dcterms:W3CDTF">2006-08-16T00:00:00Z</dcterms:created>
  <dcterms:modified xsi:type="dcterms:W3CDTF">2016-09-26T12:47:00Z</dcterms:modified>
</cp:coreProperties>
</file>