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1" r:id="rId4"/>
    <p:sldId id="332" r:id="rId5"/>
    <p:sldId id="333" r:id="rId6"/>
    <p:sldId id="289" r:id="rId7"/>
    <p:sldId id="258" r:id="rId8"/>
    <p:sldId id="290" r:id="rId9"/>
    <p:sldId id="291" r:id="rId10"/>
    <p:sldId id="294" r:id="rId11"/>
    <p:sldId id="295" r:id="rId12"/>
    <p:sldId id="292" r:id="rId13"/>
    <p:sldId id="293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9" r:id="rId25"/>
    <p:sldId id="306" r:id="rId26"/>
    <p:sldId id="307" r:id="rId27"/>
    <p:sldId id="260" r:id="rId28"/>
    <p:sldId id="308" r:id="rId29"/>
    <p:sldId id="309" r:id="rId30"/>
    <p:sldId id="310" r:id="rId31"/>
    <p:sldId id="311" r:id="rId32"/>
    <p:sldId id="314" r:id="rId33"/>
    <p:sldId id="315" r:id="rId34"/>
    <p:sldId id="316" r:id="rId35"/>
    <p:sldId id="312" r:id="rId36"/>
    <p:sldId id="313" r:id="rId37"/>
    <p:sldId id="317" r:id="rId38"/>
    <p:sldId id="318" r:id="rId39"/>
    <p:sldId id="319" r:id="rId40"/>
    <p:sldId id="320" r:id="rId41"/>
    <p:sldId id="269" r:id="rId42"/>
    <p:sldId id="321" r:id="rId43"/>
    <p:sldId id="322" r:id="rId44"/>
    <p:sldId id="323" r:id="rId45"/>
    <p:sldId id="324" r:id="rId46"/>
    <p:sldId id="261" r:id="rId47"/>
    <p:sldId id="327" r:id="rId48"/>
    <p:sldId id="326" r:id="rId49"/>
    <p:sldId id="328" r:id="rId50"/>
    <p:sldId id="325" r:id="rId51"/>
    <p:sldId id="266" r:id="rId52"/>
    <p:sldId id="267" r:id="rId53"/>
    <p:sldId id="268" r:id="rId54"/>
    <p:sldId id="270" r:id="rId55"/>
    <p:sldId id="271" r:id="rId56"/>
    <p:sldId id="281" r:id="rId57"/>
    <p:sldId id="272" r:id="rId58"/>
    <p:sldId id="273" r:id="rId59"/>
    <p:sldId id="282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3" r:id="rId68"/>
    <p:sldId id="284" r:id="rId69"/>
    <p:sldId id="285" r:id="rId70"/>
    <p:sldId id="286" r:id="rId71"/>
    <p:sldId id="330" r:id="rId72"/>
    <p:sldId id="329" r:id="rId73"/>
    <p:sldId id="287" r:id="rId74"/>
    <p:sldId id="28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381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-38100" y="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-76201" y="5162277"/>
            <a:ext cx="5618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0000"/>
                </a:solidFill>
              </a:rPr>
              <a:t>D.S.R.Murthy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M.Tech</a:t>
            </a:r>
            <a:r>
              <a:rPr lang="en-US" dirty="0">
                <a:solidFill>
                  <a:srgbClr val="FF00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Experience : </a:t>
            </a:r>
            <a:r>
              <a:rPr lang="en-US" dirty="0" smtClean="0">
                <a:solidFill>
                  <a:srgbClr val="002060"/>
                </a:solidFill>
              </a:rPr>
              <a:t>25 </a:t>
            </a:r>
            <a:r>
              <a:rPr lang="en-US" dirty="0">
                <a:solidFill>
                  <a:srgbClr val="002060"/>
                </a:solidFill>
              </a:rPr>
              <a:t>years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21" y="122474"/>
            <a:ext cx="2160240" cy="2898995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5220072" y="0"/>
            <a:ext cx="3888431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600" b="1" u="sng" dirty="0" smtClean="0">
                <a:solidFill>
                  <a:srgbClr val="FFFF00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.Net</a:t>
            </a:r>
            <a:r>
              <a:rPr lang="en-US" sz="1900" dirty="0" smtClean="0">
                <a:solidFill>
                  <a:schemeClr val="bg1"/>
                </a:solidFill>
              </a:rPr>
              <a:t>  4.5.2, </a:t>
            </a:r>
            <a:r>
              <a:rPr lang="en-US" sz="1900" dirty="0" err="1" smtClean="0">
                <a:solidFill>
                  <a:schemeClr val="bg1"/>
                </a:solidFill>
              </a:rPr>
              <a:t>vNext</a:t>
            </a:r>
            <a:r>
              <a:rPr lang="en-US" sz="1900" dirty="0" smtClean="0">
                <a:solidFill>
                  <a:schemeClr val="bg1"/>
                </a:solidFill>
              </a:rPr>
              <a:t>, CLR Internals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C# 6.0,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5,0,  </a:t>
            </a:r>
            <a:r>
              <a:rPr lang="en-US" sz="1900" dirty="0" err="1" smtClean="0">
                <a:solidFill>
                  <a:schemeClr val="bg1"/>
                </a:solidFill>
              </a:rPr>
              <a:t>ASP.Net</a:t>
            </a:r>
            <a:r>
              <a:rPr lang="en-US" sz="1900" dirty="0" smtClean="0">
                <a:solidFill>
                  <a:schemeClr val="bg1"/>
                </a:solidFill>
              </a:rPr>
              <a:t> MVC 6.0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Linq</a:t>
            </a:r>
            <a:r>
              <a:rPr lang="en-US" sz="1900" dirty="0" smtClean="0">
                <a:solidFill>
                  <a:schemeClr val="bg1"/>
                </a:solidFill>
              </a:rPr>
              <a:t> 4  &amp; </a:t>
            </a:r>
            <a:r>
              <a:rPr lang="en-US" sz="1900" dirty="0" err="1">
                <a:solidFill>
                  <a:schemeClr val="bg1"/>
                </a:solidFill>
              </a:rPr>
              <a:t>ADO.Net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EF 7.0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.Net</a:t>
            </a:r>
            <a:r>
              <a:rPr lang="en-US" sz="1900" dirty="0" smtClean="0">
                <a:solidFill>
                  <a:schemeClr val="bg1"/>
                </a:solidFill>
              </a:rPr>
              <a:t> Micro Framework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Prism 5 with MEF &amp; MVVM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Cloud Computing (Azure)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HTML 5, CSS 3, SASS/LESS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65 </a:t>
            </a:r>
            <a:r>
              <a:rPr lang="en-US" sz="1900" dirty="0" err="1">
                <a:solidFill>
                  <a:schemeClr val="bg1"/>
                </a:solidFill>
              </a:rPr>
              <a:t>.Net</a:t>
            </a:r>
            <a:r>
              <a:rPr lang="en-US" sz="1900" dirty="0">
                <a:solidFill>
                  <a:schemeClr val="bg1"/>
                </a:solidFill>
              </a:rPr>
              <a:t> Design  </a:t>
            </a:r>
            <a:r>
              <a:rPr lang="en-US" sz="1900" dirty="0" smtClean="0">
                <a:solidFill>
                  <a:schemeClr val="bg1"/>
                </a:solidFill>
              </a:rPr>
              <a:t>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JavaScript, ES6, </a:t>
            </a:r>
            <a:r>
              <a:rPr lang="en-US" sz="1900" dirty="0" err="1" smtClean="0">
                <a:solidFill>
                  <a:schemeClr val="bg1"/>
                </a:solidFill>
              </a:rPr>
              <a:t>Jquery</a:t>
            </a:r>
            <a:r>
              <a:rPr lang="en-US" sz="1900" dirty="0" smtClean="0">
                <a:solidFill>
                  <a:schemeClr val="bg1"/>
                </a:solidFill>
              </a:rPr>
              <a:t> 2.x , Bootstrap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Ext JS 6, </a:t>
            </a:r>
            <a:r>
              <a:rPr lang="en-US" sz="1900" dirty="0" err="1" smtClean="0">
                <a:solidFill>
                  <a:schemeClr val="bg1"/>
                </a:solidFill>
              </a:rPr>
              <a:t>TypeScript</a:t>
            </a:r>
            <a:r>
              <a:rPr lang="en-US" sz="1900" dirty="0" smtClean="0">
                <a:solidFill>
                  <a:schemeClr val="bg1"/>
                </a:solidFill>
              </a:rPr>
              <a:t>, Angular 2.0, immutable, React 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</a:rPr>
              <a:t>Redux</a:t>
            </a:r>
            <a:r>
              <a:rPr lang="en-US" sz="1900" dirty="0" smtClean="0">
                <a:solidFill>
                  <a:schemeClr val="bg1"/>
                </a:solidFill>
              </a:rPr>
              <a:t> , Backbone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Kendo </a:t>
            </a:r>
            <a:r>
              <a:rPr lang="en-US" sz="1900" dirty="0">
                <a:solidFill>
                  <a:schemeClr val="bg1"/>
                </a:solidFill>
              </a:rPr>
              <a:t>UI, </a:t>
            </a:r>
            <a:r>
              <a:rPr lang="en-US" sz="1900" dirty="0" smtClean="0">
                <a:solidFill>
                  <a:schemeClr val="bg1"/>
                </a:solidFill>
              </a:rPr>
              <a:t>D3.js, Polymer </a:t>
            </a:r>
            <a:r>
              <a:rPr lang="en-US" sz="1900" dirty="0" err="1" smtClean="0">
                <a:solidFill>
                  <a:schemeClr val="bg1"/>
                </a:solidFill>
              </a:rPr>
              <a:t>js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 Node.js, Elastic search, EJS ,Mongo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api.js, system.js, phantom.js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Mocha,  </a:t>
            </a:r>
            <a:r>
              <a:rPr lang="en-US" sz="1900" dirty="0" err="1" smtClean="0">
                <a:solidFill>
                  <a:schemeClr val="bg1"/>
                </a:solidFill>
              </a:rPr>
              <a:t>QUnit</a:t>
            </a:r>
            <a:r>
              <a:rPr lang="en-US" sz="1900" dirty="0" smtClean="0">
                <a:solidFill>
                  <a:schemeClr val="bg1"/>
                </a:solidFill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</a:rPr>
              <a:t>Jasmine,karma</a:t>
            </a:r>
            <a:endParaRPr lang="en-US" sz="1900" dirty="0" smtClean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Webpack,Grunt,Gulp</a:t>
            </a:r>
            <a:r>
              <a:rPr lang="en-US" sz="1900" dirty="0" smtClean="0">
                <a:solidFill>
                  <a:schemeClr val="bg1"/>
                </a:solidFill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</a:rPr>
              <a:t>youman</a:t>
            </a:r>
            <a:endParaRPr lang="en-US" sz="1900" dirty="0" smtClean="0">
              <a:solidFill>
                <a:schemeClr val="bg1"/>
              </a:solidFill>
            </a:endParaRPr>
          </a:p>
          <a:p>
            <a:pPr algn="r">
              <a:spcBef>
                <a:spcPts val="600"/>
              </a:spcBef>
              <a:defRPr/>
            </a:pP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3352800"/>
            <a:ext cx="5181600" cy="107721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ES6, Typescript,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React &amp; </a:t>
            </a:r>
            <a:r>
              <a:rPr lang="en-US" sz="3200" b="1" dirty="0" err="1" smtClean="0">
                <a:solidFill>
                  <a:srgbClr val="FFFF00"/>
                </a:solidFill>
              </a:rPr>
              <a:t>Redux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5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Brackets   </a:t>
            </a:r>
            <a:r>
              <a:rPr lang="en-US" sz="2500" dirty="0" smtClean="0"/>
              <a:t>         </a:t>
            </a:r>
          </a:p>
          <a:p>
            <a:pPr marL="514350" indent="-514350"/>
            <a:r>
              <a:rPr lang="en-US" sz="2500" dirty="0" smtClean="0"/>
              <a:t>Brackets is a free open-source editor for web development, created by Adobe Systems.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It is available for Linux, Windows and Mac OS X. Brackets is available at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		 http://brackets.io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Brackets   </a:t>
            </a:r>
            <a:r>
              <a:rPr lang="en-US" sz="2500" dirty="0" smtClean="0"/>
              <a:t>         </a:t>
            </a:r>
          </a:p>
          <a:p>
            <a:pPr marL="514350" indent="-514350"/>
            <a:r>
              <a:rPr lang="en-US" sz="2500" dirty="0" smtClean="0"/>
              <a:t>Brackets is a free open-source editor for web development, created by Adobe Systems.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It is available for Linux, Windows and Mac OS X. Brackets is available at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		 http://brackets.io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 –  Features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Build Tools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Grunt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Gulp</a:t>
            </a:r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Webpack</a:t>
            </a:r>
            <a:r>
              <a:rPr lang="en-US" sz="2500" dirty="0" smtClean="0"/>
              <a:t> </a:t>
            </a:r>
          </a:p>
          <a:p>
            <a:pPr marL="971550" lvl="1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IDE’s</a:t>
            </a:r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Notepad ++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VS code / Visual Studio 2013/2015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Sublime .Text 3.0</a:t>
            </a:r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JetBrains</a:t>
            </a:r>
            <a:endParaRPr lang="en-US" sz="2500" dirty="0" smtClean="0"/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Aptana</a:t>
            </a:r>
            <a:r>
              <a:rPr lang="en-US" sz="2500" dirty="0" smtClean="0"/>
              <a:t> Studio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Eclipse</a:t>
            </a:r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 –  Features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/>
              <a:t>Node.js is an open source, cross-platform  runtime environment for server-side JavaScript.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Node.js is required to run JavaScript without a browser support.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It uses Google V8 JavaScript engine to execute the code.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Node is available at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FF0000"/>
                </a:solidFill>
              </a:rPr>
              <a:t>https://nodejs.org/en/download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A JavaScript program can be composed of: </a:t>
            </a:r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Variables: </a:t>
            </a:r>
            <a:r>
              <a:rPr lang="en-US" sz="2500" dirty="0" smtClean="0"/>
              <a:t>Represents a named memory block that can store values for the program. 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Literals: </a:t>
            </a:r>
            <a:r>
              <a:rPr lang="en-US" sz="2500" dirty="0" smtClean="0"/>
              <a:t>Represents constant/fixed values. 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Operators: </a:t>
            </a:r>
            <a:r>
              <a:rPr lang="en-US" sz="2500" dirty="0" smtClean="0"/>
              <a:t>Symbols that define how the operands will be processed. 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 Keywords: </a:t>
            </a:r>
            <a:r>
              <a:rPr lang="en-US" sz="2500" dirty="0" smtClean="0"/>
              <a:t>Words that have a special meaning in the context of a language.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Modules: </a:t>
            </a:r>
            <a:r>
              <a:rPr lang="en-US" sz="2500" dirty="0" smtClean="0"/>
              <a:t>Represents code blocks that can be reused across different programs/scripts.  </a:t>
            </a:r>
          </a:p>
          <a:p>
            <a:pPr marL="514350" indent="-514350"/>
            <a:r>
              <a:rPr lang="en-US" sz="2500" dirty="0" smtClean="0"/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Comments: </a:t>
            </a:r>
            <a:r>
              <a:rPr lang="en-US" sz="2500" dirty="0" smtClean="0"/>
              <a:t>Used to improve code readability.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Identifiers: </a:t>
            </a:r>
            <a:r>
              <a:rPr lang="en-US" sz="2500" dirty="0" smtClean="0"/>
              <a:t>These are the names given to elements in a program like variables, functions, etc.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The rules for identifiers are: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500" dirty="0" smtClean="0"/>
              <a:t>o Identifiers can include both, characters and digits. However, the identifier cannot begin with a digit. 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500" dirty="0" smtClean="0"/>
              <a:t>o Identifiers cannot include special symbols except for underscore (_) or a dollar sign ($).  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500" dirty="0" smtClean="0"/>
              <a:t>o Identifiers cannot be keywords. They must be unique.  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500" dirty="0" smtClean="0"/>
              <a:t>o Identifiers are case sensitive. Identifiers cannot contain spaces. </a:t>
            </a:r>
          </a:p>
          <a:p>
            <a:pPr marL="514350" indent="-514350"/>
            <a:r>
              <a:rPr lang="en-US" sz="2500" dirty="0" smtClean="0"/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JavaScript is Case-sensitive        </a:t>
            </a:r>
          </a:p>
          <a:p>
            <a:pPr marL="514350" indent="-514350"/>
            <a:r>
              <a:rPr lang="en-US" sz="2500" dirty="0" smtClean="0"/>
              <a:t>	This means that JavaScript differentiates between the uppercase and the lowercase characters.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Semicolons are Optional         </a:t>
            </a: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	</a:t>
            </a:r>
            <a:r>
              <a:rPr lang="en-US" sz="2500" dirty="0" smtClean="0"/>
              <a:t>Each line of instruction is called a statement. Semicolons are optional in JavaScript. </a:t>
            </a:r>
          </a:p>
          <a:p>
            <a:pPr marL="514350" indent="-514350"/>
            <a:r>
              <a:rPr lang="en-US" sz="2500" dirty="0" smtClean="0"/>
              <a:t>	</a:t>
            </a:r>
          </a:p>
          <a:p>
            <a:pPr marL="514350" indent="-514350"/>
            <a:r>
              <a:rPr lang="en-US" sz="2500" dirty="0" smtClean="0"/>
              <a:t>			</a:t>
            </a:r>
            <a:r>
              <a:rPr lang="en-US" sz="2500" dirty="0" err="1" smtClean="0"/>
              <a:t>eg</a:t>
            </a:r>
            <a:r>
              <a:rPr lang="en-US" sz="2500" dirty="0" smtClean="0"/>
              <a:t> : console.log("hello world") </a:t>
            </a: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Comments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Comments are a way to improve the readability of a program. 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>
                <a:solidFill>
                  <a:srgbClr val="FF0000"/>
                </a:solidFill>
              </a:rPr>
              <a:t>Single-line comments (//): </a:t>
            </a:r>
            <a:r>
              <a:rPr lang="en-US" sz="2500" dirty="0" smtClean="0"/>
              <a:t>Any text between a // and the end of a line is treated as a comment.  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>
                <a:solidFill>
                  <a:srgbClr val="FF0000"/>
                </a:solidFill>
              </a:rPr>
              <a:t>Multi-line comments (/*   */): </a:t>
            </a:r>
            <a:r>
              <a:rPr lang="en-US" sz="2500" dirty="0" smtClean="0"/>
              <a:t>These comments may span multiple lines. </a:t>
            </a:r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8991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The Strict Mode          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The Strict Mode imposes a layer of constraint on JavaScript. It makes several changes to normal JavaScript semantics.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The code can be transitioned to work in the Strict Mode by including the following: </a:t>
            </a:r>
          </a:p>
          <a:p>
            <a:pPr marL="1428750" lvl="2" indent="-514350"/>
            <a:endParaRPr lang="en-US" sz="2500" dirty="0" smtClean="0"/>
          </a:p>
          <a:p>
            <a:pPr marL="1428750" lvl="2" indent="-514350"/>
            <a:r>
              <a:rPr lang="en-US" sz="2500" dirty="0" smtClean="0"/>
              <a:t>"use strict"; </a:t>
            </a:r>
          </a:p>
          <a:p>
            <a:pPr marL="1428750" lvl="2" indent="-514350"/>
            <a:r>
              <a:rPr lang="en-US" sz="2500" dirty="0" smtClean="0"/>
              <a:t> v = "Hi! “;	</a:t>
            </a:r>
            <a:r>
              <a:rPr lang="en-US" sz="2500" dirty="0" smtClean="0">
                <a:solidFill>
                  <a:srgbClr val="FF0000"/>
                </a:solidFill>
              </a:rPr>
              <a:t>// ERROR: Variable v is not declared </a:t>
            </a:r>
          </a:p>
          <a:p>
            <a:pPr marL="1428750" lvl="2" indent="-514350"/>
            <a:endParaRPr lang="en-US" sz="2500" dirty="0" smtClean="0">
              <a:solidFill>
                <a:srgbClr val="FF0000"/>
              </a:solidFill>
            </a:endParaRPr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9916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ES6 and Hoisting         </a:t>
            </a:r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500" dirty="0" smtClean="0"/>
              <a:t>The JavaScript engine, by default, moves declarations to the top</a:t>
            </a:r>
          </a:p>
          <a:p>
            <a:pPr marL="514350" indent="-514350"/>
            <a:r>
              <a:rPr lang="en-US" sz="2500" dirty="0" smtClean="0"/>
              <a:t>called hoisting.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This feature applies to variables and functions.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Hoisting allows JavaScript to use a component before it has been declared.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The concept of hoisting does not apply to scripts that are run in the Strict Mode. </a:t>
            </a:r>
          </a:p>
          <a:p>
            <a:pPr marL="1428750" lvl="2" indent="-514350"/>
            <a:endParaRPr lang="en-US" sz="2500" dirty="0" smtClean="0"/>
          </a:p>
          <a:p>
            <a:pPr marL="514350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991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JavaScript and Dynamic Typing</a:t>
            </a: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Variable</a:t>
            </a:r>
            <a:r>
              <a:rPr lang="en-US" sz="2500" dirty="0" smtClean="0"/>
              <a:t> initialization refers to the process of storing a value in the variable. A variable may be initialized either at the time of its declaration or at a later point in time.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       				</a:t>
            </a:r>
            <a:r>
              <a:rPr lang="en-US" sz="2500" dirty="0" err="1" smtClean="0">
                <a:solidFill>
                  <a:srgbClr val="FF0000"/>
                </a:solidFill>
              </a:rPr>
              <a:t>var</a:t>
            </a:r>
            <a:r>
              <a:rPr lang="en-US" sz="2500" dirty="0" smtClean="0">
                <a:solidFill>
                  <a:srgbClr val="FF0000"/>
                </a:solidFill>
              </a:rPr>
              <a:t> name=“</a:t>
            </a:r>
            <a:r>
              <a:rPr lang="en-US" sz="2500" dirty="0" err="1" smtClean="0">
                <a:solidFill>
                  <a:srgbClr val="FF0000"/>
                </a:solidFill>
              </a:rPr>
              <a:t>Sriram</a:t>
            </a:r>
            <a:r>
              <a:rPr lang="en-US" sz="2500" dirty="0" smtClean="0">
                <a:solidFill>
                  <a:srgbClr val="FF0000"/>
                </a:solidFill>
              </a:rPr>
              <a:t>”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JavaScript is an un-typed language.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JavaScript variable can hold a value of any data type.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/>
              <a:t> The value type of a variable can change during the execution of a program and JavaScript takes care of it automatically.  This feature is termed as dynamic typing. </a:t>
            </a:r>
          </a:p>
          <a:p>
            <a:pPr marL="1428750" lvl="2" indent="-514350"/>
            <a:endParaRPr lang="en-US" sz="2500" dirty="0" smtClean="0"/>
          </a:p>
          <a:p>
            <a:pPr marL="514350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Web Technology Now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7055768" cy="39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4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991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err="1" smtClean="0">
                <a:solidFill>
                  <a:srgbClr val="FF0000"/>
                </a:solidFill>
              </a:rPr>
              <a:t>JavaScriptVariable</a:t>
            </a:r>
            <a:r>
              <a:rPr lang="en-US" sz="2500" dirty="0" smtClean="0">
                <a:solidFill>
                  <a:srgbClr val="FF0000"/>
                </a:solidFill>
              </a:rPr>
              <a:t> Scope     </a:t>
            </a: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    </a:t>
            </a:r>
          </a:p>
          <a:p>
            <a:pPr marL="514350" indent="-514350"/>
            <a:r>
              <a:rPr lang="en-US" sz="2500" dirty="0" smtClean="0"/>
              <a:t>The scope of a variable is the region of your program in which it is defined.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Global Scope: </a:t>
            </a:r>
            <a:r>
              <a:rPr lang="en-US" sz="2500" dirty="0" smtClean="0"/>
              <a:t>A variable with global scope can be accessed from within any part of the JavaScript code.  </a:t>
            </a:r>
          </a:p>
          <a:p>
            <a:pPr marL="514350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Local Scope: </a:t>
            </a:r>
            <a:r>
              <a:rPr lang="en-US" sz="2500" dirty="0" smtClean="0"/>
              <a:t>A variable with a local scope can be accessed from within a function where it is declared. </a:t>
            </a:r>
          </a:p>
          <a:p>
            <a:pPr marL="1428750" lvl="2" indent="-514350"/>
            <a:endParaRPr lang="en-US" sz="2500" dirty="0" smtClean="0"/>
          </a:p>
          <a:p>
            <a:pPr marL="514350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991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500" dirty="0" err="1" smtClean="0"/>
              <a:t>var</a:t>
            </a:r>
            <a:r>
              <a:rPr lang="en-US" sz="2500" dirty="0" smtClean="0"/>
              <a:t> num=10 	</a:t>
            </a:r>
            <a:r>
              <a:rPr lang="en-US" sz="2500" dirty="0" smtClean="0">
                <a:solidFill>
                  <a:srgbClr val="FF0000"/>
                </a:solidFill>
              </a:rPr>
              <a:t>//Global Scope</a:t>
            </a:r>
          </a:p>
          <a:p>
            <a:pPr marL="971550" lvl="1" indent="-514350"/>
            <a:r>
              <a:rPr lang="en-US" sz="2500" dirty="0" smtClean="0"/>
              <a:t>function test() </a:t>
            </a:r>
          </a:p>
          <a:p>
            <a:pPr marL="971550" lvl="1" indent="-514350"/>
            <a:r>
              <a:rPr lang="en-US" sz="2500" dirty="0" smtClean="0"/>
              <a:t>{ </a:t>
            </a:r>
          </a:p>
          <a:p>
            <a:pPr marL="971550" lvl="1" indent="-514350"/>
            <a:r>
              <a:rPr lang="en-US" sz="2500" dirty="0" smtClean="0"/>
              <a:t>  </a:t>
            </a:r>
            <a:r>
              <a:rPr lang="en-US" sz="2500" dirty="0" err="1" smtClean="0"/>
              <a:t>var</a:t>
            </a:r>
            <a:r>
              <a:rPr lang="en-US" sz="2500" dirty="0" smtClean="0"/>
              <a:t> num=100    </a:t>
            </a:r>
            <a:r>
              <a:rPr lang="en-US" sz="2500" dirty="0" smtClean="0">
                <a:solidFill>
                  <a:srgbClr val="FF0000"/>
                </a:solidFill>
              </a:rPr>
              <a:t>// local scope</a:t>
            </a:r>
          </a:p>
          <a:p>
            <a:pPr marL="971550" lvl="1" indent="-514350"/>
            <a:r>
              <a:rPr lang="en-US" sz="2500" dirty="0" smtClean="0"/>
              <a:t>  console.log("value of num in test() "+num)   </a:t>
            </a:r>
            <a:r>
              <a:rPr lang="en-US" sz="2500" dirty="0" smtClean="0">
                <a:solidFill>
                  <a:srgbClr val="FF0000"/>
                </a:solidFill>
              </a:rPr>
              <a:t>//100</a:t>
            </a:r>
          </a:p>
          <a:p>
            <a:pPr marL="971550" lvl="1" indent="-514350"/>
            <a:r>
              <a:rPr lang="en-US" sz="2500" dirty="0" smtClean="0"/>
              <a:t>} </a:t>
            </a:r>
          </a:p>
          <a:p>
            <a:pPr marL="971550" lvl="1" indent="-514350"/>
            <a:r>
              <a:rPr lang="en-US" sz="2500" dirty="0" smtClean="0"/>
              <a:t>console.log("value of num outside test() "+num)  </a:t>
            </a:r>
            <a:r>
              <a:rPr lang="en-US" sz="2500" dirty="0" smtClean="0">
                <a:solidFill>
                  <a:srgbClr val="FF0000"/>
                </a:solidFill>
              </a:rPr>
              <a:t>//10</a:t>
            </a:r>
          </a:p>
          <a:p>
            <a:pPr marL="971550" lvl="1" indent="-514350"/>
            <a:r>
              <a:rPr lang="en-US" sz="2500" dirty="0" smtClean="0"/>
              <a:t>test() 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/>
            <a:endParaRPr lang="en-US" sz="2500" dirty="0" smtClean="0">
              <a:solidFill>
                <a:srgbClr val="FF0000"/>
              </a:solidFill>
            </a:endParaRPr>
          </a:p>
          <a:p>
            <a:pPr marL="971550" lvl="1" indent="-514350"/>
            <a:r>
              <a:rPr lang="en-US" sz="2500" dirty="0" smtClean="0">
                <a:solidFill>
                  <a:srgbClr val="FF0000"/>
                </a:solidFill>
              </a:rPr>
              <a:t>ES6 defines a new variable scope - The Block scope. </a:t>
            </a:r>
          </a:p>
          <a:p>
            <a:pPr marL="1428750" lvl="2" indent="-514350"/>
            <a:endParaRPr lang="en-US" sz="2500" dirty="0" smtClean="0"/>
          </a:p>
          <a:p>
            <a:pPr marL="514350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9916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500" dirty="0" smtClean="0"/>
              <a:t>"use strict" </a:t>
            </a:r>
          </a:p>
          <a:p>
            <a:pPr marL="971550" lvl="1" indent="-514350"/>
            <a:r>
              <a:rPr lang="en-US" sz="2500" dirty="0" smtClean="0"/>
              <a:t>function test() </a:t>
            </a:r>
          </a:p>
          <a:p>
            <a:pPr marL="971550" lvl="1" indent="-514350"/>
            <a:r>
              <a:rPr lang="en-US" sz="2500" dirty="0" smtClean="0"/>
              <a:t>{ </a:t>
            </a:r>
          </a:p>
          <a:p>
            <a:pPr marL="971550" lvl="1" indent="-514350"/>
            <a:r>
              <a:rPr lang="en-US" sz="2500" dirty="0" smtClean="0"/>
              <a:t>    </a:t>
            </a:r>
            <a:r>
              <a:rPr lang="en-US" sz="2500" dirty="0" err="1" smtClean="0"/>
              <a:t>var</a:t>
            </a:r>
            <a:r>
              <a:rPr lang="en-US" sz="2500" dirty="0" smtClean="0"/>
              <a:t> num=100 </a:t>
            </a:r>
          </a:p>
          <a:p>
            <a:pPr marL="971550" lvl="1" indent="-514350"/>
            <a:r>
              <a:rPr lang="en-US" sz="2500" dirty="0" smtClean="0"/>
              <a:t>    console.log("value of num in test() "+num)    //100 </a:t>
            </a:r>
          </a:p>
          <a:p>
            <a:pPr marL="971550" lvl="1" indent="-514350"/>
            <a:r>
              <a:rPr lang="en-US" sz="2500" dirty="0" smtClean="0"/>
              <a:t>    { </a:t>
            </a:r>
          </a:p>
          <a:p>
            <a:pPr marL="971550" lvl="1" indent="-514350"/>
            <a:r>
              <a:rPr lang="en-US" sz="2500" dirty="0" smtClean="0"/>
              <a:t>      console.log("Inner Block begins") </a:t>
            </a:r>
          </a:p>
          <a:p>
            <a:pPr marL="971550" lvl="1" indent="-514350"/>
            <a:r>
              <a:rPr lang="en-US" sz="2500" dirty="0" smtClean="0"/>
              <a:t>      let num=200   </a:t>
            </a:r>
            <a:r>
              <a:rPr lang="en-US" sz="2500" dirty="0" smtClean="0">
                <a:solidFill>
                  <a:srgbClr val="FF0000"/>
                </a:solidFill>
              </a:rPr>
              <a:t>// Block scope</a:t>
            </a:r>
          </a:p>
          <a:p>
            <a:pPr marL="971550" lvl="1" indent="-514350"/>
            <a:r>
              <a:rPr lang="en-US" sz="2500" dirty="0" smtClean="0"/>
              <a:t>      console.log("value of num : "+num)   //200</a:t>
            </a:r>
          </a:p>
          <a:p>
            <a:pPr marL="971550" lvl="1" indent="-514350"/>
            <a:r>
              <a:rPr lang="en-US" sz="2500" dirty="0" smtClean="0"/>
              <a:t>    } </a:t>
            </a:r>
          </a:p>
          <a:p>
            <a:pPr marL="971550" lvl="1" indent="-514350"/>
            <a:r>
              <a:rPr lang="en-US" sz="2500" dirty="0" smtClean="0"/>
              <a:t>} </a:t>
            </a:r>
          </a:p>
          <a:p>
            <a:pPr marL="971550" lvl="1" indent="-514350"/>
            <a:r>
              <a:rPr lang="en-US" sz="2500" dirty="0" smtClean="0"/>
              <a:t>test() </a:t>
            </a:r>
          </a:p>
          <a:p>
            <a:pPr marL="971550" lvl="1" indent="-514350"/>
            <a:r>
              <a:rPr lang="en-US" sz="2500" dirty="0" smtClean="0"/>
              <a:t>console.log(num);  //?</a:t>
            </a:r>
          </a:p>
          <a:p>
            <a:pPr marL="514350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991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500" dirty="0" err="1" smtClean="0"/>
              <a:t>var</a:t>
            </a:r>
            <a:r>
              <a:rPr lang="en-US" sz="2500" dirty="0" smtClean="0"/>
              <a:t> no =10; </a:t>
            </a:r>
          </a:p>
          <a:p>
            <a:pPr marL="971550" lvl="1" indent="-514350"/>
            <a:r>
              <a:rPr lang="en-US" sz="2500" dirty="0" err="1" smtClean="0"/>
              <a:t>var</a:t>
            </a:r>
            <a:r>
              <a:rPr lang="en-US" sz="2500" dirty="0" smtClean="0"/>
              <a:t> no =20; </a:t>
            </a:r>
          </a:p>
          <a:p>
            <a:pPr marL="971550" lvl="1" indent="-514350"/>
            <a:r>
              <a:rPr lang="en-US" sz="2500" dirty="0" smtClean="0"/>
              <a:t>console.log(no);  //20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/>
            <a:r>
              <a:rPr lang="nn-NO" sz="2500" dirty="0" smtClean="0"/>
              <a:t>let no =10; </a:t>
            </a:r>
          </a:p>
          <a:p>
            <a:pPr marL="971550" lvl="1" indent="-514350"/>
            <a:r>
              <a:rPr lang="nn-NO" sz="2500" dirty="0" smtClean="0"/>
              <a:t>let no =20; </a:t>
            </a:r>
          </a:p>
          <a:p>
            <a:pPr marL="971550" lvl="1" indent="-514350"/>
            <a:r>
              <a:rPr lang="nn-NO" sz="2500" dirty="0" smtClean="0"/>
              <a:t>console.log(no);  //thorows error</a:t>
            </a:r>
          </a:p>
          <a:p>
            <a:pPr marL="971550" lvl="1" indent="-514350"/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let keyword:  (work at block scope)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400" dirty="0"/>
              <a:t>function </a:t>
            </a:r>
            <a:r>
              <a:rPr lang="en-US" sz="2400" dirty="0" err="1" smtClean="0"/>
              <a:t>getFullName</a:t>
            </a:r>
            <a:r>
              <a:rPr lang="en-US" sz="2400" dirty="0" smtClean="0"/>
              <a:t>(</a:t>
            </a:r>
            <a:r>
              <a:rPr lang="en-US" sz="2400" dirty="0" err="1" smtClean="0"/>
              <a:t>sri</a:t>
            </a:r>
            <a:r>
              <a:rPr lang="en-US" sz="2400" dirty="0" smtClean="0"/>
              <a:t>) { 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smtClean="0"/>
              <a:t>(</a:t>
            </a:r>
            <a:r>
              <a:rPr lang="en-US" sz="2400" dirty="0" err="1" smtClean="0"/>
              <a:t>sri.isChampion</a:t>
            </a:r>
            <a:r>
              <a:rPr lang="en-US" sz="2400" dirty="0"/>
              <a:t>)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name = 'Champion ' + </a:t>
            </a:r>
            <a:r>
              <a:rPr lang="en-US" sz="2400" dirty="0" smtClean="0"/>
              <a:t>sri.name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           return </a:t>
            </a:r>
            <a:r>
              <a:rPr lang="en-US" sz="2400" dirty="0"/>
              <a:t>name;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// name is not accessible here</a:t>
            </a:r>
          </a:p>
          <a:p>
            <a:r>
              <a:rPr lang="en-US" sz="2400" dirty="0" smtClean="0"/>
              <a:t>	return sri.name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}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The variable name is now restricted to its </a:t>
            </a:r>
            <a:r>
              <a:rPr lang="en-US" sz="2400" dirty="0">
                <a:solidFill>
                  <a:srgbClr val="FF0000"/>
                </a:solidFill>
              </a:rPr>
              <a:t>block. </a:t>
            </a:r>
            <a:r>
              <a:rPr lang="en-US" sz="2400" dirty="0"/>
              <a:t>let has been introduced to replace </a:t>
            </a:r>
            <a:r>
              <a:rPr lang="en-US" sz="2400" dirty="0" err="1"/>
              <a:t>var</a:t>
            </a:r>
            <a:r>
              <a:rPr lang="en-US" sz="2400" dirty="0"/>
              <a:t> in the long </a:t>
            </a:r>
            <a:r>
              <a:rPr lang="en-US" sz="2400" dirty="0" smtClean="0"/>
              <a:t>run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9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const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en-US" sz="2800" dirty="0" smtClean="0"/>
              <a:t>The const declaration creates a read-only reference to a value </a:t>
            </a:r>
            <a:r>
              <a:rPr lang="en-US" sz="2800" dirty="0" err="1" smtClean="0"/>
              <a:t>i.e</a:t>
            </a:r>
            <a:r>
              <a:rPr lang="en-US" sz="2800" dirty="0" smtClean="0"/>
              <a:t> variable identifier cannot be reassigned.</a:t>
            </a:r>
          </a:p>
          <a:p>
            <a:endParaRPr lang="en-US" sz="2800" dirty="0" smtClean="0"/>
          </a:p>
          <a:p>
            <a:r>
              <a:rPr lang="en-US" sz="2800" dirty="0" smtClean="0"/>
              <a:t> Constants are block-scoped, much like variables defined using the let statement. </a:t>
            </a:r>
          </a:p>
          <a:p>
            <a:endParaRPr lang="en-US" sz="2800" dirty="0" smtClean="0"/>
          </a:p>
          <a:p>
            <a:r>
              <a:rPr lang="en-US" sz="2800" dirty="0" smtClean="0"/>
              <a:t>The value of a constant cannot change through re-assignment, and it can't be re-declared.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9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following rules hold true for a variable declared using the const keyword: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/>
              <a:t>Constants cannot be reassigned a value. 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A constant cannot be re-declared. 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A constant requires an </a:t>
            </a:r>
            <a:r>
              <a:rPr lang="en-US" sz="2800" dirty="0" err="1" smtClean="0"/>
              <a:t>initializer</a:t>
            </a:r>
            <a:r>
              <a:rPr lang="en-US" sz="2800" dirty="0" smtClean="0"/>
              <a:t> i.e. constants must be initialized during its declaration. 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The value assigned to a const variable is mutable.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const x=10 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x=12 // will result in an error!! </a:t>
            </a:r>
          </a:p>
          <a:p>
            <a:pPr>
              <a:buFontTx/>
              <a:buChar char="-"/>
            </a:pP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9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Constants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const</a:t>
            </a:r>
            <a:r>
              <a:rPr lang="en-US" sz="2800" dirty="0" smtClean="0">
                <a:solidFill>
                  <a:srgbClr val="FF0000"/>
                </a:solidFill>
              </a:rPr>
              <a:t> PI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3.14;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smtClean="0"/>
              <a:t>SRI= </a:t>
            </a:r>
            <a:r>
              <a:rPr lang="en-US" sz="2800" dirty="0"/>
              <a:t>{};</a:t>
            </a:r>
          </a:p>
          <a:p>
            <a:r>
              <a:rPr lang="en-US" sz="2800" dirty="0" err="1" smtClean="0"/>
              <a:t>SRI.color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‘white'; </a:t>
            </a:r>
            <a:r>
              <a:rPr lang="en-US" sz="2800" dirty="0"/>
              <a:t>// </a:t>
            </a:r>
            <a:r>
              <a:rPr lang="en-US" sz="2800" dirty="0" smtClean="0"/>
              <a:t>works</a:t>
            </a:r>
          </a:p>
          <a:p>
            <a:endParaRPr lang="en-US" sz="2800" dirty="0"/>
          </a:p>
          <a:p>
            <a:r>
              <a:rPr lang="en-US" sz="2800" dirty="0"/>
              <a:t>But you can’t assign another object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smtClean="0"/>
              <a:t>SWEETY </a:t>
            </a:r>
            <a:r>
              <a:rPr lang="en-US" sz="2800" dirty="0"/>
              <a:t>= </a:t>
            </a:r>
            <a:r>
              <a:rPr lang="en-US" sz="2800" dirty="0" smtClean="0"/>
              <a:t>{};</a:t>
            </a:r>
          </a:p>
          <a:p>
            <a:r>
              <a:rPr lang="en-US" sz="2800" dirty="0" smtClean="0"/>
              <a:t>SWEETY </a:t>
            </a:r>
            <a:r>
              <a:rPr lang="en-US" sz="2800" dirty="0"/>
              <a:t>= {color: 'blue'}; // </a:t>
            </a:r>
            <a:r>
              <a:rPr lang="en-US" sz="2800" dirty="0" err="1"/>
              <a:t>SyntaxError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 expression is a special kind of statement that evaluates to a value. Every expression is composed of: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Operands: </a:t>
            </a:r>
            <a:r>
              <a:rPr lang="en-US" sz="2800" dirty="0" smtClean="0"/>
              <a:t>Represents the data.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Operator: </a:t>
            </a:r>
            <a:r>
              <a:rPr lang="en-US" sz="2800" dirty="0" smtClean="0"/>
              <a:t>Defines how the operands will be processed to produce a value. </a:t>
            </a:r>
          </a:p>
          <a:p>
            <a:endParaRPr lang="en-US" sz="2800" dirty="0" smtClean="0"/>
          </a:p>
          <a:p>
            <a:r>
              <a:rPr lang="en-US" sz="2800" dirty="0" smtClean="0"/>
              <a:t>In 2 + 3,  2 and 3 are operands and the symbol + (plus) is the operator. JavaScript supports the following types of operators: </a:t>
            </a:r>
          </a:p>
          <a:p>
            <a:r>
              <a:rPr lang="en-US" sz="2800" dirty="0" smtClean="0"/>
              <a:t>1. Arithmetic operators 2. Logical operators 3. Relational operators 4.Bitwise operators 5. Assignment operators 6. Ternary/conditional operators 7. String operators 8. Type operators 9.The void operator    </a:t>
            </a:r>
            <a:r>
              <a:rPr lang="en-US" sz="2800" dirty="0" smtClean="0">
                <a:solidFill>
                  <a:srgbClr val="FF0000"/>
                </a:solidFill>
              </a:rPr>
              <a:t>Demo : Operators.html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0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Functions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FF00"/>
                </a:solidFill>
              </a:rPr>
              <a:t>ECMAScript</a:t>
            </a:r>
            <a:r>
              <a:rPr lang="en-US" sz="3600" dirty="0" smtClean="0">
                <a:solidFill>
                  <a:srgbClr val="FFFF00"/>
                </a:solidFill>
              </a:rPr>
              <a:t>  6 – ES 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054" t="20337" r="821" b="12772"/>
          <a:stretch/>
        </p:blipFill>
        <p:spPr bwMode="auto">
          <a:xfrm>
            <a:off x="6579393" y="1816952"/>
            <a:ext cx="1497807" cy="275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88" t="29154" r="54067" b="5329"/>
          <a:stretch/>
        </p:blipFill>
        <p:spPr bwMode="auto">
          <a:xfrm>
            <a:off x="834736" y="2030861"/>
            <a:ext cx="1717964" cy="28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0782" y="1651533"/>
            <a:ext cx="34290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Google Chrome V8 JS engine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953000"/>
            <a:ext cx="34290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Node JS</a:t>
            </a:r>
          </a:p>
          <a:p>
            <a:pPr algn="ctr"/>
            <a:r>
              <a:rPr lang="en-IN" sz="2000" b="1" dirty="0" smtClean="0"/>
              <a:t>Google V8  java script Engine</a:t>
            </a:r>
            <a:endParaRPr lang="en-IN" sz="2000" b="1" dirty="0"/>
          </a:p>
        </p:txBody>
      </p:sp>
      <p:sp>
        <p:nvSpPr>
          <p:cNvPr id="9" name="Left-Right Arrow 8"/>
          <p:cNvSpPr/>
          <p:nvPr/>
        </p:nvSpPr>
        <p:spPr>
          <a:xfrm>
            <a:off x="2552700" y="2587336"/>
            <a:ext cx="4152899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7753" y="4912943"/>
            <a:ext cx="2514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Angular JS</a:t>
            </a:r>
          </a:p>
          <a:p>
            <a:pPr algn="ctr"/>
            <a:r>
              <a:rPr lang="en-IN" sz="2400" dirty="0" smtClean="0"/>
              <a:t>React</a:t>
            </a:r>
          </a:p>
          <a:p>
            <a:pPr algn="ctr"/>
            <a:r>
              <a:rPr lang="en-IN" sz="2400" dirty="0" smtClean="0"/>
              <a:t>Ext JS</a:t>
            </a:r>
          </a:p>
          <a:p>
            <a:pPr algn="ctr"/>
            <a:r>
              <a:rPr lang="en-IN" sz="2400" dirty="0" smtClean="0"/>
              <a:t>…</a:t>
            </a:r>
            <a:endParaRPr lang="en-I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43312" y="877492"/>
            <a:ext cx="3736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</a:rPr>
              <a:t>HTML + Java Script + </a:t>
            </a:r>
            <a:r>
              <a:rPr lang="en-IN" sz="2000" b="1" dirty="0" err="1" smtClean="0">
                <a:solidFill>
                  <a:srgbClr val="FF0000"/>
                </a:solidFill>
              </a:rPr>
              <a:t>Jquery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000" b="1" dirty="0" smtClean="0">
                <a:solidFill>
                  <a:srgbClr val="FF0000"/>
                </a:solidFill>
              </a:rPr>
              <a:t>CSS  3 /Bootstrap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3271528"/>
            <a:ext cx="27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HTTP (s) / Sockets 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0" y="2387025"/>
            <a:ext cx="8382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http (s)</a:t>
            </a:r>
          </a:p>
          <a:p>
            <a:pPr algn="ctr"/>
            <a:r>
              <a:rPr lang="en-IN" sz="1600" b="1" dirty="0" smtClean="0"/>
              <a:t>server</a:t>
            </a:r>
            <a:endParaRPr lang="en-IN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3149025"/>
            <a:ext cx="8382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Web</a:t>
            </a:r>
          </a:p>
          <a:p>
            <a:pPr algn="ctr"/>
            <a:r>
              <a:rPr lang="en-IN" sz="1600" b="1" dirty="0" smtClean="0"/>
              <a:t>socket</a:t>
            </a:r>
            <a:endParaRPr lang="en-IN" sz="1600" b="1" dirty="0"/>
          </a:p>
        </p:txBody>
      </p:sp>
      <p:sp>
        <p:nvSpPr>
          <p:cNvPr id="17" name="Can 16"/>
          <p:cNvSpPr/>
          <p:nvPr/>
        </p:nvSpPr>
        <p:spPr>
          <a:xfrm>
            <a:off x="8229600" y="2385716"/>
            <a:ext cx="484909" cy="662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477991" y="3200400"/>
            <a:ext cx="204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SQLServer</a:t>
            </a:r>
            <a:endParaRPr lang="en-IN" b="1" dirty="0" smtClean="0"/>
          </a:p>
          <a:p>
            <a:pPr algn="ctr"/>
            <a:r>
              <a:rPr lang="en-IN" b="1" dirty="0" err="1" smtClean="0"/>
              <a:t>MongoDB</a:t>
            </a:r>
            <a:endParaRPr lang="en-IN" b="1" dirty="0"/>
          </a:p>
        </p:txBody>
      </p:sp>
      <p:sp>
        <p:nvSpPr>
          <p:cNvPr id="19" name="Right Arrow 18"/>
          <p:cNvSpPr/>
          <p:nvPr/>
        </p:nvSpPr>
        <p:spPr>
          <a:xfrm>
            <a:off x="7772400" y="2587336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676" y="-1457"/>
            <a:ext cx="9130324" cy="6221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Architecture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4077072"/>
            <a:ext cx="432048" cy="849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394648" y="4221088"/>
            <a:ext cx="409600" cy="352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4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Functions are the building blocks of readable, maintainable, and reusable code. </a:t>
            </a:r>
          </a:p>
          <a:p>
            <a:endParaRPr lang="en-US" sz="2800" dirty="0" smtClean="0"/>
          </a:p>
          <a:p>
            <a:r>
              <a:rPr lang="en-US" sz="2800" dirty="0" smtClean="0"/>
              <a:t> Functions are defined using the function keyword. 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//define a  function </a:t>
            </a:r>
          </a:p>
          <a:p>
            <a:pPr lvl="1"/>
            <a:r>
              <a:rPr lang="en-US" sz="2800" dirty="0" smtClean="0"/>
              <a:t>function test() </a:t>
            </a:r>
          </a:p>
          <a:p>
            <a:pPr lvl="1"/>
            <a:r>
              <a:rPr lang="en-US" sz="2800" dirty="0" smtClean="0"/>
              <a:t>{ </a:t>
            </a:r>
          </a:p>
          <a:p>
            <a:pPr lvl="1"/>
            <a:r>
              <a:rPr lang="en-US" sz="2800" dirty="0" smtClean="0"/>
              <a:t>  console.log("function called") </a:t>
            </a:r>
          </a:p>
          <a:p>
            <a:pPr lvl="1"/>
            <a:r>
              <a:rPr lang="en-US" sz="2800" dirty="0" smtClean="0"/>
              <a:t>} </a:t>
            </a:r>
          </a:p>
          <a:p>
            <a:pPr lvl="1"/>
            <a:r>
              <a:rPr lang="en-US" sz="2800" dirty="0" smtClean="0"/>
              <a:t>//call the function </a:t>
            </a:r>
          </a:p>
          <a:p>
            <a:pPr lvl="1"/>
            <a:r>
              <a:rPr lang="en-US" sz="2800" dirty="0" smtClean="0"/>
              <a:t>test()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//Parameters</a:t>
            </a:r>
          </a:p>
          <a:p>
            <a:r>
              <a:rPr lang="en-US" sz="2800" dirty="0" smtClean="0"/>
              <a:t>function add( n1,n2)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 smtClean="0"/>
              <a:t> sum=n1 + n2 </a:t>
            </a:r>
          </a:p>
          <a:p>
            <a:r>
              <a:rPr lang="en-US" sz="2800" dirty="0" smtClean="0"/>
              <a:t>   console.log("The sum of the values entered "+sum)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add(12,13)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Default parameters and </a:t>
            </a:r>
            <a:r>
              <a:rPr lang="en-US" sz="2800" b="1" dirty="0" smtClean="0">
                <a:solidFill>
                  <a:srgbClr val="FF0000"/>
                </a:solidFill>
              </a:rPr>
              <a:t>values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One of the characteristics of JavaScript is that it allows developers to call a function with any number</a:t>
            </a:r>
          </a:p>
          <a:p>
            <a:r>
              <a:rPr lang="en-US" sz="2800" dirty="0"/>
              <a:t>of arguments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• if you pass more arguments than the number of the parameters, the extra arguments are ignored</a:t>
            </a:r>
          </a:p>
          <a:p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if you pass less arguments than the number of the parameters, the missing parameter will be set to</a:t>
            </a:r>
          </a:p>
          <a:p>
            <a:r>
              <a:rPr lang="en-US" sz="2800" dirty="0"/>
              <a:t>undefined.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Default parameters and values</a:t>
            </a:r>
          </a:p>
          <a:p>
            <a:endParaRPr lang="en-US" sz="2800" dirty="0"/>
          </a:p>
          <a:p>
            <a:r>
              <a:rPr lang="en-US" sz="2800" dirty="0" smtClean="0"/>
              <a:t>function </a:t>
            </a:r>
            <a:r>
              <a:rPr lang="en-US" sz="2800" dirty="0" err="1"/>
              <a:t>getPonies</a:t>
            </a:r>
            <a:r>
              <a:rPr lang="en-US" sz="2800" dirty="0"/>
              <a:t>(size = 10, page = 1) {</a:t>
            </a:r>
          </a:p>
          <a:p>
            <a:r>
              <a:rPr lang="en-US" sz="2800" dirty="0"/>
              <a:t>// ...</a:t>
            </a:r>
          </a:p>
          <a:p>
            <a:r>
              <a:rPr lang="en-US" sz="2800" dirty="0" err="1"/>
              <a:t>server.get</a:t>
            </a:r>
            <a:r>
              <a:rPr lang="en-US" sz="2800" dirty="0"/>
              <a:t>(size, page);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// default can be even function call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function </a:t>
            </a:r>
            <a:r>
              <a:rPr lang="en-US" sz="2800" dirty="0" err="1" smtClean="0"/>
              <a:t>getPonies</a:t>
            </a:r>
            <a:r>
              <a:rPr lang="en-US" sz="2800" dirty="0" smtClean="0"/>
              <a:t>(size </a:t>
            </a:r>
            <a:r>
              <a:rPr lang="en-US" sz="2800" dirty="0"/>
              <a:t>= </a:t>
            </a:r>
            <a:r>
              <a:rPr lang="en-US" sz="2800" dirty="0" err="1"/>
              <a:t>defaultSize</a:t>
            </a:r>
            <a:r>
              <a:rPr lang="en-US" sz="2800" dirty="0"/>
              <a:t>(), page = 1) {</a:t>
            </a:r>
          </a:p>
          <a:p>
            <a:r>
              <a:rPr lang="en-US" sz="2800" dirty="0"/>
              <a:t>// the </a:t>
            </a:r>
            <a:r>
              <a:rPr lang="en-US" sz="2800" dirty="0" err="1"/>
              <a:t>defaultSize</a:t>
            </a:r>
            <a:r>
              <a:rPr lang="en-US" sz="2800" dirty="0"/>
              <a:t> method will be called if size is not provided</a:t>
            </a:r>
          </a:p>
          <a:p>
            <a:r>
              <a:rPr lang="en-US" sz="2800" dirty="0"/>
              <a:t>// ...</a:t>
            </a:r>
          </a:p>
          <a:p>
            <a:r>
              <a:rPr lang="en-US" sz="2800" dirty="0" err="1"/>
              <a:t>server.get</a:t>
            </a:r>
            <a:r>
              <a:rPr lang="en-US" sz="2800" dirty="0"/>
              <a:t>(size, page);</a:t>
            </a:r>
          </a:p>
          <a:p>
            <a:r>
              <a:rPr lang="en-US" sz="2800" dirty="0"/>
              <a:t>}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1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Default parameters and values</a:t>
            </a:r>
          </a:p>
          <a:p>
            <a:endParaRPr lang="en-US" sz="2800" dirty="0" smtClean="0"/>
          </a:p>
          <a:p>
            <a:r>
              <a:rPr lang="en-US" sz="2800" dirty="0" smtClean="0"/>
              <a:t>// or even variables, global variables…</a:t>
            </a:r>
          </a:p>
          <a:p>
            <a:endParaRPr lang="en-US" sz="2800" dirty="0"/>
          </a:p>
          <a:p>
            <a:r>
              <a:rPr lang="en-US" sz="2800" dirty="0"/>
              <a:t>function </a:t>
            </a:r>
            <a:r>
              <a:rPr lang="en-US" sz="2800" dirty="0" err="1" smtClean="0"/>
              <a:t>getPonies</a:t>
            </a:r>
            <a:r>
              <a:rPr lang="en-US" sz="2800" dirty="0" smtClean="0"/>
              <a:t>(size </a:t>
            </a:r>
            <a:r>
              <a:rPr lang="en-US" sz="2800" dirty="0"/>
              <a:t>= </a:t>
            </a:r>
            <a:r>
              <a:rPr lang="en-US" sz="2800" dirty="0" err="1"/>
              <a:t>defaultSize</a:t>
            </a:r>
            <a:r>
              <a:rPr lang="en-US" sz="2800" dirty="0"/>
              <a:t>(), page = size - 1) {</a:t>
            </a:r>
          </a:p>
          <a:p>
            <a:r>
              <a:rPr lang="en-US" sz="2800" dirty="0"/>
              <a:t>// if page is not provided, it will be set to the value</a:t>
            </a:r>
          </a:p>
          <a:p>
            <a:r>
              <a:rPr lang="en-US" sz="2800" dirty="0"/>
              <a:t>// of the size parameter minus one.</a:t>
            </a:r>
          </a:p>
          <a:p>
            <a:r>
              <a:rPr lang="en-US" sz="2800" dirty="0"/>
              <a:t>// ...</a:t>
            </a:r>
          </a:p>
          <a:p>
            <a:r>
              <a:rPr lang="en-US" sz="2800" dirty="0" err="1"/>
              <a:t>server.get</a:t>
            </a:r>
            <a:r>
              <a:rPr lang="en-US" sz="2800" dirty="0"/>
              <a:t>(size, page);</a:t>
            </a:r>
          </a:p>
          <a:p>
            <a:r>
              <a:rPr lang="en-US" sz="2800" dirty="0"/>
              <a:t>}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7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Rest Parameters           </a:t>
            </a:r>
          </a:p>
          <a:p>
            <a:r>
              <a:rPr lang="en-US" sz="2800" dirty="0" smtClean="0"/>
              <a:t>Rest parameters are similar to variable arguments in Java.</a:t>
            </a:r>
          </a:p>
          <a:p>
            <a:endParaRPr lang="en-US" sz="2800" dirty="0" smtClean="0"/>
          </a:p>
          <a:p>
            <a:r>
              <a:rPr lang="en-US" sz="2800" dirty="0" smtClean="0"/>
              <a:t> Rest parameters doesn’t restrict the number of values that you can pass to a function.</a:t>
            </a:r>
          </a:p>
          <a:p>
            <a:endParaRPr lang="en-US" sz="2800" dirty="0" smtClean="0"/>
          </a:p>
          <a:p>
            <a:r>
              <a:rPr lang="en-US" sz="2800" dirty="0" smtClean="0"/>
              <a:t>The values passed must all be of the same type. </a:t>
            </a:r>
          </a:p>
          <a:p>
            <a:endParaRPr lang="en-US" sz="2800" dirty="0" smtClean="0"/>
          </a:p>
          <a:p>
            <a:r>
              <a:rPr lang="en-US" sz="2800" dirty="0" smtClean="0"/>
              <a:t>Rest parameters act as placeholders for multiple arguments of the same type.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function fun1(...</a:t>
            </a:r>
            <a:r>
              <a:rPr lang="en-US" sz="2800" dirty="0" err="1" smtClean="0"/>
              <a:t>params</a:t>
            </a:r>
            <a:r>
              <a:rPr lang="en-US" sz="2800" dirty="0" smtClean="0"/>
              <a:t>) { </a:t>
            </a:r>
          </a:p>
          <a:p>
            <a:r>
              <a:rPr lang="en-US" sz="2800" dirty="0" smtClean="0"/>
              <a:t>  console.log(</a:t>
            </a:r>
            <a:r>
              <a:rPr lang="en-US" sz="2800" dirty="0" err="1" smtClean="0"/>
              <a:t>params.length</a:t>
            </a:r>
            <a:r>
              <a:rPr lang="en-US" sz="2800" dirty="0" smtClean="0"/>
              <a:t>); </a:t>
            </a:r>
          </a:p>
          <a:p>
            <a:r>
              <a:rPr lang="en-US" sz="2800" dirty="0" smtClean="0"/>
              <a:t>}  </a:t>
            </a:r>
          </a:p>
          <a:p>
            <a:r>
              <a:rPr lang="en-US" sz="2800" dirty="0" smtClean="0"/>
              <a:t>fun1();  </a:t>
            </a:r>
          </a:p>
          <a:p>
            <a:r>
              <a:rPr lang="en-US" sz="2800" dirty="0" smtClean="0"/>
              <a:t>fun1(5); </a:t>
            </a:r>
          </a:p>
          <a:p>
            <a:r>
              <a:rPr lang="en-US" sz="2800" dirty="0" smtClean="0"/>
              <a:t>fun1(5, 6, 7);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Demo: Functions/functions.html</a:t>
            </a:r>
          </a:p>
          <a:p>
            <a:endParaRPr lang="en-US" sz="28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Anonymous Function          </a:t>
            </a:r>
          </a:p>
          <a:p>
            <a:r>
              <a:rPr lang="en-US" sz="2800" dirty="0" smtClean="0"/>
              <a:t>Functions that are not bound to an identifier (function name) are called as anonymous functions. </a:t>
            </a:r>
          </a:p>
          <a:p>
            <a:endParaRPr lang="en-US" sz="2800" dirty="0" smtClean="0"/>
          </a:p>
          <a:p>
            <a:r>
              <a:rPr lang="en-US" sz="2800" dirty="0" smtClean="0"/>
              <a:t>These functions are dynamically declared at runtime. </a:t>
            </a:r>
          </a:p>
          <a:p>
            <a:endParaRPr lang="en-US" sz="2800" dirty="0" smtClean="0"/>
          </a:p>
          <a:p>
            <a:r>
              <a:rPr lang="en-US" sz="2800" dirty="0" smtClean="0"/>
              <a:t>Anonymous functions can accept inputs and return outputs, just as standard functions do. </a:t>
            </a:r>
          </a:p>
          <a:p>
            <a:endParaRPr lang="en-US" sz="2800" dirty="0" smtClean="0"/>
          </a:p>
          <a:p>
            <a:r>
              <a:rPr lang="en-US" sz="2800" dirty="0" smtClean="0"/>
              <a:t>An anonymous function is usually not accessible after its initial creation. </a:t>
            </a:r>
          </a:p>
          <a:p>
            <a:endParaRPr lang="en-US" sz="2800" dirty="0" smtClean="0"/>
          </a:p>
          <a:p>
            <a:r>
              <a:rPr lang="en-US" sz="2800" dirty="0" smtClean="0"/>
              <a:t>Variables can be assigned an anonymous function. Such an expression is called a function expression.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Function Constructor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 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variablename</a:t>
            </a:r>
            <a:r>
              <a:rPr lang="en-US" sz="2800" dirty="0" smtClean="0"/>
              <a:t> = new Function(Arg1, Arg2..., "Function Body"); </a:t>
            </a: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Lambda Functions        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Lambda refers to anonymous functions in programming. Lambda functions are a concise mechanism to represent anonymous functions. These functions are also called as Arrow functions. 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Lambda Function - Anatomy There are 3 parts to a Lambda function: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 Parameters: </a:t>
            </a:r>
            <a:r>
              <a:rPr lang="en-US" sz="2800" dirty="0" smtClean="0"/>
              <a:t>A function may optionally have parameters.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fat arrow notation/lambda notation (=&gt;): It is also called as the </a:t>
            </a:r>
            <a:r>
              <a:rPr lang="en-US" sz="2800" dirty="0" smtClean="0">
                <a:solidFill>
                  <a:srgbClr val="FF0000"/>
                </a:solidFill>
              </a:rPr>
              <a:t>goes to </a:t>
            </a:r>
            <a:r>
              <a:rPr lang="en-US" sz="2800" dirty="0" smtClean="0"/>
              <a:t>operator.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Statements</a:t>
            </a:r>
            <a:r>
              <a:rPr lang="en-US" sz="2800" dirty="0" smtClean="0"/>
              <a:t>: Represents the function’s instruction set 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 lvl="4"/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foo</a:t>
            </a:r>
            <a:r>
              <a:rPr lang="en-US" sz="2800" dirty="0" smtClean="0"/>
              <a:t>=(x)=&gt;10+x </a:t>
            </a:r>
          </a:p>
          <a:p>
            <a:pPr lvl="4"/>
            <a:r>
              <a:rPr lang="en-US" sz="2800" dirty="0" smtClean="0"/>
              <a:t>console.log(</a:t>
            </a:r>
            <a:r>
              <a:rPr lang="en-US" sz="2800" dirty="0" err="1" smtClean="0"/>
              <a:t>foo</a:t>
            </a:r>
            <a:r>
              <a:rPr lang="en-US" sz="2800" dirty="0" smtClean="0"/>
              <a:t>(10))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History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98" y="838200"/>
            <a:ext cx="9016102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altLang="en-US" sz="2400" dirty="0" smtClean="0"/>
              <a:t>1990 : HTML  </a:t>
            </a:r>
            <a:r>
              <a:rPr lang="en-US" altLang="en-US" sz="2400" dirty="0" smtClean="0">
                <a:sym typeface="Wingdings" pitchFamily="2" charset="2"/>
              </a:rPr>
              <a:t> HTTP  (www)  CGI  PERL</a:t>
            </a:r>
            <a:endParaRPr lang="en-US" altLang="en-US" sz="2400" dirty="0" smtClean="0"/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altLang="en-US" sz="2400" dirty="0" smtClean="0"/>
              <a:t>1995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JavaScript</a:t>
            </a:r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altLang="en-US" sz="2400" dirty="0"/>
              <a:t>2000: </a:t>
            </a:r>
            <a:r>
              <a:rPr lang="en-US" altLang="en-US" sz="2400" dirty="0" err="1"/>
              <a:t>XMLHttpRequest</a:t>
            </a:r>
            <a:endParaRPr lang="en-US" sz="2400" dirty="0"/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altLang="en-US" sz="2400" dirty="0"/>
              <a:t>2006: </a:t>
            </a:r>
            <a:r>
              <a:rPr lang="en-US" altLang="en-US" sz="2400" dirty="0" err="1" smtClean="0"/>
              <a:t>jQuery</a:t>
            </a:r>
            <a:r>
              <a:rPr lang="en-US" altLang="en-US" sz="2400" dirty="0" smtClean="0"/>
              <a:t> (Library)</a:t>
            </a:r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sz="2400" dirty="0" smtClean="0"/>
              <a:t>2010: Angular JS (Framework) – </a:t>
            </a:r>
            <a:r>
              <a:rPr lang="en-US" sz="2400" dirty="0" err="1" smtClean="0"/>
              <a:t>Misko</a:t>
            </a:r>
            <a:r>
              <a:rPr lang="en-US" sz="2400" dirty="0" smtClean="0"/>
              <a:t> </a:t>
            </a:r>
            <a:r>
              <a:rPr lang="en-US" sz="2400" dirty="0" err="1" smtClean="0"/>
              <a:t>Hevery</a:t>
            </a:r>
            <a:endParaRPr lang="en-US" sz="2400" dirty="0" smtClean="0"/>
          </a:p>
          <a:p>
            <a:pPr marL="776288" lvl="1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sz="2000" dirty="0" smtClean="0"/>
              <a:t>Reduced GWT based Feedback project 17000 lines code to 1500 lines code on bet in just 3 weeks. Later in more than 100 Google projects it is used</a:t>
            </a:r>
            <a:endParaRPr lang="en-US" sz="2000" dirty="0"/>
          </a:p>
          <a:p>
            <a:pPr>
              <a:spcBef>
                <a:spcPts val="1438"/>
              </a:spcBef>
              <a:buClr>
                <a:srgbClr val="464646"/>
              </a:buClr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Other Client Side MVC frameworks:</a:t>
            </a:r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r>
              <a:rPr lang="en-US" sz="2400" dirty="0" smtClean="0"/>
              <a:t>Ba</a:t>
            </a:r>
            <a:r>
              <a:rPr lang="en-US" sz="2400" dirty="0" smtClean="0"/>
              <a:t>ckbone </a:t>
            </a:r>
            <a:r>
              <a:rPr lang="en-US" sz="2400" dirty="0" smtClean="0"/>
              <a:t>JS, Ext JS, </a:t>
            </a:r>
            <a:r>
              <a:rPr lang="en-US" sz="2400" dirty="0" smtClean="0"/>
              <a:t> </a:t>
            </a:r>
            <a:r>
              <a:rPr lang="en-US" sz="2400" dirty="0" smtClean="0"/>
              <a:t>Ember JS …..</a:t>
            </a:r>
          </a:p>
          <a:p>
            <a:pPr>
              <a:spcBef>
                <a:spcPts val="1438"/>
              </a:spcBef>
              <a:buClr>
                <a:srgbClr val="464646"/>
              </a:buClr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endParaRPr lang="en-IN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19088" indent="-319088">
              <a:spcBef>
                <a:spcPts val="1438"/>
              </a:spcBef>
              <a:buClr>
                <a:srgbClr val="464646"/>
              </a:buClr>
              <a:buFont typeface="Arial" charset="0"/>
              <a:buChar char="•"/>
              <a:tabLst>
                <a:tab pos="319088" algn="l"/>
                <a:tab pos="431800" algn="l"/>
                <a:tab pos="889000" algn="l"/>
                <a:tab pos="1346200" algn="l"/>
                <a:tab pos="1803400" algn="l"/>
                <a:tab pos="2260600" algn="l"/>
                <a:tab pos="27178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  <a:tab pos="5918200" algn="l"/>
                <a:tab pos="6375400" algn="l"/>
                <a:tab pos="6832600" algn="l"/>
                <a:tab pos="7289800" algn="l"/>
                <a:tab pos="7747000" algn="l"/>
                <a:tab pos="8204200" algn="l"/>
                <a:tab pos="8661400" algn="l"/>
                <a:tab pos="9118600" algn="l"/>
              </a:tabLst>
              <a:defRPr/>
            </a:pPr>
            <a:endParaRPr lang="en-IN" sz="2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IIEF: Immediately invoking Executing Function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( function (name){</a:t>
            </a:r>
          </a:p>
          <a:p>
            <a:r>
              <a:rPr lang="en-US" sz="2800" dirty="0" smtClean="0"/>
              <a:t>          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x=10;</a:t>
            </a:r>
          </a:p>
          <a:p>
            <a:r>
              <a:rPr lang="en-US" sz="2800" dirty="0" smtClean="0"/>
              <a:t>	    console.log(name);</a:t>
            </a:r>
          </a:p>
          <a:p>
            <a:r>
              <a:rPr lang="en-US" sz="2800" dirty="0" smtClean="0"/>
              <a:t>	})(‘Murthy’)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Void and Immediately Invoked Function Expressions    </a:t>
            </a:r>
          </a:p>
          <a:p>
            <a:r>
              <a:rPr lang="en-US" sz="2800" dirty="0" smtClean="0"/>
              <a:t>When using an immediately-invoked function expression, void can be used to force the function keyword to be treated as an expression instead of a declaration. </a:t>
            </a:r>
          </a:p>
          <a:p>
            <a:endParaRPr lang="en-US" sz="2800" dirty="0" smtClean="0"/>
          </a:p>
          <a:p>
            <a:r>
              <a:rPr lang="en-US" sz="2800" dirty="0" smtClean="0"/>
              <a:t>void function </a:t>
            </a:r>
            <a:r>
              <a:rPr lang="en-US" sz="2800" dirty="0" err="1" smtClean="0"/>
              <a:t>iife_void</a:t>
            </a:r>
            <a:r>
              <a:rPr lang="en-US" sz="2800" dirty="0" smtClean="0"/>
              <a:t>() </a:t>
            </a:r>
          </a:p>
          <a:p>
            <a:r>
              <a:rPr lang="en-US" sz="2800" dirty="0" smtClean="0"/>
              <a:t> {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msg</a:t>
            </a:r>
            <a:r>
              <a:rPr lang="en-US" sz="2800" dirty="0" smtClean="0"/>
              <a:t> = function () {console.log("hello world")};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msg</a:t>
            </a:r>
            <a:r>
              <a:rPr lang="en-US" sz="2800" dirty="0" smtClean="0"/>
              <a:t>(); </a:t>
            </a:r>
          </a:p>
          <a:p>
            <a:r>
              <a:rPr lang="en-US" sz="2800" dirty="0" smtClean="0"/>
              <a:t> }(); </a:t>
            </a:r>
          </a:p>
          <a:p>
            <a:endParaRPr lang="en-US" sz="2800" dirty="0" smtClean="0"/>
          </a:p>
          <a:p>
            <a:r>
              <a:rPr lang="en-US" sz="2800" dirty="0" smtClean="0"/>
              <a:t>//output : hello world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39001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Generator Functions          </a:t>
            </a:r>
          </a:p>
          <a:p>
            <a:r>
              <a:rPr lang="en-US" sz="2800" dirty="0" smtClean="0"/>
              <a:t>When a normal function is invoked, the control rests with the function called until it returns. With generators in ES6, the caller function can now control the execution of a called function.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function can yield control back to the caller at any point.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When you call a generator, it doesn’t run right away. Instead, you get back an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. The function runs as you call the </a:t>
            </a:r>
            <a:r>
              <a:rPr lang="en-US" sz="2800" dirty="0" err="1" smtClean="0"/>
              <a:t>iterator’s</a:t>
            </a:r>
            <a:r>
              <a:rPr lang="en-US" sz="2800" dirty="0" smtClean="0"/>
              <a:t> next method.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Generators are denoted by suffixing the function keyword with an asterisk; otherwise, their syntax is identical to regular functions</a:t>
            </a:r>
            <a:r>
              <a:rPr lang="en-US" sz="2800" dirty="0" smtClean="0">
                <a:solidFill>
                  <a:srgbClr val="FF0000"/>
                </a:solidFill>
              </a:rPr>
              <a:t>.  (Demo : Generator.html)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Events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Events: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Events are used to interactivity to web page. </a:t>
            </a:r>
          </a:p>
          <a:p>
            <a:endParaRPr lang="en-US" sz="2800" dirty="0" smtClean="0"/>
          </a:p>
          <a:p>
            <a:r>
              <a:rPr lang="en-US" sz="2800" dirty="0" smtClean="0"/>
              <a:t>Events are a part of the Document Object Model (DOM) Level 3 and every HTML element contains a set of events that can trigger JavaScript Code. </a:t>
            </a:r>
          </a:p>
          <a:p>
            <a:endParaRPr lang="en-US" sz="2800" dirty="0" smtClean="0"/>
          </a:p>
          <a:p>
            <a:r>
              <a:rPr lang="en-US" sz="2800" dirty="0" smtClean="0"/>
              <a:t>On the occurrence of an event, the application executes a set of related tasks called </a:t>
            </a:r>
            <a:r>
              <a:rPr lang="en-US" sz="2800" dirty="0" err="1" smtClean="0">
                <a:solidFill>
                  <a:srgbClr val="FF0000"/>
                </a:solidFill>
              </a:rPr>
              <a:t>eventhandler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Every HTML element has a set of events associated with it. We can define how the events will be processed in JavaScript by using event handlers.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3740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ES6 new features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 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991600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JavaScript supports extending data types.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JavaScript objects are a great way to define custom data types.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An object is an instance which contains a set of key value pairs.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Unlike primitive data types, objects can represent multiple or complex values and can change over their life time.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The values can be scalar values or functions or even array of other objects.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12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ES 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Object </a:t>
            </a:r>
            <a:r>
              <a:rPr lang="en-US" sz="2800" dirty="0" err="1" smtClean="0">
                <a:solidFill>
                  <a:srgbClr val="FF0000"/>
                </a:solidFill>
              </a:rPr>
              <a:t>Initializers</a:t>
            </a:r>
            <a:r>
              <a:rPr lang="en-US" sz="2800" dirty="0" smtClean="0">
                <a:solidFill>
                  <a:srgbClr val="FF0000"/>
                </a:solidFill>
              </a:rPr>
              <a:t>        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Like the primitive types, objects have a literal syntax: curly braces ({and}).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/>
              <a:t>var</a:t>
            </a:r>
            <a:r>
              <a:rPr lang="en-US" sz="2800" dirty="0" smtClean="0"/>
              <a:t> identifier= {Key1:value, Key2: function () {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//functions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},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Key3: [“content1”,” content2”]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2612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5264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ECMA 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person={ </a:t>
            </a:r>
          </a:p>
          <a:p>
            <a:pPr lvl="1"/>
            <a:r>
              <a:rPr lang="en-US" sz="2800" dirty="0" err="1" smtClean="0"/>
              <a:t>firstname</a:t>
            </a:r>
            <a:r>
              <a:rPr lang="en-US" sz="2800" dirty="0" smtClean="0"/>
              <a:t>:"Tom", </a:t>
            </a:r>
          </a:p>
          <a:p>
            <a:pPr lvl="1"/>
            <a:r>
              <a:rPr lang="en-US" sz="2800" dirty="0" err="1" smtClean="0"/>
              <a:t>lastname</a:t>
            </a:r>
            <a:r>
              <a:rPr lang="en-US" sz="2800" dirty="0" smtClean="0"/>
              <a:t>:"Hanks", </a:t>
            </a:r>
          </a:p>
          <a:p>
            <a:pPr lvl="1"/>
            <a:r>
              <a:rPr lang="en-US" sz="2800" dirty="0" err="1" smtClean="0"/>
              <a:t>func:function</a:t>
            </a:r>
            <a:r>
              <a:rPr lang="en-US" sz="2800" dirty="0" smtClean="0"/>
              <a:t>(){return "Hello!!"},    </a:t>
            </a:r>
          </a:p>
          <a:p>
            <a:r>
              <a:rPr lang="en-US" sz="2800" dirty="0" smtClean="0"/>
              <a:t>}; </a:t>
            </a:r>
          </a:p>
          <a:p>
            <a:r>
              <a:rPr lang="en-US" sz="2800" dirty="0" smtClean="0"/>
              <a:t>//access the object values </a:t>
            </a:r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person.firstname</a:t>
            </a:r>
            <a:r>
              <a:rPr lang="en-US" sz="2800" dirty="0" smtClean="0"/>
              <a:t>) </a:t>
            </a:r>
          </a:p>
          <a:p>
            <a:endParaRPr lang="en-US" sz="2800" dirty="0" smtClean="0"/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person.lastname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person.func</a:t>
            </a:r>
            <a:r>
              <a:rPr lang="en-US" sz="2800" dirty="0" smtClean="0"/>
              <a:t>())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12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Creating </a:t>
            </a:r>
            <a:r>
              <a:rPr lang="en-US" sz="2800" b="1" dirty="0" smtClean="0">
                <a:solidFill>
                  <a:srgbClr val="FF0000"/>
                </a:solidFill>
              </a:rPr>
              <a:t>objects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function </a:t>
            </a:r>
            <a:r>
              <a:rPr lang="en-US" sz="2800" dirty="0" err="1" smtClean="0"/>
              <a:t>createSri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let name = 'Rainbow Dash';</a:t>
            </a:r>
          </a:p>
          <a:p>
            <a:pPr lvl="1"/>
            <a:r>
              <a:rPr lang="en-US" sz="2800" dirty="0"/>
              <a:t>let color = 'blue';</a:t>
            </a:r>
          </a:p>
          <a:p>
            <a:pPr lvl="1"/>
            <a:r>
              <a:rPr lang="en-US" sz="2800" dirty="0"/>
              <a:t>return { name: name, color: color };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can be simplified to</a:t>
            </a:r>
          </a:p>
          <a:p>
            <a:r>
              <a:rPr lang="en-US" sz="2800" dirty="0"/>
              <a:t>function </a:t>
            </a:r>
            <a:r>
              <a:rPr lang="en-US" sz="2800" dirty="0" err="1" smtClean="0"/>
              <a:t>createSri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let name = 'Rainbow Dash';</a:t>
            </a:r>
          </a:p>
          <a:p>
            <a:pPr lvl="1"/>
            <a:r>
              <a:rPr lang="en-US" sz="2800" dirty="0"/>
              <a:t>let color = 'blue';</a:t>
            </a:r>
          </a:p>
          <a:p>
            <a:pPr lvl="1"/>
            <a:r>
              <a:rPr lang="en-US" sz="2800" dirty="0"/>
              <a:t>return { name, color };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alert(</a:t>
            </a:r>
            <a:r>
              <a:rPr lang="en-US" sz="2800" dirty="0" err="1" smtClean="0"/>
              <a:t>createSri</a:t>
            </a:r>
            <a:r>
              <a:rPr lang="en-US" sz="2800" dirty="0" smtClean="0"/>
              <a:t>().name+ "-"+ </a:t>
            </a:r>
            <a:r>
              <a:rPr lang="en-US" sz="2800" dirty="0" err="1" smtClean="0"/>
              <a:t>createSri</a:t>
            </a:r>
            <a:r>
              <a:rPr lang="en-US" sz="2800" dirty="0" smtClean="0"/>
              <a:t>().color)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FF00"/>
                </a:solidFill>
              </a:rPr>
              <a:t>ECMAScript</a:t>
            </a:r>
            <a:r>
              <a:rPr lang="en-US" sz="3600" dirty="0" smtClean="0">
                <a:solidFill>
                  <a:srgbClr val="FFFF00"/>
                </a:solidFill>
              </a:rPr>
              <a:t>  6 – ES 6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89916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JavaScript was developed by Brendan </a:t>
            </a:r>
            <a:r>
              <a:rPr lang="en-US" sz="2800" dirty="0" err="1" smtClean="0"/>
              <a:t>Eich</a:t>
            </a:r>
            <a:r>
              <a:rPr lang="en-US" sz="2800" dirty="0" smtClean="0"/>
              <a:t>, a developer at Netscape Communications Corporation, in 1995.</a:t>
            </a:r>
          </a:p>
          <a:p>
            <a:endParaRPr lang="en-US" sz="2800" dirty="0" smtClean="0"/>
          </a:p>
          <a:p>
            <a:r>
              <a:rPr lang="en-US" sz="2800" dirty="0" smtClean="0"/>
              <a:t>JavaScript started life with the name Mocha, and was briefly named </a:t>
            </a:r>
            <a:r>
              <a:rPr lang="en-US" sz="2800" dirty="0" err="1" smtClean="0"/>
              <a:t>LiveScript</a:t>
            </a:r>
            <a:r>
              <a:rPr lang="en-US" sz="2800" dirty="0" smtClean="0"/>
              <a:t> before being officially renamed to JavaScript. 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err="1" smtClean="0"/>
              <a:t>ECMAScript</a:t>
            </a:r>
            <a:r>
              <a:rPr lang="en-US" sz="2800" dirty="0"/>
              <a:t> (or ES) is a trademarked scripting-language specification standardized by </a:t>
            </a:r>
            <a:r>
              <a:rPr lang="en-US" sz="2800" b="1" dirty="0" err="1"/>
              <a:t>Ecma</a:t>
            </a:r>
            <a:r>
              <a:rPr lang="en-US" sz="2800" dirty="0"/>
              <a:t> International in </a:t>
            </a:r>
            <a:r>
              <a:rPr lang="en-US" sz="2800" b="1" dirty="0"/>
              <a:t>ECMA</a:t>
            </a:r>
            <a:r>
              <a:rPr lang="en-US" sz="2800" dirty="0"/>
              <a:t>-262 and ISO/IEC 16262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 ECMAScript6 is also called as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ES6″, “Harmony” and “</a:t>
            </a:r>
            <a:r>
              <a:rPr lang="en-US" sz="2800" dirty="0" err="1">
                <a:solidFill>
                  <a:srgbClr val="FF0000"/>
                </a:solidFill>
              </a:rPr>
              <a:t>ES.next</a:t>
            </a:r>
            <a:r>
              <a:rPr lang="en-US" sz="2800" dirty="0">
                <a:solidFill>
                  <a:srgbClr val="FF0000"/>
                </a:solidFill>
              </a:rPr>
              <a:t>”.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4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class can have getters and </a:t>
            </a:r>
            <a:r>
              <a:rPr lang="en-US" sz="2800" dirty="0" smtClean="0">
                <a:solidFill>
                  <a:srgbClr val="FF0000"/>
                </a:solidFill>
              </a:rPr>
              <a:t>setters</a:t>
            </a:r>
          </a:p>
          <a:p>
            <a:r>
              <a:rPr lang="en-US" sz="2800" dirty="0" smtClean="0"/>
              <a:t>class Demo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get color() {</a:t>
            </a:r>
          </a:p>
          <a:p>
            <a:pPr lvl="1"/>
            <a:r>
              <a:rPr lang="en-US" sz="2800" dirty="0"/>
              <a:t>console.log('get color');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this._color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 lvl="1"/>
            <a:r>
              <a:rPr lang="en-US" sz="2800" dirty="0"/>
              <a:t>set color(</a:t>
            </a:r>
            <a:r>
              <a:rPr lang="en-US" sz="2800" dirty="0" err="1"/>
              <a:t>newColor</a:t>
            </a:r>
            <a:r>
              <a:rPr lang="en-US" sz="2800" dirty="0"/>
              <a:t>) {</a:t>
            </a:r>
          </a:p>
          <a:p>
            <a:pPr lvl="1"/>
            <a:r>
              <a:rPr lang="en-US" sz="2800" dirty="0"/>
              <a:t>console.log(`set color ${</a:t>
            </a:r>
            <a:r>
              <a:rPr lang="en-US" sz="2800" dirty="0" err="1"/>
              <a:t>newColor</a:t>
            </a:r>
            <a:r>
              <a:rPr lang="en-US" sz="2800" dirty="0"/>
              <a:t>}`);</a:t>
            </a:r>
          </a:p>
          <a:p>
            <a:pPr lvl="1"/>
            <a:r>
              <a:rPr lang="en-US" sz="2800" dirty="0" err="1"/>
              <a:t>this._color</a:t>
            </a:r>
            <a:r>
              <a:rPr lang="en-US" sz="2800" dirty="0"/>
              <a:t> = </a:t>
            </a:r>
            <a:r>
              <a:rPr lang="en-US" sz="2800" dirty="0" err="1"/>
              <a:t>newColor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 }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let </a:t>
            </a:r>
            <a:r>
              <a:rPr lang="en-US" sz="2800" dirty="0" smtClean="0"/>
              <a:t>car </a:t>
            </a:r>
            <a:r>
              <a:rPr lang="en-US" sz="2800" dirty="0"/>
              <a:t>= new </a:t>
            </a:r>
            <a:r>
              <a:rPr lang="en-US" sz="2800" dirty="0" smtClean="0"/>
              <a:t>Demo();</a:t>
            </a:r>
            <a:endParaRPr lang="en-US" sz="2800" dirty="0"/>
          </a:p>
          <a:p>
            <a:r>
              <a:rPr lang="en-US" sz="2800" dirty="0" err="1" smtClean="0"/>
              <a:t>car.color</a:t>
            </a:r>
            <a:r>
              <a:rPr lang="en-US" sz="2800" dirty="0" smtClean="0"/>
              <a:t> </a:t>
            </a:r>
            <a:r>
              <a:rPr lang="en-US" sz="2800" dirty="0"/>
              <a:t>= 'red'; // set color red</a:t>
            </a:r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car.color</a:t>
            </a:r>
            <a:r>
              <a:rPr lang="en-US" sz="2800" dirty="0"/>
              <a:t>); // get color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15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Rest operator</a:t>
            </a:r>
          </a:p>
          <a:p>
            <a:r>
              <a:rPr lang="en-US" sz="2800" dirty="0"/>
              <a:t>ES6 introduces a new syntax to define variable parameters in functions. 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function </a:t>
            </a:r>
            <a:r>
              <a:rPr lang="en-US" sz="2800" dirty="0" err="1"/>
              <a:t>addPonies</a:t>
            </a:r>
            <a:r>
              <a:rPr lang="en-US" sz="2800" dirty="0"/>
              <a:t>(ponies) {</a:t>
            </a:r>
          </a:p>
          <a:p>
            <a:r>
              <a:rPr lang="en-US" sz="2800" dirty="0"/>
              <a:t>for (</a:t>
            </a:r>
            <a:r>
              <a:rPr lang="en-US" sz="2800" dirty="0" err="1"/>
              <a:t>var</a:t>
            </a:r>
            <a:r>
              <a:rPr lang="en-US" sz="2800" dirty="0"/>
              <a:t> i = 0; i &lt; </a:t>
            </a:r>
            <a:r>
              <a:rPr lang="en-US" sz="2800" dirty="0" err="1"/>
              <a:t>arguments.length</a:t>
            </a:r>
            <a:r>
              <a:rPr lang="en-US" sz="2800" dirty="0"/>
              <a:t>; i++) 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poniesInRace.push</a:t>
            </a:r>
            <a:r>
              <a:rPr lang="en-US" sz="2800" dirty="0" smtClean="0"/>
              <a:t>(arguments[i</a:t>
            </a:r>
            <a:r>
              <a:rPr lang="en-US" sz="2800" dirty="0"/>
              <a:t>]);</a:t>
            </a:r>
          </a:p>
          <a:p>
            <a:r>
              <a:rPr lang="en-US" sz="2800" dirty="0" smtClean="0"/>
              <a:t>     }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//Better syntax with ES6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addPonies</a:t>
            </a:r>
            <a:r>
              <a:rPr lang="en-US" sz="2800" dirty="0"/>
              <a:t>('Rainbow Dash', 'Pinkie Pie</a:t>
            </a:r>
            <a:r>
              <a:rPr lang="en-US" sz="2800" dirty="0" smtClean="0"/>
              <a:t>');</a:t>
            </a:r>
          </a:p>
          <a:p>
            <a:r>
              <a:rPr lang="en-US" sz="2800" dirty="0"/>
              <a:t>function </a:t>
            </a:r>
            <a:r>
              <a:rPr lang="en-US" sz="2800" dirty="0" err="1"/>
              <a:t>addPonies</a:t>
            </a:r>
            <a:r>
              <a:rPr lang="en-US" sz="2800" dirty="0"/>
              <a:t>(...ponies) {</a:t>
            </a:r>
          </a:p>
          <a:p>
            <a:pPr lvl="1"/>
            <a:r>
              <a:rPr lang="en-US" sz="2800" dirty="0"/>
              <a:t>for (let pony of ponies) {</a:t>
            </a:r>
          </a:p>
          <a:p>
            <a:pPr lvl="1"/>
            <a:r>
              <a:rPr lang="en-US" sz="2800" dirty="0" err="1"/>
              <a:t>poniesInRace.push</a:t>
            </a:r>
            <a:r>
              <a:rPr lang="en-US" sz="2800" dirty="0"/>
              <a:t>(pony);</a:t>
            </a:r>
          </a:p>
          <a:p>
            <a:r>
              <a:rPr lang="en-US" sz="2800" dirty="0" smtClean="0"/>
              <a:t>}}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 rot="11802339">
            <a:off x="4532567" y="5521488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08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Classes</a:t>
            </a:r>
          </a:p>
          <a:p>
            <a:r>
              <a:rPr lang="en-US" sz="2800" dirty="0" smtClean="0"/>
              <a:t>ES6 </a:t>
            </a:r>
            <a:r>
              <a:rPr lang="en-US" sz="2800" dirty="0"/>
              <a:t>introduces classes to JavaScript! </a:t>
            </a:r>
            <a:endParaRPr lang="en-US" sz="2800" dirty="0" smtClean="0"/>
          </a:p>
          <a:p>
            <a:r>
              <a:rPr lang="en-US" sz="2800" dirty="0" smtClean="0"/>
              <a:t>Now we can use </a:t>
            </a:r>
            <a:r>
              <a:rPr lang="en-US" sz="2800" dirty="0"/>
              <a:t>classes and inheritance in JavaScript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lvl="1"/>
            <a:r>
              <a:rPr lang="en-US" sz="2500" dirty="0"/>
              <a:t>class </a:t>
            </a:r>
            <a:r>
              <a:rPr lang="en-US" sz="2500" dirty="0" smtClean="0"/>
              <a:t>Demo </a:t>
            </a:r>
            <a:r>
              <a:rPr lang="en-US" sz="2500" dirty="0"/>
              <a:t>{</a:t>
            </a:r>
          </a:p>
          <a:p>
            <a:pPr lvl="2"/>
            <a:r>
              <a:rPr lang="en-US" sz="2500" dirty="0"/>
              <a:t>constructor(color) {</a:t>
            </a:r>
          </a:p>
          <a:p>
            <a:pPr lvl="2"/>
            <a:r>
              <a:rPr lang="en-US" sz="2500" dirty="0" smtClean="0"/>
              <a:t>	</a:t>
            </a:r>
            <a:r>
              <a:rPr lang="en-US" sz="2500" dirty="0" err="1" smtClean="0"/>
              <a:t>this.color</a:t>
            </a:r>
            <a:r>
              <a:rPr lang="en-US" sz="2500" dirty="0" smtClean="0"/>
              <a:t> </a:t>
            </a:r>
            <a:r>
              <a:rPr lang="en-US" sz="2500" dirty="0"/>
              <a:t>= color;</a:t>
            </a:r>
          </a:p>
          <a:p>
            <a:pPr lvl="2"/>
            <a:r>
              <a:rPr lang="en-US" sz="2500" dirty="0"/>
              <a:t>}</a:t>
            </a:r>
          </a:p>
          <a:p>
            <a:pPr lvl="2"/>
            <a:r>
              <a:rPr lang="en-US" sz="2500" dirty="0" err="1"/>
              <a:t>toString</a:t>
            </a:r>
            <a:r>
              <a:rPr lang="en-US" sz="2500" dirty="0"/>
              <a:t>() {</a:t>
            </a:r>
          </a:p>
          <a:p>
            <a:pPr lvl="2"/>
            <a:r>
              <a:rPr lang="en-US" sz="2500" dirty="0" smtClean="0"/>
              <a:t>	return </a:t>
            </a:r>
            <a:r>
              <a:rPr lang="en-US" sz="2500" dirty="0"/>
              <a:t>`${</a:t>
            </a:r>
            <a:r>
              <a:rPr lang="en-US" sz="2500" dirty="0" err="1"/>
              <a:t>this.color</a:t>
            </a:r>
            <a:r>
              <a:rPr lang="en-US" sz="2500" dirty="0"/>
              <a:t>} </a:t>
            </a:r>
            <a:r>
              <a:rPr lang="en-US" sz="2500" dirty="0" smtClean="0"/>
              <a:t>car`; 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// called </a:t>
            </a:r>
            <a:r>
              <a:rPr lang="en-US" sz="2500" dirty="0"/>
              <a:t>template </a:t>
            </a:r>
            <a:r>
              <a:rPr lang="en-US" sz="2500" dirty="0" smtClean="0"/>
              <a:t>literals with </a:t>
            </a:r>
            <a:r>
              <a:rPr lang="en-US" sz="2500" dirty="0" err="1" smtClean="0"/>
              <a:t>backtick</a:t>
            </a:r>
            <a:endParaRPr lang="en-US" sz="2500" dirty="0"/>
          </a:p>
          <a:p>
            <a:pPr lvl="2"/>
            <a:r>
              <a:rPr lang="en-US" sz="2500" dirty="0" smtClean="0"/>
              <a:t>     }</a:t>
            </a:r>
            <a:endParaRPr lang="en-US" sz="2500" dirty="0"/>
          </a:p>
          <a:p>
            <a:pPr lvl="1"/>
            <a:r>
              <a:rPr lang="en-US" sz="2500" dirty="0"/>
              <a:t>}</a:t>
            </a:r>
          </a:p>
          <a:p>
            <a:pPr lvl="1"/>
            <a:r>
              <a:rPr lang="en-US" sz="2500" dirty="0"/>
              <a:t>let d</a:t>
            </a:r>
            <a:r>
              <a:rPr lang="en-US" sz="2500" dirty="0" smtClean="0"/>
              <a:t> </a:t>
            </a:r>
            <a:r>
              <a:rPr lang="en-US" sz="2500" dirty="0"/>
              <a:t>= new </a:t>
            </a:r>
            <a:r>
              <a:rPr lang="en-US" sz="2500" dirty="0" smtClean="0"/>
              <a:t>Demo(</a:t>
            </a:r>
            <a:r>
              <a:rPr lang="en-US" sz="2500" dirty="0"/>
              <a:t>'blue');</a:t>
            </a:r>
          </a:p>
          <a:p>
            <a:pPr lvl="1"/>
            <a:r>
              <a:rPr lang="en-US" sz="2500" dirty="0" smtClean="0"/>
              <a:t>console.log(</a:t>
            </a:r>
            <a:r>
              <a:rPr lang="en-US" sz="2500" dirty="0" err="1" smtClean="0"/>
              <a:t>d.toString</a:t>
            </a:r>
            <a:r>
              <a:rPr lang="en-US" sz="2500" dirty="0"/>
              <a:t>()); </a:t>
            </a:r>
            <a:r>
              <a:rPr lang="en-US" sz="2500" dirty="0" smtClean="0"/>
              <a:t> // blue car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899949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can also have static attributes and methods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class </a:t>
            </a:r>
            <a:r>
              <a:rPr lang="en-US" sz="2800" dirty="0" smtClean="0"/>
              <a:t>Demo </a:t>
            </a:r>
            <a:r>
              <a:rPr lang="en-US" sz="2800" dirty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r>
              <a:rPr lang="en-US" sz="2800" dirty="0" smtClean="0"/>
              <a:t> </a:t>
            </a:r>
            <a:r>
              <a:rPr lang="en-US" sz="2800" dirty="0" err="1"/>
              <a:t>defaultSpeed</a:t>
            </a:r>
            <a:r>
              <a:rPr lang="en-US" sz="2800" dirty="0"/>
              <a:t>() {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10;</a:t>
            </a:r>
          </a:p>
          <a:p>
            <a:r>
              <a:rPr lang="en-US" sz="2800" dirty="0" smtClean="0"/>
              <a:t>	}</a:t>
            </a:r>
            <a:endParaRPr lang="en-US" sz="2800" dirty="0"/>
          </a:p>
          <a:p>
            <a:r>
              <a:rPr lang="en-US" sz="2800" dirty="0" smtClean="0"/>
              <a:t> }</a:t>
            </a:r>
            <a:endParaRPr lang="en-US" sz="2800" dirty="0"/>
          </a:p>
          <a:p>
            <a:r>
              <a:rPr lang="en-US" sz="2800" dirty="0"/>
              <a:t>Static methods can be called only on the class directly: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let </a:t>
            </a:r>
            <a:r>
              <a:rPr lang="en-US" sz="2800" dirty="0">
                <a:solidFill>
                  <a:srgbClr val="FF0000"/>
                </a:solidFill>
              </a:rPr>
              <a:t>speed = </a:t>
            </a:r>
            <a:r>
              <a:rPr lang="en-US" sz="2800" dirty="0" err="1" smtClean="0">
                <a:solidFill>
                  <a:srgbClr val="FF0000"/>
                </a:solidFill>
              </a:rPr>
              <a:t>Demo.defaultSpeed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423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Inheritance: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smtClean="0"/>
              <a:t>class Vehicle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speed() {</a:t>
            </a:r>
          </a:p>
          <a:p>
            <a:pPr lvl="1"/>
            <a:r>
              <a:rPr lang="en-US" sz="2800" dirty="0" smtClean="0"/>
              <a:t>	return </a:t>
            </a:r>
            <a:r>
              <a:rPr lang="en-US" sz="2800" dirty="0"/>
              <a:t>10;</a:t>
            </a:r>
          </a:p>
          <a:p>
            <a:pPr lvl="1"/>
            <a:r>
              <a:rPr lang="en-US" sz="2800" dirty="0" smtClean="0"/>
              <a:t>    }</a:t>
            </a:r>
            <a:endParaRPr lang="en-US" sz="2800" dirty="0"/>
          </a:p>
          <a:p>
            <a:pPr lvl="1"/>
            <a:r>
              <a:rPr lang="en-US" sz="2800" dirty="0"/>
              <a:t>}</a:t>
            </a:r>
          </a:p>
          <a:p>
            <a:pPr lvl="1"/>
            <a:r>
              <a:rPr lang="en-US" sz="2800" dirty="0"/>
              <a:t>class </a:t>
            </a:r>
            <a:r>
              <a:rPr lang="en-US" sz="2800" dirty="0" smtClean="0"/>
              <a:t>Car </a:t>
            </a:r>
            <a:r>
              <a:rPr lang="en-US" sz="2800" dirty="0"/>
              <a:t>extends </a:t>
            </a:r>
            <a:r>
              <a:rPr lang="en-US" sz="2800" dirty="0" smtClean="0"/>
              <a:t>Vehicle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}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let c </a:t>
            </a:r>
            <a:r>
              <a:rPr lang="en-US" sz="2800" dirty="0"/>
              <a:t>= new </a:t>
            </a:r>
            <a:r>
              <a:rPr lang="en-US" sz="2800" dirty="0" smtClean="0"/>
              <a:t>Car();</a:t>
            </a:r>
            <a:endParaRPr lang="en-US" sz="2800" dirty="0"/>
          </a:p>
          <a:p>
            <a:pPr lvl="1"/>
            <a:r>
              <a:rPr lang="en-US" sz="2800" dirty="0" smtClean="0"/>
              <a:t>console.log(</a:t>
            </a:r>
            <a:r>
              <a:rPr lang="en-US" sz="2800" dirty="0" err="1" smtClean="0"/>
              <a:t>c.speed</a:t>
            </a:r>
            <a:r>
              <a:rPr lang="en-US" sz="2800" dirty="0"/>
              <a:t>());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9109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smtClean="0"/>
              <a:t>Vehicle </a:t>
            </a:r>
            <a:r>
              <a:rPr lang="en-US" sz="2800" dirty="0"/>
              <a:t>{</a:t>
            </a:r>
          </a:p>
          <a:p>
            <a:r>
              <a:rPr lang="en-US" sz="2800" dirty="0"/>
              <a:t>speed() {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10;</a:t>
            </a:r>
          </a:p>
          <a:p>
            <a:r>
              <a:rPr lang="en-US" sz="2800" dirty="0" smtClean="0"/>
              <a:t>  }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class </a:t>
            </a:r>
            <a:r>
              <a:rPr lang="en-US" sz="2800" dirty="0" smtClean="0"/>
              <a:t>Car </a:t>
            </a:r>
            <a:r>
              <a:rPr lang="en-US" sz="2800" dirty="0"/>
              <a:t>extends </a:t>
            </a:r>
            <a:r>
              <a:rPr lang="en-US" sz="2800" dirty="0" smtClean="0"/>
              <a:t>Vehicle </a:t>
            </a:r>
            <a:r>
              <a:rPr lang="en-US" sz="2800" dirty="0"/>
              <a:t>{</a:t>
            </a:r>
          </a:p>
          <a:p>
            <a:r>
              <a:rPr lang="en-US" sz="2800" dirty="0"/>
              <a:t>speed() {</a:t>
            </a:r>
          </a:p>
          <a:p>
            <a:r>
              <a:rPr lang="en-US" sz="2800" dirty="0" smtClean="0"/>
              <a:t>	return </a:t>
            </a:r>
            <a:r>
              <a:rPr lang="en-US" sz="2800" dirty="0" err="1"/>
              <a:t>super.speed</a:t>
            </a:r>
            <a:r>
              <a:rPr lang="en-US" sz="2800" dirty="0"/>
              <a:t>() + 10;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let </a:t>
            </a:r>
            <a:r>
              <a:rPr lang="en-US" sz="2800" dirty="0" smtClean="0"/>
              <a:t>c </a:t>
            </a:r>
            <a:r>
              <a:rPr lang="en-US" sz="2800" dirty="0"/>
              <a:t>= new </a:t>
            </a:r>
            <a:r>
              <a:rPr lang="en-US" sz="2800" dirty="0" smtClean="0"/>
              <a:t>Car();</a:t>
            </a:r>
            <a:endParaRPr lang="en-US" sz="2800" dirty="0"/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c.speed</a:t>
            </a:r>
            <a:r>
              <a:rPr lang="en-US" sz="2800" dirty="0"/>
              <a:t>()); </a:t>
            </a:r>
            <a:endParaRPr lang="en-US" sz="2800" dirty="0" smtClean="0"/>
          </a:p>
          <a:p>
            <a:r>
              <a:rPr lang="en-US" sz="2800" dirty="0" smtClean="0"/>
              <a:t>// </a:t>
            </a:r>
            <a:r>
              <a:rPr lang="en-US" sz="2800" dirty="0"/>
              <a:t>20, as </a:t>
            </a:r>
            <a:r>
              <a:rPr lang="en-US" sz="2800" dirty="0" smtClean="0"/>
              <a:t>Car </a:t>
            </a:r>
            <a:r>
              <a:rPr lang="en-US" sz="2800" dirty="0"/>
              <a:t>overrides the parent method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57600" y="914400"/>
            <a:ext cx="48768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super keyword can also be used in constructors, to call the base class constructor:</a:t>
            </a:r>
          </a:p>
        </p:txBody>
      </p:sp>
    </p:spTree>
    <p:extLst>
      <p:ext uri="{BB962C8B-B14F-4D97-AF65-F5344CB8AC3E}">
        <p14:creationId xmlns:p14="http://schemas.microsoft.com/office/powerpoint/2010/main" xmlns="" val="3908129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Arrow </a:t>
            </a:r>
            <a:r>
              <a:rPr lang="en-US" sz="2800" b="1" dirty="0" smtClean="0">
                <a:solidFill>
                  <a:srgbClr val="FF0000"/>
                </a:solidFill>
              </a:rPr>
              <a:t>functions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'fat </a:t>
            </a:r>
            <a:r>
              <a:rPr lang="en-US" sz="2800" dirty="0"/>
              <a:t>arrow' operator (⇒). It is </a:t>
            </a:r>
            <a:r>
              <a:rPr lang="en-US" sz="2800" dirty="0" smtClean="0"/>
              <a:t>useful </a:t>
            </a:r>
            <a:r>
              <a:rPr lang="en-US" sz="2800" dirty="0"/>
              <a:t>for callbacks and anonymous functions</a:t>
            </a:r>
            <a:r>
              <a:rPr lang="en-US" sz="2800" dirty="0" smtClean="0"/>
              <a:t>!</a:t>
            </a:r>
          </a:p>
          <a:p>
            <a:endParaRPr lang="en-US" sz="2800" dirty="0"/>
          </a:p>
          <a:p>
            <a:r>
              <a:rPr lang="en-US" sz="2800" dirty="0" err="1"/>
              <a:t>getUser</a:t>
            </a:r>
            <a:r>
              <a:rPr lang="en-US" sz="2800" dirty="0"/>
              <a:t>(login)</a:t>
            </a:r>
          </a:p>
          <a:p>
            <a:r>
              <a:rPr lang="en-US" sz="2800" dirty="0"/>
              <a:t>.then(user =&gt; </a:t>
            </a:r>
            <a:r>
              <a:rPr lang="en-US" sz="2800" dirty="0" err="1"/>
              <a:t>getRights</a:t>
            </a:r>
            <a:r>
              <a:rPr lang="en-US" sz="2800" dirty="0"/>
              <a:t>(user))</a:t>
            </a:r>
          </a:p>
          <a:p>
            <a:r>
              <a:rPr lang="en-US" sz="2800" dirty="0"/>
              <a:t>.then(rights =&gt; </a:t>
            </a:r>
            <a:r>
              <a:rPr lang="en-US" sz="2800" dirty="0" err="1"/>
              <a:t>updateMenu</a:t>
            </a:r>
            <a:r>
              <a:rPr lang="en-US" sz="2800" dirty="0"/>
              <a:t>(rights))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25174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Promises</a:t>
            </a:r>
          </a:p>
          <a:p>
            <a:endParaRPr lang="en-US" sz="2800" b="1" dirty="0"/>
          </a:p>
          <a:p>
            <a:r>
              <a:rPr lang="en-US" sz="2800" dirty="0"/>
              <a:t>Promises aim to simplify asynchronous programming.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code </a:t>
            </a:r>
            <a:r>
              <a:rPr lang="en-US" sz="2800" dirty="0"/>
              <a:t>is full of </a:t>
            </a:r>
            <a:r>
              <a:rPr lang="en-US" sz="2800" dirty="0" err="1"/>
              <a:t>async</a:t>
            </a:r>
            <a:r>
              <a:rPr lang="en-US" sz="2800" dirty="0"/>
              <a:t> stuff, like AJAX</a:t>
            </a:r>
          </a:p>
          <a:p>
            <a:r>
              <a:rPr lang="en-US" sz="2800" dirty="0"/>
              <a:t>requests, and </a:t>
            </a:r>
            <a:r>
              <a:rPr lang="en-US" sz="2800" dirty="0" smtClean="0"/>
              <a:t>use </a:t>
            </a:r>
            <a:r>
              <a:rPr lang="en-US" sz="2800" dirty="0"/>
              <a:t>callbacks to handle the result and the error.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But </a:t>
            </a:r>
            <a:r>
              <a:rPr lang="en-US" sz="2800" dirty="0"/>
              <a:t>it can get messy, </a:t>
            </a:r>
            <a:r>
              <a:rPr lang="en-US" sz="2800" dirty="0" smtClean="0"/>
              <a:t>with  callbacks </a:t>
            </a:r>
            <a:r>
              <a:rPr lang="en-US" sz="2800" dirty="0"/>
              <a:t>inside callbacks, and it makes the code hard to read and to maintain.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Promises </a:t>
            </a:r>
            <a:r>
              <a:rPr lang="en-US" sz="2800" dirty="0"/>
              <a:t>are </a:t>
            </a:r>
            <a:r>
              <a:rPr lang="en-US" sz="2800" dirty="0" smtClean="0"/>
              <a:t>much nicer </a:t>
            </a:r>
            <a:r>
              <a:rPr lang="en-US" sz="2800" dirty="0"/>
              <a:t>than callbacks, as they flatten the code, and thus make it easier to </a:t>
            </a:r>
            <a:r>
              <a:rPr lang="en-US" sz="2800" dirty="0" smtClean="0"/>
              <a:t>understand.</a:t>
            </a:r>
          </a:p>
        </p:txBody>
      </p:sp>
    </p:spTree>
    <p:extLst>
      <p:ext uri="{BB962C8B-B14F-4D97-AF65-F5344CB8AC3E}">
        <p14:creationId xmlns:p14="http://schemas.microsoft.com/office/powerpoint/2010/main" xmlns="" val="1874796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Promises </a:t>
            </a:r>
            <a:r>
              <a:rPr lang="en-US" sz="2800" b="1" dirty="0" err="1" smtClean="0">
                <a:solidFill>
                  <a:srgbClr val="FF0000"/>
                </a:solidFill>
              </a:rPr>
              <a:t>usecase</a:t>
            </a:r>
            <a:r>
              <a:rPr lang="en-US" sz="2800" b="1" dirty="0" smtClean="0">
                <a:solidFill>
                  <a:srgbClr val="FF0000"/>
                </a:solidFill>
              </a:rPr>
              <a:t>  :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etch </a:t>
            </a:r>
            <a:r>
              <a:rPr lang="en-US" sz="2800" dirty="0"/>
              <a:t>a user, then its rights, then update a menu when we </a:t>
            </a:r>
            <a:r>
              <a:rPr lang="en-US" sz="2800" dirty="0" smtClean="0"/>
              <a:t>have these.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With callbacks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getUser</a:t>
            </a:r>
            <a:r>
              <a:rPr lang="en-US" sz="2800" dirty="0"/>
              <a:t>(login, function (user) 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getRights</a:t>
            </a:r>
            <a:r>
              <a:rPr lang="en-US" sz="2800" dirty="0" smtClean="0"/>
              <a:t>(user</a:t>
            </a:r>
            <a:r>
              <a:rPr lang="en-US" sz="2800" dirty="0"/>
              <a:t>, function (rights) {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updateMenu</a:t>
            </a:r>
            <a:r>
              <a:rPr lang="en-US" sz="2800" dirty="0" smtClean="0"/>
              <a:t>(rights</a:t>
            </a:r>
            <a:r>
              <a:rPr lang="en-US" sz="2800" dirty="0"/>
              <a:t>);</a:t>
            </a:r>
          </a:p>
          <a:p>
            <a:r>
              <a:rPr lang="en-US" sz="2800" dirty="0" smtClean="0"/>
              <a:t>		});</a:t>
            </a:r>
            <a:endParaRPr lang="en-US" sz="2800" dirty="0"/>
          </a:p>
          <a:p>
            <a:r>
              <a:rPr lang="en-US" sz="2800" dirty="0" smtClean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xmlns="" val="1545104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Arrow </a:t>
            </a:r>
            <a:r>
              <a:rPr lang="en-US" sz="2800" b="1" dirty="0" smtClean="0">
                <a:solidFill>
                  <a:srgbClr val="FF0000"/>
                </a:solidFill>
              </a:rPr>
              <a:t>functions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getUser</a:t>
            </a:r>
            <a:r>
              <a:rPr lang="en-US" sz="2800" dirty="0"/>
              <a:t>(login)</a:t>
            </a:r>
          </a:p>
          <a:p>
            <a:r>
              <a:rPr lang="en-US" sz="2800" dirty="0"/>
              <a:t>.then(user =&gt; {</a:t>
            </a:r>
          </a:p>
          <a:p>
            <a:r>
              <a:rPr lang="en-US" sz="2800" dirty="0" smtClean="0"/>
              <a:t>	console.log(user</a:t>
            </a:r>
            <a:r>
              <a:rPr lang="en-US" sz="2800" dirty="0"/>
              <a:t>);</a:t>
            </a:r>
          </a:p>
          <a:p>
            <a:r>
              <a:rPr lang="en-US" sz="2800" dirty="0" smtClean="0"/>
              <a:t>	return </a:t>
            </a:r>
            <a:r>
              <a:rPr lang="en-US" sz="2800" dirty="0" err="1"/>
              <a:t>getRights</a:t>
            </a:r>
            <a:r>
              <a:rPr lang="en-US" sz="2800" dirty="0"/>
              <a:t>(user);</a:t>
            </a:r>
          </a:p>
          <a:p>
            <a:r>
              <a:rPr lang="en-US" sz="2800" dirty="0"/>
              <a:t>})</a:t>
            </a:r>
          </a:p>
          <a:p>
            <a:r>
              <a:rPr lang="en-US" sz="2800" dirty="0"/>
              <a:t>.then(rights =&gt; </a:t>
            </a:r>
            <a:r>
              <a:rPr lang="en-US" sz="2800" dirty="0" err="1"/>
              <a:t>updateMenu</a:t>
            </a:r>
            <a:r>
              <a:rPr lang="en-US" sz="2800" dirty="0"/>
              <a:t>(rights))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4339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 Script  </a:t>
            </a:r>
            <a:r>
              <a:rPr lang="en-US" sz="2800" dirty="0"/>
              <a:t>is </a:t>
            </a:r>
            <a:r>
              <a:rPr lang="en-US" sz="2800" dirty="0" smtClean="0"/>
              <a:t>one implementation </a:t>
            </a:r>
            <a:r>
              <a:rPr lang="en-US" sz="2800" dirty="0"/>
              <a:t>of a standard specification, called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.  (ECMA5 is present).</a:t>
            </a:r>
          </a:p>
          <a:p>
            <a:endParaRPr lang="en-US" sz="2800" dirty="0"/>
          </a:p>
          <a:p>
            <a:r>
              <a:rPr lang="en-US" sz="2800" dirty="0" smtClean="0"/>
              <a:t>The new version now is ECMA SCRIPT </a:t>
            </a:r>
            <a:r>
              <a:rPr lang="en-US" sz="2800" dirty="0"/>
              <a:t>6, ES6, or</a:t>
            </a:r>
          </a:p>
          <a:p>
            <a:r>
              <a:rPr lang="en-US" sz="2800" dirty="0"/>
              <a:t>ECMASCRIPT </a:t>
            </a:r>
            <a:r>
              <a:rPr lang="en-US" sz="2800" dirty="0" smtClean="0"/>
              <a:t>2015.   </a:t>
            </a:r>
            <a:r>
              <a:rPr lang="en-US" sz="2800" dirty="0" smtClean="0">
                <a:solidFill>
                  <a:srgbClr val="FF0000"/>
                </a:solidFill>
              </a:rPr>
              <a:t>(ECMA 7 is in pipeline)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Angular 2 </a:t>
            </a:r>
            <a:r>
              <a:rPr lang="en-US" sz="2800" dirty="0" smtClean="0"/>
              <a:t> and React JS has been designed </a:t>
            </a:r>
            <a:r>
              <a:rPr lang="en-US" sz="2800" dirty="0"/>
              <a:t>to take advantage of the brand new version of </a:t>
            </a:r>
            <a:r>
              <a:rPr lang="en-US" sz="2800" dirty="0" smtClean="0"/>
              <a:t>JavaScript (ES 6).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739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Promise: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err="1"/>
              <a:t>getUser</a:t>
            </a:r>
            <a:r>
              <a:rPr lang="en-US" sz="2800" dirty="0"/>
              <a:t>(login)</a:t>
            </a:r>
          </a:p>
          <a:p>
            <a:pPr lvl="1"/>
            <a:r>
              <a:rPr lang="en-US" sz="2800" dirty="0"/>
              <a:t>.then(function (user)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getRights</a:t>
            </a:r>
            <a:r>
              <a:rPr lang="en-US" sz="2800" dirty="0"/>
              <a:t>(user);</a:t>
            </a:r>
          </a:p>
          <a:p>
            <a:r>
              <a:rPr lang="en-US" sz="2800" dirty="0" smtClean="0"/>
              <a:t>    })</a:t>
            </a:r>
            <a:endParaRPr lang="en-US" sz="2800" dirty="0"/>
          </a:p>
          <a:p>
            <a:pPr lvl="2"/>
            <a:r>
              <a:rPr lang="en-US" sz="2800" dirty="0"/>
              <a:t>.then(function (rights) {</a:t>
            </a:r>
          </a:p>
          <a:p>
            <a:pPr lvl="2"/>
            <a:r>
              <a:rPr lang="en-US" sz="2800" dirty="0" err="1"/>
              <a:t>updateMenu</a:t>
            </a:r>
            <a:r>
              <a:rPr lang="en-US" sz="2800" dirty="0"/>
              <a:t>(rights);</a:t>
            </a:r>
          </a:p>
          <a:p>
            <a:r>
              <a:rPr lang="en-US" sz="2800" dirty="0"/>
              <a:t>})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450582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Promise </a:t>
            </a:r>
            <a:r>
              <a:rPr lang="en-US" sz="2800" dirty="0"/>
              <a:t>is a '</a:t>
            </a:r>
            <a:r>
              <a:rPr lang="en-US" sz="2800" dirty="0" err="1"/>
              <a:t>thenable</a:t>
            </a:r>
            <a:r>
              <a:rPr lang="en-US" sz="2800" dirty="0"/>
              <a:t>' object, which simply means it has a then method.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method takes </a:t>
            </a:r>
            <a:r>
              <a:rPr lang="en-US" sz="2800" dirty="0"/>
              <a:t>two arguments: one success callback and one reject callback.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promise has three states: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rgbClr val="FF0000"/>
                </a:solidFill>
              </a:rPr>
              <a:t>pending</a:t>
            </a:r>
            <a:r>
              <a:rPr lang="en-US" sz="2800" dirty="0"/>
              <a:t>: while the promise is not done, for example, our server call is not completed yet.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rgbClr val="FF0000"/>
                </a:solidFill>
              </a:rPr>
              <a:t>fulfilled:</a:t>
            </a:r>
            <a:r>
              <a:rPr lang="en-US" sz="2800" dirty="0"/>
              <a:t> when the promise is completed with success, for example, the server call returns an OK</a:t>
            </a:r>
          </a:p>
          <a:p>
            <a:r>
              <a:rPr lang="en-US" sz="2800" dirty="0"/>
              <a:t>HTTP status.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rgbClr val="FF0000"/>
                </a:solidFill>
              </a:rPr>
              <a:t>rejected: </a:t>
            </a:r>
            <a:r>
              <a:rPr lang="en-US" sz="2800" dirty="0"/>
              <a:t>when the promise has failed, for example, the server returns a 404 status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73165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When </a:t>
            </a:r>
            <a:r>
              <a:rPr lang="en-US" sz="2800" dirty="0"/>
              <a:t>the promise is fulfilled, then the success callback is called, with the result as an argument.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If the promise </a:t>
            </a:r>
            <a:r>
              <a:rPr lang="en-US" sz="2800" dirty="0"/>
              <a:t>is rejected, then the reject callback is called, with a rejected value or an error as the </a:t>
            </a:r>
            <a:r>
              <a:rPr lang="en-US" sz="2800" dirty="0" smtClean="0"/>
              <a:t>argument.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21935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let </a:t>
            </a:r>
            <a:r>
              <a:rPr lang="en-US" sz="2800" dirty="0" err="1"/>
              <a:t>getUser</a:t>
            </a:r>
            <a:r>
              <a:rPr lang="en-US" sz="2800" dirty="0"/>
              <a:t> = function (login) {</a:t>
            </a:r>
          </a:p>
          <a:p>
            <a:r>
              <a:rPr lang="en-US" sz="2800" dirty="0" smtClean="0"/>
              <a:t> return </a:t>
            </a:r>
            <a:r>
              <a:rPr lang="en-US" sz="2800" dirty="0"/>
              <a:t>new Promise(function (resolve, reject) {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(</a:t>
            </a:r>
            <a:r>
              <a:rPr lang="en-US" sz="2800" dirty="0" err="1"/>
              <a:t>response.status</a:t>
            </a:r>
            <a:r>
              <a:rPr lang="en-US" sz="2800" dirty="0"/>
              <a:t> === 200) {</a:t>
            </a:r>
          </a:p>
          <a:p>
            <a:pPr lvl="1"/>
            <a:r>
              <a:rPr lang="en-US" sz="2800" dirty="0"/>
              <a:t>resolve(</a:t>
            </a:r>
            <a:r>
              <a:rPr lang="en-US" sz="2800" dirty="0" err="1"/>
              <a:t>response.data</a:t>
            </a:r>
            <a:r>
              <a:rPr lang="en-US" sz="2800" dirty="0"/>
              <a:t>);</a:t>
            </a:r>
          </a:p>
          <a:p>
            <a:pPr lvl="1"/>
            <a:r>
              <a:rPr lang="en-US" sz="2800" dirty="0"/>
              <a:t>} else {</a:t>
            </a:r>
          </a:p>
          <a:p>
            <a:pPr lvl="1"/>
            <a:r>
              <a:rPr lang="en-US" sz="2800" dirty="0"/>
              <a:t>reject('No user');</a:t>
            </a:r>
          </a:p>
          <a:p>
            <a:pPr lvl="1"/>
            <a:r>
              <a:rPr lang="en-US" sz="2800" dirty="0"/>
              <a:t>}</a:t>
            </a:r>
          </a:p>
          <a:p>
            <a:r>
              <a:rPr lang="en-US" sz="2800" dirty="0" smtClean="0"/>
              <a:t> });</a:t>
            </a:r>
            <a:endParaRPr lang="en-US" sz="2800" dirty="0"/>
          </a:p>
          <a:p>
            <a:r>
              <a:rPr lang="en-US" sz="2800" dirty="0" smtClean="0"/>
              <a:t>};</a:t>
            </a:r>
          </a:p>
          <a:p>
            <a:r>
              <a:rPr lang="en-US" sz="2800" dirty="0" smtClean="0"/>
              <a:t>// success</a:t>
            </a:r>
            <a:endParaRPr lang="en-US" sz="2800" dirty="0"/>
          </a:p>
          <a:p>
            <a:r>
              <a:rPr lang="en-US" sz="2800" dirty="0" err="1"/>
              <a:t>getUser</a:t>
            </a:r>
            <a:r>
              <a:rPr lang="en-US" sz="2800" dirty="0"/>
              <a:t>(login)</a:t>
            </a:r>
          </a:p>
          <a:p>
            <a:r>
              <a:rPr lang="en-US" sz="2800" dirty="0" smtClean="0"/>
              <a:t>	.</a:t>
            </a:r>
            <a:r>
              <a:rPr lang="en-US" sz="2800" dirty="0"/>
              <a:t>then(function (user) {</a:t>
            </a:r>
          </a:p>
          <a:p>
            <a:r>
              <a:rPr lang="en-US" sz="2800" dirty="0" smtClean="0"/>
              <a:t>	console.log(user</a:t>
            </a:r>
            <a:r>
              <a:rPr lang="en-US" sz="2800" dirty="0"/>
              <a:t>);</a:t>
            </a:r>
          </a:p>
          <a:p>
            <a:r>
              <a:rPr lang="en-US" sz="2800" dirty="0"/>
              <a:t>})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7000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Promise flattens the code: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getUser</a:t>
            </a:r>
            <a:r>
              <a:rPr lang="en-US" sz="2800" dirty="0" smtClean="0"/>
              <a:t>(login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.then(function (user)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getRights</a:t>
            </a:r>
            <a:r>
              <a:rPr lang="en-US" sz="2800" dirty="0"/>
              <a:t>(user); // </a:t>
            </a:r>
            <a:r>
              <a:rPr lang="en-US" sz="2800" dirty="0" err="1"/>
              <a:t>getRights</a:t>
            </a:r>
            <a:r>
              <a:rPr lang="en-US" sz="2800" dirty="0"/>
              <a:t> is returning a promise</a:t>
            </a:r>
          </a:p>
          <a:p>
            <a:r>
              <a:rPr lang="en-US" sz="2800" dirty="0"/>
              <a:t>})</a:t>
            </a:r>
          </a:p>
          <a:p>
            <a:pPr lvl="1"/>
            <a:r>
              <a:rPr lang="en-US" sz="2800" dirty="0"/>
              <a:t>.then(function (rights)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updateMenu</a:t>
            </a:r>
            <a:r>
              <a:rPr lang="en-US" sz="2800" dirty="0"/>
              <a:t>(rights);</a:t>
            </a:r>
          </a:p>
          <a:p>
            <a:r>
              <a:rPr lang="en-US" sz="2800" dirty="0"/>
              <a:t>})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604505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getUser</a:t>
            </a:r>
            <a:r>
              <a:rPr lang="en-US" sz="2800" dirty="0" smtClean="0"/>
              <a:t>(login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.then(function (user)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getRights</a:t>
            </a:r>
            <a:r>
              <a:rPr lang="en-US" sz="2800" dirty="0"/>
              <a:t>(user);</a:t>
            </a:r>
          </a:p>
          <a:p>
            <a:r>
              <a:rPr lang="en-US" sz="2800" dirty="0" smtClean="0"/>
              <a:t>   }, </a:t>
            </a:r>
            <a:r>
              <a:rPr lang="en-US" sz="2800" dirty="0"/>
              <a:t>function (error) {</a:t>
            </a:r>
          </a:p>
          <a:p>
            <a:pPr lvl="1"/>
            <a:r>
              <a:rPr lang="en-US" sz="2800" dirty="0"/>
              <a:t>console.log(error); // will be called if </a:t>
            </a:r>
            <a:r>
              <a:rPr lang="en-US" sz="2800" dirty="0" err="1"/>
              <a:t>getUser</a:t>
            </a:r>
            <a:r>
              <a:rPr lang="en-US" sz="2800" dirty="0"/>
              <a:t> fails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Promise.reject</a:t>
            </a:r>
            <a:r>
              <a:rPr lang="en-US" sz="2800" dirty="0"/>
              <a:t>(error);</a:t>
            </a:r>
          </a:p>
          <a:p>
            <a:r>
              <a:rPr lang="en-US" sz="2800" dirty="0" smtClean="0"/>
              <a:t>   })</a:t>
            </a:r>
            <a:endParaRPr lang="en-US" sz="2800" dirty="0"/>
          </a:p>
          <a:p>
            <a:pPr lvl="1"/>
            <a:r>
              <a:rPr lang="en-US" sz="2800" dirty="0"/>
              <a:t>.then(function (rights)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updateMenu</a:t>
            </a:r>
            <a:r>
              <a:rPr lang="en-US" sz="2800" dirty="0"/>
              <a:t>(rights);</a:t>
            </a:r>
          </a:p>
          <a:p>
            <a:pPr lvl="1"/>
            <a:r>
              <a:rPr lang="en-US" sz="2800" dirty="0"/>
              <a:t>}, function (error) {</a:t>
            </a:r>
          </a:p>
          <a:p>
            <a:pPr lvl="1"/>
            <a:r>
              <a:rPr lang="en-US" sz="2800" dirty="0"/>
              <a:t>console.log(error); // will be called if </a:t>
            </a:r>
            <a:r>
              <a:rPr lang="en-US" sz="2800" dirty="0" err="1"/>
              <a:t>getRights</a:t>
            </a:r>
            <a:r>
              <a:rPr lang="en-US" sz="2800" dirty="0"/>
              <a:t> fails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Promise.reject</a:t>
            </a:r>
            <a:r>
              <a:rPr lang="en-US" sz="2800" dirty="0"/>
              <a:t>(error);</a:t>
            </a:r>
          </a:p>
          <a:p>
            <a:r>
              <a:rPr lang="en-US" sz="2800" dirty="0"/>
              <a:t>})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1344167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One per </a:t>
            </a:r>
            <a:r>
              <a:rPr lang="en-US" sz="2800" dirty="0" smtClean="0">
                <a:solidFill>
                  <a:srgbClr val="FF0000"/>
                </a:solidFill>
              </a:rPr>
              <a:t>promise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9961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getUser</a:t>
            </a:r>
            <a:r>
              <a:rPr lang="en-US" sz="2800" dirty="0"/>
              <a:t>(login)</a:t>
            </a:r>
          </a:p>
          <a:p>
            <a:pPr lvl="1"/>
            <a:r>
              <a:rPr lang="en-US" sz="2800" dirty="0"/>
              <a:t>.then(function (user)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getRights</a:t>
            </a:r>
            <a:r>
              <a:rPr lang="en-US" sz="2800" dirty="0"/>
              <a:t>(user);</a:t>
            </a:r>
          </a:p>
          <a:p>
            <a:r>
              <a:rPr lang="en-US" sz="2800" dirty="0" smtClean="0"/>
              <a:t>  })</a:t>
            </a:r>
            <a:endParaRPr lang="en-US" sz="2800" dirty="0"/>
          </a:p>
          <a:p>
            <a:pPr lvl="1"/>
            <a:r>
              <a:rPr lang="en-US" sz="2800" dirty="0"/>
              <a:t>.then(function (rights) {</a:t>
            </a:r>
          </a:p>
          <a:p>
            <a:pPr lvl="1"/>
            <a:r>
              <a:rPr lang="en-US" sz="2800" dirty="0"/>
              <a:t>return </a:t>
            </a:r>
            <a:r>
              <a:rPr lang="en-US" sz="2800" dirty="0" err="1"/>
              <a:t>updateMenu</a:t>
            </a:r>
            <a:r>
              <a:rPr lang="en-US" sz="2800" dirty="0"/>
              <a:t>(rights);</a:t>
            </a:r>
          </a:p>
          <a:p>
            <a:r>
              <a:rPr lang="en-US" sz="2800" dirty="0"/>
              <a:t>})</a:t>
            </a:r>
          </a:p>
          <a:p>
            <a:pPr lvl="1"/>
            <a:r>
              <a:rPr lang="en-US" sz="2800" dirty="0"/>
              <a:t>.catch(function (error) {</a:t>
            </a:r>
          </a:p>
          <a:p>
            <a:pPr lvl="1"/>
            <a:r>
              <a:rPr lang="en-US" sz="2800" dirty="0"/>
              <a:t>console.log(error); </a:t>
            </a:r>
            <a:endParaRPr lang="en-US" sz="2800" dirty="0" smtClean="0"/>
          </a:p>
          <a:p>
            <a:pPr lvl="1"/>
            <a:r>
              <a:rPr lang="en-US" sz="2800" dirty="0" smtClean="0"/>
              <a:t>// </a:t>
            </a:r>
            <a:r>
              <a:rPr lang="en-US" sz="2800" dirty="0"/>
              <a:t>will be called if </a:t>
            </a:r>
            <a:r>
              <a:rPr lang="en-US" sz="2800" dirty="0" err="1"/>
              <a:t>getUser</a:t>
            </a:r>
            <a:r>
              <a:rPr lang="en-US" sz="2800" dirty="0"/>
              <a:t> or </a:t>
            </a:r>
            <a:r>
              <a:rPr lang="en-US" sz="2800" dirty="0" err="1"/>
              <a:t>getRights</a:t>
            </a:r>
            <a:r>
              <a:rPr lang="en-US" sz="2800" dirty="0"/>
              <a:t> fails</a:t>
            </a:r>
          </a:p>
          <a:p>
            <a:r>
              <a:rPr lang="en-US" sz="2800" dirty="0"/>
              <a:t>})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1344167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One per </a:t>
            </a:r>
            <a:r>
              <a:rPr lang="en-US" sz="2800" dirty="0" smtClean="0">
                <a:solidFill>
                  <a:srgbClr val="FF0000"/>
                </a:solidFill>
              </a:rPr>
              <a:t>chain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076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Sets and Maps</a:t>
            </a:r>
          </a:p>
          <a:p>
            <a:r>
              <a:rPr lang="en-US" sz="2800" dirty="0" smtClean="0"/>
              <a:t>Have </a:t>
            </a:r>
            <a:r>
              <a:rPr lang="en-US" sz="2800" dirty="0"/>
              <a:t>proper collections in ES6.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let </a:t>
            </a:r>
            <a:r>
              <a:rPr lang="en-US" sz="2800" dirty="0" err="1"/>
              <a:t>cedric</a:t>
            </a:r>
            <a:r>
              <a:rPr lang="en-US" sz="2800" dirty="0"/>
              <a:t> = { id: 1, name: 'Cedric' };</a:t>
            </a:r>
          </a:p>
          <a:p>
            <a:r>
              <a:rPr lang="en-US" sz="2800" dirty="0"/>
              <a:t>let users = new Map();</a:t>
            </a:r>
          </a:p>
          <a:p>
            <a:r>
              <a:rPr lang="en-US" sz="2800" dirty="0" err="1"/>
              <a:t>users.set</a:t>
            </a:r>
            <a:r>
              <a:rPr lang="en-US" sz="2800" dirty="0"/>
              <a:t>(cedric.id, </a:t>
            </a:r>
            <a:r>
              <a:rPr lang="en-US" sz="2800" dirty="0" err="1"/>
              <a:t>cedric</a:t>
            </a:r>
            <a:r>
              <a:rPr lang="en-US" sz="2800" dirty="0"/>
              <a:t>); // adds a user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users.has</a:t>
            </a:r>
            <a:r>
              <a:rPr lang="en-US" sz="2800" dirty="0"/>
              <a:t>(cedric.id)); // true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users.size</a:t>
            </a:r>
            <a:r>
              <a:rPr lang="en-US" sz="2800" dirty="0"/>
              <a:t>); // 1</a:t>
            </a:r>
          </a:p>
          <a:p>
            <a:r>
              <a:rPr lang="en-US" sz="2800" dirty="0" err="1"/>
              <a:t>users.delete</a:t>
            </a:r>
            <a:r>
              <a:rPr lang="en-US" sz="2800" dirty="0"/>
              <a:t>(cedric.id); // removes the user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0673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Sets and Maps</a:t>
            </a:r>
          </a:p>
          <a:p>
            <a:r>
              <a:rPr lang="en-US" sz="2800" dirty="0" smtClean="0"/>
              <a:t>Have </a:t>
            </a:r>
            <a:r>
              <a:rPr lang="en-US" sz="2800" dirty="0"/>
              <a:t>proper collections in ES6.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let </a:t>
            </a:r>
            <a:r>
              <a:rPr lang="en-US" sz="2800" dirty="0" err="1"/>
              <a:t>cedric</a:t>
            </a:r>
            <a:r>
              <a:rPr lang="en-US" sz="2800" dirty="0"/>
              <a:t> = { id: 1, name: 'Cedric' };</a:t>
            </a:r>
          </a:p>
          <a:p>
            <a:r>
              <a:rPr lang="en-US" sz="2800" dirty="0"/>
              <a:t>let users = new Set();</a:t>
            </a:r>
          </a:p>
          <a:p>
            <a:r>
              <a:rPr lang="en-US" sz="2800" dirty="0" err="1"/>
              <a:t>users.add</a:t>
            </a:r>
            <a:r>
              <a:rPr lang="en-US" sz="2800" dirty="0"/>
              <a:t>(</a:t>
            </a:r>
            <a:r>
              <a:rPr lang="en-US" sz="2800" dirty="0" err="1"/>
              <a:t>cedric</a:t>
            </a:r>
            <a:r>
              <a:rPr lang="en-US" sz="2800" dirty="0"/>
              <a:t>); // adds a user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users.has</a:t>
            </a:r>
            <a:r>
              <a:rPr lang="en-US" sz="2800" dirty="0"/>
              <a:t>(</a:t>
            </a:r>
            <a:r>
              <a:rPr lang="en-US" sz="2800" dirty="0" err="1"/>
              <a:t>cedric</a:t>
            </a:r>
            <a:r>
              <a:rPr lang="en-US" sz="2800" dirty="0"/>
              <a:t>)); // true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users.size</a:t>
            </a:r>
            <a:r>
              <a:rPr lang="en-US" sz="2800" dirty="0"/>
              <a:t>); // 1</a:t>
            </a:r>
          </a:p>
          <a:p>
            <a:r>
              <a:rPr lang="en-US" sz="2800" dirty="0" err="1"/>
              <a:t>users.delete</a:t>
            </a:r>
            <a:r>
              <a:rPr lang="en-US" sz="2800" dirty="0"/>
              <a:t>(</a:t>
            </a:r>
            <a:r>
              <a:rPr lang="en-US" sz="2800" dirty="0" err="1"/>
              <a:t>cedric</a:t>
            </a:r>
            <a:r>
              <a:rPr lang="en-US" sz="2800" dirty="0"/>
              <a:t>); // removes the </a:t>
            </a:r>
            <a:r>
              <a:rPr lang="en-US" sz="2800" dirty="0" smtClean="0"/>
              <a:t>user</a:t>
            </a:r>
          </a:p>
          <a:p>
            <a:endParaRPr lang="en-US" sz="2800" dirty="0"/>
          </a:p>
          <a:p>
            <a:r>
              <a:rPr lang="en-US" sz="2800" dirty="0"/>
              <a:t>for (let user of users) {</a:t>
            </a:r>
          </a:p>
          <a:p>
            <a:r>
              <a:rPr lang="en-US" sz="2800" dirty="0"/>
              <a:t>console.log(user.name);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6219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Template </a:t>
            </a:r>
            <a:r>
              <a:rPr lang="en-US" sz="2800" b="1" dirty="0" smtClean="0">
                <a:solidFill>
                  <a:srgbClr val="FF0000"/>
                </a:solidFill>
              </a:rPr>
              <a:t>literals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Composing strings has always been painful in JavaScript, as we usually have to use concatenation:</a:t>
            </a:r>
          </a:p>
          <a:p>
            <a:r>
              <a:rPr lang="en-US" sz="2800" dirty="0"/>
              <a:t>let </a:t>
            </a:r>
            <a:r>
              <a:rPr lang="en-US" sz="2800" dirty="0" err="1"/>
              <a:t>fullname</a:t>
            </a:r>
            <a:r>
              <a:rPr lang="en-US" sz="2800" dirty="0"/>
              <a:t> = 'Miss ' + </a:t>
            </a:r>
            <a:r>
              <a:rPr lang="en-US" sz="2800" dirty="0" err="1"/>
              <a:t>firstname</a:t>
            </a:r>
            <a:r>
              <a:rPr lang="en-US" sz="2800" dirty="0"/>
              <a:t> + ' ' + </a:t>
            </a:r>
            <a:r>
              <a:rPr lang="en-US" sz="2800" dirty="0" err="1"/>
              <a:t>lastname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Template literals are a new small feature, where you have to use </a:t>
            </a:r>
            <a:r>
              <a:rPr lang="en-US" sz="2800" dirty="0" err="1">
                <a:solidFill>
                  <a:srgbClr val="FF0000"/>
                </a:solidFill>
              </a:rPr>
              <a:t>backticks</a:t>
            </a:r>
            <a:r>
              <a:rPr lang="en-US" sz="2800" dirty="0"/>
              <a:t> (`) instead of quotes </a:t>
            </a:r>
            <a:r>
              <a:rPr lang="en-US" sz="2800" dirty="0" smtClean="0"/>
              <a:t>or simple quotes</a:t>
            </a:r>
          </a:p>
          <a:p>
            <a:endParaRPr lang="en-US" sz="2800" dirty="0"/>
          </a:p>
          <a:p>
            <a:r>
              <a:rPr lang="en-US" sz="2800" dirty="0" smtClean="0"/>
              <a:t>let </a:t>
            </a:r>
            <a:r>
              <a:rPr lang="en-US" sz="2800" dirty="0" err="1"/>
              <a:t>fullname</a:t>
            </a:r>
            <a:r>
              <a:rPr lang="en-US" sz="2800" dirty="0"/>
              <a:t> = `Miss ${</a:t>
            </a:r>
            <a:r>
              <a:rPr lang="en-US" sz="2800" dirty="0" err="1"/>
              <a:t>firstname</a:t>
            </a:r>
            <a:r>
              <a:rPr lang="en-US" sz="2800" dirty="0"/>
              <a:t>} </a:t>
            </a:r>
            <a:r>
              <a:rPr lang="en-US" sz="2800" dirty="0" smtClean="0"/>
              <a:t>${</a:t>
            </a:r>
            <a:r>
              <a:rPr lang="en-US" sz="2800" dirty="0" err="1"/>
              <a:t>lastname</a:t>
            </a:r>
            <a:r>
              <a:rPr lang="en-US" sz="2800" dirty="0" smtClean="0"/>
              <a:t>} `;</a:t>
            </a:r>
          </a:p>
          <a:p>
            <a:endParaRPr lang="en-US" sz="2800" dirty="0"/>
          </a:p>
          <a:p>
            <a:pPr lvl="5"/>
            <a:r>
              <a:rPr lang="en-US" sz="2800" dirty="0"/>
              <a:t>let template = `&lt;div&gt;</a:t>
            </a:r>
          </a:p>
          <a:p>
            <a:pPr lvl="5"/>
            <a:r>
              <a:rPr lang="en-US" sz="2800" dirty="0"/>
              <a:t>&lt;h1&gt;Hello&lt;/h1&gt;</a:t>
            </a:r>
          </a:p>
          <a:p>
            <a:pPr lvl="5"/>
            <a:r>
              <a:rPr lang="en-US" sz="2800" dirty="0"/>
              <a:t>&lt;/div&gt;`;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124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 err="1">
                <a:solidFill>
                  <a:srgbClr val="FF0000"/>
                </a:solidFill>
              </a:rPr>
              <a:t>transpiler</a:t>
            </a:r>
            <a:r>
              <a:rPr lang="en-US" sz="2800" dirty="0"/>
              <a:t> takes ES6 source code and generates ES5 code that can run in every browser.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even generates </a:t>
            </a:r>
            <a:r>
              <a:rPr lang="en-US" sz="2800" dirty="0"/>
              <a:t>the source map files, which allows to debug directly the ES6 source code from the browser</a:t>
            </a:r>
            <a:r>
              <a:rPr lang="en-US" sz="2800" dirty="0" smtClean="0"/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Transpilers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endParaRPr lang="en-US" sz="2800" dirty="0"/>
          </a:p>
          <a:p>
            <a:r>
              <a:rPr lang="en-US" sz="2800" dirty="0"/>
              <a:t>• </a:t>
            </a:r>
            <a:r>
              <a:rPr lang="en-US" sz="2800" dirty="0" err="1"/>
              <a:t>Traceur</a:t>
            </a:r>
            <a:r>
              <a:rPr lang="en-US" sz="2800" dirty="0"/>
              <a:t>, a Google project</a:t>
            </a:r>
          </a:p>
          <a:p>
            <a:r>
              <a:rPr lang="en-US" sz="2800" dirty="0"/>
              <a:t>• </a:t>
            </a:r>
            <a:r>
              <a:rPr lang="en-US" sz="2800" dirty="0" err="1" smtClean="0"/>
              <a:t>Babeljs</a:t>
            </a:r>
            <a:r>
              <a:rPr lang="en-US" sz="2800" dirty="0"/>
              <a:t> </a:t>
            </a:r>
            <a:r>
              <a:rPr lang="en-US" sz="2800" dirty="0" smtClean="0"/>
              <a:t> (used in react </a:t>
            </a:r>
            <a:r>
              <a:rPr lang="en-US" sz="2800" dirty="0" err="1" smtClean="0"/>
              <a:t>js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5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 module is chunk of JavaScript code written in a file.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functions or variables in a module are not available for use, unless the module file exports them. 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modules help to write the code in your module and expose only those parts of the code that should be accessed by other parts of  code. 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ES6 modules will have to be </a:t>
            </a:r>
            <a:r>
              <a:rPr lang="en-US" sz="2800" dirty="0" err="1" smtClean="0"/>
              <a:t>transpiled</a:t>
            </a:r>
            <a:r>
              <a:rPr lang="en-US" sz="2800" dirty="0" smtClean="0"/>
              <a:t> to ES5 code so that we can run and test the code.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Transpilation</a:t>
            </a:r>
            <a:r>
              <a:rPr lang="en-US" sz="2800" dirty="0" smtClean="0"/>
              <a:t> is the process of converting code from one language into its counterpart equivalent</a:t>
            </a:r>
          </a:p>
        </p:txBody>
      </p:sp>
    </p:spTree>
    <p:extLst>
      <p:ext uri="{BB962C8B-B14F-4D97-AF65-F5344CB8AC3E}">
        <p14:creationId xmlns:p14="http://schemas.microsoft.com/office/powerpoint/2010/main" xmlns="" val="453214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. The ES6 Module </a:t>
            </a:r>
            <a:r>
              <a:rPr lang="en-US" sz="2800" dirty="0" err="1" smtClean="0"/>
              <a:t>Transpiler</a:t>
            </a:r>
            <a:r>
              <a:rPr lang="en-US" sz="2800" dirty="0" smtClean="0"/>
              <a:t> is a tool that takes  ES6 module and compiles it into ES5 compatible code in the </a:t>
            </a:r>
            <a:r>
              <a:rPr lang="en-US" sz="2800" dirty="0" err="1" smtClean="0"/>
              <a:t>CommonJS</a:t>
            </a:r>
            <a:r>
              <a:rPr lang="en-US" sz="2800" dirty="0" smtClean="0"/>
              <a:t> or AMD style.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use Grunt, Gulp, Babel or some other </a:t>
            </a:r>
            <a:r>
              <a:rPr lang="en-US" sz="2800" dirty="0" err="1" smtClean="0"/>
              <a:t>transpiler</a:t>
            </a:r>
            <a:r>
              <a:rPr lang="en-US" sz="2800" dirty="0" smtClean="0"/>
              <a:t> to compile the modules during a build process. </a:t>
            </a:r>
          </a:p>
        </p:txBody>
      </p:sp>
    </p:spTree>
    <p:extLst>
      <p:ext uri="{BB962C8B-B14F-4D97-AF65-F5344CB8AC3E}">
        <p14:creationId xmlns:p14="http://schemas.microsoft.com/office/powerpoint/2010/main" xmlns="" val="453214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Module:</a:t>
            </a:r>
          </a:p>
          <a:p>
            <a:endParaRPr lang="en-US" sz="2800" dirty="0" smtClean="0"/>
          </a:p>
          <a:p>
            <a:r>
              <a:rPr lang="en-US" sz="2800" dirty="0" smtClean="0"/>
              <a:t>//races_service.js: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export </a:t>
            </a:r>
            <a:r>
              <a:rPr lang="en-US" sz="2800" dirty="0"/>
              <a:t>function bet(race, </a:t>
            </a:r>
            <a:r>
              <a:rPr lang="en-US" sz="2800" dirty="0" smtClean="0"/>
              <a:t>car) 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// ...</a:t>
            </a:r>
          </a:p>
          <a:p>
            <a:pPr lvl="1"/>
            <a:r>
              <a:rPr lang="en-US" sz="2800" dirty="0" smtClean="0"/>
              <a:t>}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export function start(race) {</a:t>
            </a:r>
          </a:p>
          <a:p>
            <a:pPr lvl="1"/>
            <a:r>
              <a:rPr lang="en-US" sz="2800" dirty="0"/>
              <a:t>// ...</a:t>
            </a:r>
          </a:p>
          <a:p>
            <a:pPr lvl="1"/>
            <a:r>
              <a:rPr lang="en-US" sz="2800" dirty="0"/>
              <a:t>}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532144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60267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ECMA 6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618" y="726319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Module:</a:t>
            </a:r>
          </a:p>
          <a:p>
            <a:endParaRPr lang="en-US" sz="2800" dirty="0" smtClean="0"/>
          </a:p>
          <a:p>
            <a:r>
              <a:rPr lang="en-US" sz="2800" dirty="0" smtClean="0"/>
              <a:t>//consume.js</a:t>
            </a:r>
          </a:p>
          <a:p>
            <a:endParaRPr lang="en-US" sz="2800" dirty="0" smtClean="0"/>
          </a:p>
          <a:p>
            <a:r>
              <a:rPr lang="en-US" sz="2800" dirty="0"/>
              <a:t>import { bet, start } from './</a:t>
            </a:r>
            <a:r>
              <a:rPr lang="en-US" sz="2800" dirty="0" err="1"/>
              <a:t>races_service</a:t>
            </a:r>
            <a:r>
              <a:rPr lang="en-US" sz="2800" dirty="0" smtClean="0"/>
              <a:t>';</a:t>
            </a:r>
          </a:p>
          <a:p>
            <a:endParaRPr lang="en-US" sz="2800" dirty="0"/>
          </a:p>
          <a:p>
            <a:r>
              <a:rPr lang="en-US" sz="2800" dirty="0"/>
              <a:t>// later</a:t>
            </a:r>
          </a:p>
          <a:p>
            <a:r>
              <a:rPr lang="en-US" sz="2800" dirty="0"/>
              <a:t>bet(race, </a:t>
            </a:r>
            <a:r>
              <a:rPr lang="en-US" sz="2800" dirty="0" smtClean="0"/>
              <a:t>car);</a:t>
            </a:r>
            <a:endParaRPr lang="en-US" sz="2800" dirty="0"/>
          </a:p>
          <a:p>
            <a:r>
              <a:rPr lang="en-US" sz="2800" dirty="0"/>
              <a:t>start(race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import * as </a:t>
            </a:r>
            <a:r>
              <a:rPr lang="en-US" sz="2800" dirty="0" err="1">
                <a:solidFill>
                  <a:srgbClr val="FF0000"/>
                </a:solidFill>
              </a:rPr>
              <a:t>racesService</a:t>
            </a:r>
            <a:r>
              <a:rPr lang="en-US" sz="2800" dirty="0">
                <a:solidFill>
                  <a:srgbClr val="FF0000"/>
                </a:solidFill>
              </a:rPr>
              <a:t> from './</a:t>
            </a:r>
            <a:r>
              <a:rPr lang="en-US" sz="2800" dirty="0" err="1">
                <a:solidFill>
                  <a:srgbClr val="FF0000"/>
                </a:solidFill>
              </a:rPr>
              <a:t>races_service</a:t>
            </a:r>
            <a:r>
              <a:rPr lang="en-US" sz="2800" dirty="0">
                <a:solidFill>
                  <a:srgbClr val="FF0000"/>
                </a:solidFill>
              </a:rPr>
              <a:t>';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061937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2743200" y="1828800"/>
            <a:ext cx="2895600" cy="2667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18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 –  Features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Support for constants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Block Scope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Fat Arrow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Extended Parameter Handling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Template Literals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Extended Literals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Enhanced Object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De-structuring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Modules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Classes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/>
              <a:t>Iterators</a:t>
            </a:r>
            <a:r>
              <a:rPr lang="en-US" sz="25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Generators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Collections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New built in methods for various classes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Promises  </a:t>
            </a:r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7"/>
            <a:ext cx="9144000" cy="450273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ECMA 6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Build Tools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Grunt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Gulp</a:t>
            </a:r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Webpack</a:t>
            </a:r>
            <a:r>
              <a:rPr lang="en-US" sz="2500" dirty="0" smtClean="0"/>
              <a:t> </a:t>
            </a:r>
          </a:p>
          <a:p>
            <a:pPr marL="971550" lvl="1" indent="-514350"/>
            <a:endParaRPr lang="en-US" sz="2500" dirty="0" smtClean="0"/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IDE’s</a:t>
            </a:r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Notepad ++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VS code / Visual Studio 2013/2015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Sublime .Text 3.0</a:t>
            </a:r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JetBrains</a:t>
            </a:r>
            <a:endParaRPr lang="en-US" sz="2500" dirty="0" smtClean="0"/>
          </a:p>
          <a:p>
            <a:pPr marL="971550" lvl="1" indent="-514350">
              <a:buFontTx/>
              <a:buChar char="-"/>
            </a:pPr>
            <a:r>
              <a:rPr lang="en-US" sz="2500" dirty="0" err="1" smtClean="0"/>
              <a:t>Aptana</a:t>
            </a:r>
            <a:r>
              <a:rPr lang="en-US" sz="2500" dirty="0" smtClean="0"/>
              <a:t> Studio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Eclipse</a:t>
            </a:r>
          </a:p>
          <a:p>
            <a:pPr marL="971550" lvl="1" indent="-514350">
              <a:buFontTx/>
              <a:buChar char="-"/>
            </a:pPr>
            <a:r>
              <a:rPr lang="en-US" sz="2500" dirty="0" smtClean="0"/>
              <a:t>Brackets</a:t>
            </a:r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pPr marL="514350" indent="-514350"/>
            <a:endParaRPr lang="en-US" sz="25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500" dirty="0" smtClean="0">
                <a:solidFill>
                  <a:srgbClr val="FF0000"/>
                </a:solidFill>
              </a:rPr>
              <a:t>	</a:t>
            </a:r>
          </a:p>
          <a:p>
            <a:pPr marL="971550" lvl="1" indent="-514350"/>
            <a:endParaRPr lang="en-US" sz="2500" dirty="0" smtClean="0"/>
          </a:p>
          <a:p>
            <a:pPr marL="971550" lvl="1" indent="-514350">
              <a:buFontTx/>
              <a:buChar char="-"/>
            </a:pPr>
            <a:endParaRPr lang="en-US" sz="2500" dirty="0" smtClean="0"/>
          </a:p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15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3440</Words>
  <Application>Microsoft Office PowerPoint</Application>
  <PresentationFormat>On-screen Show (4:3)</PresentationFormat>
  <Paragraphs>825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Slide 1</vt:lpstr>
      <vt:lpstr>Web Technology Now</vt:lpstr>
      <vt:lpstr>ECMAScript  6 – ES 6</vt:lpstr>
      <vt:lpstr>History</vt:lpstr>
      <vt:lpstr>ECMAScript  6 – ES 6</vt:lpstr>
      <vt:lpstr>ECMA 6</vt:lpstr>
      <vt:lpstr>ECMA 6</vt:lpstr>
      <vt:lpstr>ECMA 6 –  Features</vt:lpstr>
      <vt:lpstr>ECMA 6 </vt:lpstr>
      <vt:lpstr>ECMA 6 </vt:lpstr>
      <vt:lpstr>ECMA 6 </vt:lpstr>
      <vt:lpstr>ECMA 6 –  Features</vt:lpstr>
      <vt:lpstr>ECMA 6 –  Features</vt:lpstr>
      <vt:lpstr>ES6</vt:lpstr>
      <vt:lpstr>ES6</vt:lpstr>
      <vt:lpstr>ES6</vt:lpstr>
      <vt:lpstr>ES6</vt:lpstr>
      <vt:lpstr>ES6</vt:lpstr>
      <vt:lpstr>ES6</vt:lpstr>
      <vt:lpstr>ES6</vt:lpstr>
      <vt:lpstr>ES6</vt:lpstr>
      <vt:lpstr>ES6</vt:lpstr>
      <vt:lpstr>ES6</vt:lpstr>
      <vt:lpstr>ECMA 6</vt:lpstr>
      <vt:lpstr>ECMA 6</vt:lpstr>
      <vt:lpstr>ECMA 6</vt:lpstr>
      <vt:lpstr>ECMA 6</vt:lpstr>
      <vt:lpstr>ECMA 6</vt:lpstr>
      <vt:lpstr>Functions</vt:lpstr>
      <vt:lpstr>ES6</vt:lpstr>
      <vt:lpstr>ES6</vt:lpstr>
      <vt:lpstr>ECMA 6</vt:lpstr>
      <vt:lpstr>ECMA 6</vt:lpstr>
      <vt:lpstr>ECMA 6</vt:lpstr>
      <vt:lpstr>ES6</vt:lpstr>
      <vt:lpstr>ES6</vt:lpstr>
      <vt:lpstr>ES6</vt:lpstr>
      <vt:lpstr>ES6</vt:lpstr>
      <vt:lpstr>ES6</vt:lpstr>
      <vt:lpstr>ES6</vt:lpstr>
      <vt:lpstr>ECMA 6</vt:lpstr>
      <vt:lpstr>ES6</vt:lpstr>
      <vt:lpstr>Events</vt:lpstr>
      <vt:lpstr>ES6</vt:lpstr>
      <vt:lpstr>ES6 new features</vt:lpstr>
      <vt:lpstr>ES 6</vt:lpstr>
      <vt:lpstr>ES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ECMA 6</vt:lpstr>
      <vt:lpstr>Slide 74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6</dc:title>
  <dc:creator>Administrator</dc:creator>
  <cp:lastModifiedBy>sys</cp:lastModifiedBy>
  <cp:revision>218</cp:revision>
  <dcterms:created xsi:type="dcterms:W3CDTF">2006-08-16T00:00:00Z</dcterms:created>
  <dcterms:modified xsi:type="dcterms:W3CDTF">2017-01-09T03:35:57Z</dcterms:modified>
</cp:coreProperties>
</file>