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636" r:id="rId2"/>
    <p:sldId id="603" r:id="rId3"/>
    <p:sldId id="660" r:id="rId4"/>
    <p:sldId id="659" r:id="rId5"/>
    <p:sldId id="647" r:id="rId6"/>
    <p:sldId id="649" r:id="rId7"/>
    <p:sldId id="650" r:id="rId8"/>
    <p:sldId id="646" r:id="rId9"/>
    <p:sldId id="651" r:id="rId10"/>
    <p:sldId id="648" r:id="rId11"/>
    <p:sldId id="665" r:id="rId12"/>
    <p:sldId id="664" r:id="rId13"/>
    <p:sldId id="627" r:id="rId14"/>
    <p:sldId id="628" r:id="rId15"/>
    <p:sldId id="652" r:id="rId16"/>
    <p:sldId id="637" r:id="rId17"/>
    <p:sldId id="653" r:id="rId18"/>
    <p:sldId id="654" r:id="rId19"/>
    <p:sldId id="655" r:id="rId20"/>
    <p:sldId id="641" r:id="rId21"/>
    <p:sldId id="644" r:id="rId22"/>
    <p:sldId id="661" r:id="rId23"/>
    <p:sldId id="662" r:id="rId24"/>
    <p:sldId id="663" r:id="rId25"/>
    <p:sldId id="666" r:id="rId26"/>
    <p:sldId id="667" r:id="rId27"/>
    <p:sldId id="668" r:id="rId28"/>
    <p:sldId id="645" r:id="rId29"/>
    <p:sldId id="604" r:id="rId30"/>
    <p:sldId id="605" r:id="rId31"/>
    <p:sldId id="606" r:id="rId32"/>
    <p:sldId id="609" r:id="rId33"/>
    <p:sldId id="610" r:id="rId34"/>
    <p:sldId id="607" r:id="rId35"/>
    <p:sldId id="608" r:id="rId36"/>
    <p:sldId id="557" r:id="rId37"/>
    <p:sldId id="558" r:id="rId38"/>
    <p:sldId id="559" r:id="rId39"/>
    <p:sldId id="531" r:id="rId40"/>
    <p:sldId id="584" r:id="rId41"/>
    <p:sldId id="585" r:id="rId42"/>
    <p:sldId id="529" r:id="rId43"/>
    <p:sldId id="530" r:id="rId44"/>
    <p:sldId id="657" r:id="rId45"/>
    <p:sldId id="532" r:id="rId46"/>
    <p:sldId id="560" r:id="rId47"/>
    <p:sldId id="533" r:id="rId48"/>
    <p:sldId id="562" r:id="rId49"/>
    <p:sldId id="588" r:id="rId50"/>
    <p:sldId id="590" r:id="rId51"/>
    <p:sldId id="587" r:id="rId52"/>
    <p:sldId id="589" r:id="rId53"/>
    <p:sldId id="591" r:id="rId54"/>
    <p:sldId id="593" r:id="rId55"/>
    <p:sldId id="592" r:id="rId56"/>
    <p:sldId id="594" r:id="rId57"/>
    <p:sldId id="58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544" autoAdjust="0"/>
  </p:normalViewPr>
  <p:slideViewPr>
    <p:cSldViewPr>
      <p:cViewPr varScale="1">
        <p:scale>
          <a:sx n="74" d="100"/>
          <a:sy n="74" d="100"/>
        </p:scale>
        <p:origin x="-125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99DCC3-0F23-4E9D-BCA1-9F0AAF44AA76}" type="datetimeFigureOut">
              <a:rPr lang="en-IN" smtClean="0"/>
              <a:t>25-05-2016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F65EF5-F892-47FD-836A-7C2FFED3BCFC}" type="slidenum">
              <a:rPr lang="en-IN" smtClean="0"/>
              <a:t>‹#›</a:t>
            </a:fld>
            <a:endParaRPr lang="en-IN"/>
          </a:p>
        </p:txBody>
      </p:sp>
    </p:spTree>
    <p:extLst>
      <p:ext uri="{BB962C8B-B14F-4D97-AF65-F5344CB8AC3E}">
        <p14:creationId xmlns:p14="http://schemas.microsoft.com/office/powerpoint/2010/main" val="126725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1</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10</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11</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12</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13</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14</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15</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16</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17</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18</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19</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2</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20</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21</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22</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23</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24</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25</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26</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27</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28</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29</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3</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30</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31</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32</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33</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34</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35</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36</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37</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38</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39</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4</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40</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41</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42</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43</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44</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45</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46</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47</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48</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49</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5</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50</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51</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52</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53</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54</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55</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56</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57</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6</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7</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8</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t>9</a:t>
            </a:fld>
            <a:endParaRPr lang="en-IN"/>
          </a:p>
        </p:txBody>
      </p:sp>
    </p:spTree>
    <p:extLst>
      <p:ext uri="{BB962C8B-B14F-4D97-AF65-F5344CB8AC3E}">
        <p14:creationId xmlns:p14="http://schemas.microsoft.com/office/powerpoint/2010/main" val="1250947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B8E3BA-4492-4FD6-92BB-D0327B6537A8}"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t>‹#›</a:t>
            </a:fld>
            <a:endParaRPr lang="en-US"/>
          </a:p>
        </p:txBody>
      </p:sp>
    </p:spTree>
    <p:extLst>
      <p:ext uri="{BB962C8B-B14F-4D97-AF65-F5344CB8AC3E}">
        <p14:creationId xmlns:p14="http://schemas.microsoft.com/office/powerpoint/2010/main" val="257335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B8E3BA-4492-4FD6-92BB-D0327B6537A8}"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t>‹#›</a:t>
            </a:fld>
            <a:endParaRPr lang="en-US"/>
          </a:p>
        </p:txBody>
      </p:sp>
    </p:spTree>
    <p:extLst>
      <p:ext uri="{BB962C8B-B14F-4D97-AF65-F5344CB8AC3E}">
        <p14:creationId xmlns:p14="http://schemas.microsoft.com/office/powerpoint/2010/main" val="19866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B8E3BA-4492-4FD6-92BB-D0327B6537A8}"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t>‹#›</a:t>
            </a:fld>
            <a:endParaRPr lang="en-US"/>
          </a:p>
        </p:txBody>
      </p:sp>
    </p:spTree>
    <p:extLst>
      <p:ext uri="{BB962C8B-B14F-4D97-AF65-F5344CB8AC3E}">
        <p14:creationId xmlns:p14="http://schemas.microsoft.com/office/powerpoint/2010/main" val="257415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B8E3BA-4492-4FD6-92BB-D0327B6537A8}"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t>‹#›</a:t>
            </a:fld>
            <a:endParaRPr lang="en-US"/>
          </a:p>
        </p:txBody>
      </p:sp>
    </p:spTree>
    <p:extLst>
      <p:ext uri="{BB962C8B-B14F-4D97-AF65-F5344CB8AC3E}">
        <p14:creationId xmlns:p14="http://schemas.microsoft.com/office/powerpoint/2010/main" val="25333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8E3BA-4492-4FD6-92BB-D0327B6537A8}"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t>‹#›</a:t>
            </a:fld>
            <a:endParaRPr lang="en-US"/>
          </a:p>
        </p:txBody>
      </p:sp>
    </p:spTree>
    <p:extLst>
      <p:ext uri="{BB962C8B-B14F-4D97-AF65-F5344CB8AC3E}">
        <p14:creationId xmlns:p14="http://schemas.microsoft.com/office/powerpoint/2010/main" val="13680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B8E3BA-4492-4FD6-92BB-D0327B6537A8}"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D41F1-931E-4AC8-91A5-9983268F8456}" type="slidenum">
              <a:rPr lang="en-US" smtClean="0"/>
              <a:t>‹#›</a:t>
            </a:fld>
            <a:endParaRPr lang="en-US"/>
          </a:p>
        </p:txBody>
      </p:sp>
    </p:spTree>
    <p:extLst>
      <p:ext uri="{BB962C8B-B14F-4D97-AF65-F5344CB8AC3E}">
        <p14:creationId xmlns:p14="http://schemas.microsoft.com/office/powerpoint/2010/main" val="157235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B8E3BA-4492-4FD6-92BB-D0327B6537A8}" type="datetimeFigureOut">
              <a:rPr lang="en-US" smtClean="0"/>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D41F1-931E-4AC8-91A5-9983268F8456}" type="slidenum">
              <a:rPr lang="en-US" smtClean="0"/>
              <a:t>‹#›</a:t>
            </a:fld>
            <a:endParaRPr lang="en-US"/>
          </a:p>
        </p:txBody>
      </p:sp>
    </p:spTree>
    <p:extLst>
      <p:ext uri="{BB962C8B-B14F-4D97-AF65-F5344CB8AC3E}">
        <p14:creationId xmlns:p14="http://schemas.microsoft.com/office/powerpoint/2010/main" val="372124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B8E3BA-4492-4FD6-92BB-D0327B6537A8}" type="datetimeFigureOut">
              <a:rPr lang="en-US" smtClean="0"/>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D41F1-931E-4AC8-91A5-9983268F8456}" type="slidenum">
              <a:rPr lang="en-US" smtClean="0"/>
              <a:t>‹#›</a:t>
            </a:fld>
            <a:endParaRPr lang="en-US"/>
          </a:p>
        </p:txBody>
      </p:sp>
    </p:spTree>
    <p:extLst>
      <p:ext uri="{BB962C8B-B14F-4D97-AF65-F5344CB8AC3E}">
        <p14:creationId xmlns:p14="http://schemas.microsoft.com/office/powerpoint/2010/main" val="114641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8E3BA-4492-4FD6-92BB-D0327B6537A8}" type="datetimeFigureOut">
              <a:rPr lang="en-US" smtClean="0"/>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DD41F1-931E-4AC8-91A5-9983268F8456}" type="slidenum">
              <a:rPr lang="en-US" smtClean="0"/>
              <a:t>‹#›</a:t>
            </a:fld>
            <a:endParaRPr lang="en-US"/>
          </a:p>
        </p:txBody>
      </p:sp>
    </p:spTree>
    <p:extLst>
      <p:ext uri="{BB962C8B-B14F-4D97-AF65-F5344CB8AC3E}">
        <p14:creationId xmlns:p14="http://schemas.microsoft.com/office/powerpoint/2010/main" val="109820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8E3BA-4492-4FD6-92BB-D0327B6537A8}"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D41F1-931E-4AC8-91A5-9983268F8456}" type="slidenum">
              <a:rPr lang="en-US" smtClean="0"/>
              <a:t>‹#›</a:t>
            </a:fld>
            <a:endParaRPr lang="en-US"/>
          </a:p>
        </p:txBody>
      </p:sp>
    </p:spTree>
    <p:extLst>
      <p:ext uri="{BB962C8B-B14F-4D97-AF65-F5344CB8AC3E}">
        <p14:creationId xmlns:p14="http://schemas.microsoft.com/office/powerpoint/2010/main" val="271935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8E3BA-4492-4FD6-92BB-D0327B6537A8}"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D41F1-931E-4AC8-91A5-9983268F8456}" type="slidenum">
              <a:rPr lang="en-US" smtClean="0"/>
              <a:t>‹#›</a:t>
            </a:fld>
            <a:endParaRPr lang="en-US"/>
          </a:p>
        </p:txBody>
      </p:sp>
    </p:spTree>
    <p:extLst>
      <p:ext uri="{BB962C8B-B14F-4D97-AF65-F5344CB8AC3E}">
        <p14:creationId xmlns:p14="http://schemas.microsoft.com/office/powerpoint/2010/main" val="146140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8E3BA-4492-4FD6-92BB-D0327B6537A8}" type="datetimeFigureOut">
              <a:rPr lang="en-US" smtClean="0"/>
              <a:t>5/25/2016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D41F1-931E-4AC8-91A5-9983268F8456}" type="slidenum">
              <a:rPr lang="en-US" smtClean="0"/>
              <a:t>‹#›</a:t>
            </a:fld>
            <a:endParaRPr lang="en-US"/>
          </a:p>
        </p:txBody>
      </p:sp>
    </p:spTree>
    <p:extLst>
      <p:ext uri="{BB962C8B-B14F-4D97-AF65-F5344CB8AC3E}">
        <p14:creationId xmlns:p14="http://schemas.microsoft.com/office/powerpoint/2010/main" val="118122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scotch.io/tutorials/learning-react-getting-started-and-concepts#unidirectional-data-flow" TargetMode="External"/><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STRML/react-addons" TargetMode="External"/><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voidcanvas.com/wp-content/uploads/2014/04/facebook-react-two-way-data-binding.png" TargetMode="External"/><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es-shims/es5-shim" TargetMode="External"/><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9" name="Rounded Rectangle 8"/>
          <p:cNvSpPr/>
          <p:nvPr/>
        </p:nvSpPr>
        <p:spPr>
          <a:xfrm>
            <a:off x="0" y="3124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2867891"/>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2867891"/>
            <a:ext cx="8257308" cy="484909"/>
          </a:xfrm>
          <a:prstGeom prst="rect">
            <a:avLst/>
          </a:prstGeom>
          <a:solidFill>
            <a:schemeClr val="accent1">
              <a:lumMod val="40000"/>
              <a:lumOff val="60000"/>
            </a:schemeClr>
          </a:solidFill>
          <a:ln>
            <a:noFill/>
          </a:ln>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5100" b="1" dirty="0" smtClean="0">
                <a:solidFill>
                  <a:srgbClr val="002060"/>
                </a:solidFill>
              </a:rPr>
              <a:t>COMPONENTS</a:t>
            </a:r>
            <a:endParaRPr lang="en-US" b="1" dirty="0">
              <a:solidFill>
                <a:schemeClr val="accent2">
                  <a:lumMod val="75000"/>
                </a:schemeClr>
              </a:solidFill>
            </a:endParaRPr>
          </a:p>
        </p:txBody>
      </p:sp>
      <p:sp>
        <p:nvSpPr>
          <p:cNvPr id="2" name="Rectangle 1"/>
          <p:cNvSpPr/>
          <p:nvPr/>
        </p:nvSpPr>
        <p:spPr>
          <a:xfrm>
            <a:off x="990600" y="4114800"/>
            <a:ext cx="7315200" cy="1384995"/>
          </a:xfrm>
          <a:prstGeom prst="rect">
            <a:avLst/>
          </a:prstGeom>
          <a:solidFill>
            <a:schemeClr val="accent1">
              <a:lumMod val="50000"/>
            </a:schemeClr>
          </a:solidFill>
        </p:spPr>
        <p:txBody>
          <a:bodyPr wrap="square">
            <a:spAutoFit/>
          </a:bodyPr>
          <a:lstStyle/>
          <a:p>
            <a:pPr algn="ctr"/>
            <a:r>
              <a:rPr lang="en-US" sz="2800" dirty="0">
                <a:solidFill>
                  <a:srgbClr val="FFFF00"/>
                </a:solidFill>
              </a:rPr>
              <a:t>"</a:t>
            </a:r>
            <a:r>
              <a:rPr lang="en-US" sz="2800" i="1" dirty="0">
                <a:solidFill>
                  <a:srgbClr val="FFFF00"/>
                </a:solidFill>
              </a:rPr>
              <a:t>React abstracts away the DOM from you, giving a simpler programming model and better performance.</a:t>
            </a:r>
            <a:r>
              <a:rPr lang="en-US" sz="2800" dirty="0">
                <a:solidFill>
                  <a:srgbClr val="FFFF00"/>
                </a:solidFill>
              </a:rPr>
              <a:t>" </a:t>
            </a:r>
          </a:p>
        </p:txBody>
      </p:sp>
    </p:spTree>
    <p:extLst>
      <p:ext uri="{BB962C8B-B14F-4D97-AF65-F5344CB8AC3E}">
        <p14:creationId xmlns:p14="http://schemas.microsoft.com/office/powerpoint/2010/main" val="2019339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Props </a:t>
            </a:r>
            <a:r>
              <a:rPr lang="en-US" b="1" dirty="0" err="1" smtClean="0">
                <a:solidFill>
                  <a:srgbClr val="002060"/>
                </a:solidFill>
              </a:rPr>
              <a:t>vs</a:t>
            </a:r>
            <a:r>
              <a:rPr lang="en-US" b="1" dirty="0" smtClean="0">
                <a:solidFill>
                  <a:srgbClr val="002060"/>
                </a:solidFill>
              </a:rPr>
              <a:t> state</a:t>
            </a:r>
            <a:endParaRPr lang="en-US" b="1" dirty="0">
              <a:solidFill>
                <a:schemeClr val="accent2">
                  <a:lumMod val="75000"/>
                </a:schemeClr>
              </a:solidFill>
            </a:endParaRPr>
          </a:p>
        </p:txBody>
      </p:sp>
      <p:sp>
        <p:nvSpPr>
          <p:cNvPr id="3" name="TextBox 2"/>
          <p:cNvSpPr txBox="1"/>
          <p:nvPr/>
        </p:nvSpPr>
        <p:spPr>
          <a:xfrm>
            <a:off x="16467" y="673575"/>
            <a:ext cx="9081314" cy="6986528"/>
          </a:xfrm>
          <a:prstGeom prst="rect">
            <a:avLst/>
          </a:prstGeom>
          <a:solidFill>
            <a:schemeClr val="accent3">
              <a:lumMod val="20000"/>
              <a:lumOff val="80000"/>
            </a:schemeClr>
          </a:solidFill>
        </p:spPr>
        <p:txBody>
          <a:bodyPr wrap="square" rtlCol="0">
            <a:spAutoFit/>
          </a:bodyPr>
          <a:lstStyle/>
          <a:p>
            <a:pPr marL="457200" indent="-457200">
              <a:buFont typeface="Arial" pitchFamily="34" charset="0"/>
              <a:buChar char="•"/>
            </a:pPr>
            <a:r>
              <a:rPr lang="en-US" sz="2800" dirty="0" smtClean="0">
                <a:solidFill>
                  <a:srgbClr val="FF0000"/>
                </a:solidFill>
              </a:rPr>
              <a:t>Props</a:t>
            </a:r>
            <a:r>
              <a:rPr lang="en-US" sz="2800" dirty="0" smtClean="0"/>
              <a:t> </a:t>
            </a:r>
            <a:r>
              <a:rPr lang="en-US" sz="2800" dirty="0"/>
              <a:t>are immutable. </a:t>
            </a:r>
            <a:endParaRPr lang="en-US" sz="2800" dirty="0" smtClean="0"/>
          </a:p>
          <a:p>
            <a:pPr marL="457200" indent="-457200">
              <a:buFont typeface="Arial" pitchFamily="34" charset="0"/>
              <a:buChar char="•"/>
            </a:pPr>
            <a:r>
              <a:rPr lang="en-US" sz="2800" dirty="0" smtClean="0">
                <a:solidFill>
                  <a:srgbClr val="FF0000"/>
                </a:solidFill>
              </a:rPr>
              <a:t>Props</a:t>
            </a:r>
            <a:r>
              <a:rPr lang="en-US" sz="2800" dirty="0" smtClean="0"/>
              <a:t> should </a:t>
            </a:r>
            <a:r>
              <a:rPr lang="en-US" sz="2800" dirty="0"/>
              <a:t>not be updated by the component to which </a:t>
            </a:r>
            <a:r>
              <a:rPr lang="en-US" sz="2800" dirty="0" smtClean="0"/>
              <a:t>they are </a:t>
            </a:r>
            <a:r>
              <a:rPr lang="en-US" sz="2800" dirty="0"/>
              <a:t>passed. </a:t>
            </a:r>
            <a:endParaRPr lang="en-US" sz="2800" dirty="0" smtClean="0"/>
          </a:p>
          <a:p>
            <a:pPr marL="457200" indent="-457200">
              <a:buFont typeface="Arial" pitchFamily="34" charset="0"/>
              <a:buChar char="•"/>
            </a:pPr>
            <a:r>
              <a:rPr lang="en-US" sz="2800" dirty="0" smtClean="0">
                <a:solidFill>
                  <a:srgbClr val="FF0000"/>
                </a:solidFill>
              </a:rPr>
              <a:t>Props</a:t>
            </a:r>
            <a:r>
              <a:rPr lang="en-US" sz="2800" dirty="0" smtClean="0"/>
              <a:t> </a:t>
            </a:r>
            <a:r>
              <a:rPr lang="en-US" sz="2800" dirty="0"/>
              <a:t>are owned by the component which passes them to some </a:t>
            </a:r>
            <a:r>
              <a:rPr lang="en-US" sz="2800" dirty="0" smtClean="0"/>
              <a:t>other component</a:t>
            </a:r>
            <a:r>
              <a:rPr lang="en-US" sz="2800" dirty="0"/>
              <a:t>. </a:t>
            </a:r>
            <a:endParaRPr lang="en-US" sz="2800" dirty="0" smtClean="0"/>
          </a:p>
          <a:p>
            <a:endParaRPr lang="en-US" sz="2800" dirty="0"/>
          </a:p>
          <a:p>
            <a:pPr marL="457200" indent="-457200">
              <a:buFont typeface="Arial" pitchFamily="34" charset="0"/>
              <a:buChar char="•"/>
            </a:pPr>
            <a:r>
              <a:rPr lang="en-US" sz="2800" dirty="0" smtClean="0">
                <a:solidFill>
                  <a:srgbClr val="FF0000"/>
                </a:solidFill>
              </a:rPr>
              <a:t>State</a:t>
            </a:r>
            <a:r>
              <a:rPr lang="en-US" sz="2800" dirty="0" smtClean="0"/>
              <a:t> </a:t>
            </a:r>
            <a:r>
              <a:rPr lang="en-US" sz="2800" dirty="0"/>
              <a:t>is </a:t>
            </a:r>
            <a:r>
              <a:rPr lang="en-US" sz="2800" dirty="0" smtClean="0"/>
              <a:t> </a:t>
            </a:r>
            <a:r>
              <a:rPr lang="en-US" sz="2800" dirty="0"/>
              <a:t>internal and private to the component. </a:t>
            </a:r>
            <a:endParaRPr lang="en-US" sz="2800" dirty="0" smtClean="0"/>
          </a:p>
          <a:p>
            <a:pPr marL="457200" indent="-457200">
              <a:buFont typeface="Arial" pitchFamily="34" charset="0"/>
              <a:buChar char="•"/>
            </a:pPr>
            <a:r>
              <a:rPr lang="en-US" sz="2800" dirty="0" smtClean="0">
                <a:solidFill>
                  <a:srgbClr val="FF0000"/>
                </a:solidFill>
              </a:rPr>
              <a:t>State</a:t>
            </a:r>
            <a:r>
              <a:rPr lang="en-US" sz="2800" dirty="0" smtClean="0"/>
              <a:t> </a:t>
            </a:r>
            <a:r>
              <a:rPr lang="en-US" sz="2800" dirty="0"/>
              <a:t>can </a:t>
            </a:r>
            <a:r>
              <a:rPr lang="en-US" sz="2800" dirty="0" smtClean="0"/>
              <a:t>and will </a:t>
            </a:r>
            <a:r>
              <a:rPr lang="en-US" sz="2800" dirty="0"/>
              <a:t>change depending on the interactions with the outer </a:t>
            </a:r>
            <a:r>
              <a:rPr lang="en-US" sz="2800" dirty="0" smtClean="0"/>
              <a:t>world. </a:t>
            </a:r>
            <a:r>
              <a:rPr lang="en-US" sz="2800" dirty="0" smtClean="0">
                <a:solidFill>
                  <a:srgbClr val="FF0000"/>
                </a:solidFill>
              </a:rPr>
              <a:t>(Avoid state as far as possible)</a:t>
            </a:r>
            <a:endParaRPr lang="en-US" sz="2800" dirty="0">
              <a:solidFill>
                <a:srgbClr val="FF0000"/>
              </a:solidFill>
            </a:endParaRPr>
          </a:p>
          <a:p>
            <a:pPr marL="457200" indent="-457200">
              <a:buFont typeface="Arial" pitchFamily="34" charset="0"/>
              <a:buChar char="•"/>
            </a:pPr>
            <a:r>
              <a:rPr lang="en-US" sz="2800" dirty="0" smtClean="0">
                <a:solidFill>
                  <a:srgbClr val="FF0000"/>
                </a:solidFill>
              </a:rPr>
              <a:t>State</a:t>
            </a:r>
            <a:r>
              <a:rPr lang="en-US" sz="2800" dirty="0" smtClean="0"/>
              <a:t> </a:t>
            </a:r>
            <a:r>
              <a:rPr lang="en-US" sz="2800" dirty="0"/>
              <a:t>should store as simple data as possible, such as whether an input checkbox </a:t>
            </a:r>
            <a:r>
              <a:rPr lang="en-US" sz="2800" dirty="0" smtClean="0"/>
              <a:t>is checked </a:t>
            </a:r>
            <a:r>
              <a:rPr lang="en-US" sz="2800" dirty="0"/>
              <a:t>or not or a CSS class that hides or displays the component</a:t>
            </a:r>
            <a:r>
              <a:rPr lang="en-US" sz="2800" dirty="0" smtClean="0"/>
              <a:t>.</a:t>
            </a:r>
          </a:p>
          <a:p>
            <a:pPr marL="457200" indent="-457200">
              <a:buFont typeface="Arial" pitchFamily="34" charset="0"/>
              <a:buChar char="•"/>
            </a:pPr>
            <a:endParaRPr lang="en-US" sz="2800" dirty="0"/>
          </a:p>
          <a:p>
            <a:pPr marL="457200" indent="-457200">
              <a:buFont typeface="Arial" pitchFamily="34" charset="0"/>
              <a:buChar char="•"/>
            </a:pPr>
            <a:r>
              <a:rPr lang="en-US" sz="2800" dirty="0" smtClean="0"/>
              <a:t>Use </a:t>
            </a:r>
            <a:r>
              <a:rPr lang="en-US" sz="2800" dirty="0" smtClean="0">
                <a:solidFill>
                  <a:srgbClr val="FF0000"/>
                </a:solidFill>
              </a:rPr>
              <a:t>props</a:t>
            </a:r>
            <a:r>
              <a:rPr lang="en-US" sz="2800" dirty="0" smtClean="0"/>
              <a:t> for static data and </a:t>
            </a:r>
            <a:r>
              <a:rPr lang="en-US" sz="2800" dirty="0" smtClean="0">
                <a:solidFill>
                  <a:srgbClr val="FF0000"/>
                </a:solidFill>
              </a:rPr>
              <a:t>state</a:t>
            </a:r>
            <a:r>
              <a:rPr lang="en-US" sz="2800" dirty="0" smtClean="0"/>
              <a:t> for dynamic data</a:t>
            </a:r>
          </a:p>
          <a:p>
            <a:endParaRPr lang="en-US" sz="2800" dirty="0" smtClean="0"/>
          </a:p>
          <a:p>
            <a:pPr marL="457200" indent="-457200">
              <a:buFont typeface="Arial" pitchFamily="34" charset="0"/>
              <a:buChar char="•"/>
            </a:pPr>
            <a:endParaRPr lang="en-US" sz="2800" dirty="0"/>
          </a:p>
        </p:txBody>
      </p:sp>
    </p:spTree>
    <p:extLst>
      <p:ext uri="{BB962C8B-B14F-4D97-AF65-F5344CB8AC3E}">
        <p14:creationId xmlns:p14="http://schemas.microsoft.com/office/powerpoint/2010/main" val="1522610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Note </a:t>
            </a:r>
            <a:endParaRPr lang="en-US" b="1" dirty="0">
              <a:solidFill>
                <a:schemeClr val="accent2">
                  <a:lumMod val="75000"/>
                </a:schemeClr>
              </a:solidFill>
            </a:endParaRPr>
          </a:p>
        </p:txBody>
      </p:sp>
      <p:sp>
        <p:nvSpPr>
          <p:cNvPr id="3" name="TextBox 2"/>
          <p:cNvSpPr txBox="1"/>
          <p:nvPr/>
        </p:nvSpPr>
        <p:spPr>
          <a:xfrm>
            <a:off x="83078" y="1366072"/>
            <a:ext cx="9081314" cy="4401205"/>
          </a:xfrm>
          <a:prstGeom prst="rect">
            <a:avLst/>
          </a:prstGeom>
          <a:solidFill>
            <a:schemeClr val="accent3">
              <a:lumMod val="20000"/>
              <a:lumOff val="80000"/>
            </a:schemeClr>
          </a:solidFill>
        </p:spPr>
        <p:txBody>
          <a:bodyPr wrap="square" rtlCol="0">
            <a:spAutoFit/>
          </a:bodyPr>
          <a:lstStyle/>
          <a:p>
            <a:r>
              <a:rPr lang="en-US" sz="2800" dirty="0"/>
              <a:t>If a component does not change, then there is no need to use state</a:t>
            </a:r>
            <a:r>
              <a:rPr lang="en-US" sz="2800" dirty="0" smtClean="0"/>
              <a:t>.</a:t>
            </a:r>
          </a:p>
          <a:p>
            <a:endParaRPr lang="en-US" sz="2800" dirty="0"/>
          </a:p>
          <a:p>
            <a:r>
              <a:rPr lang="en-US" sz="2800" dirty="0" smtClean="0"/>
              <a:t> </a:t>
            </a:r>
            <a:r>
              <a:rPr lang="en-US" sz="2800" dirty="0"/>
              <a:t>It's </a:t>
            </a:r>
            <a:r>
              <a:rPr lang="en-US" sz="2800" dirty="0" smtClean="0"/>
              <a:t>better  to </a:t>
            </a:r>
            <a:r>
              <a:rPr lang="en-US" sz="2800" dirty="0"/>
              <a:t>depend on props passed by the parent component in that case. </a:t>
            </a:r>
            <a:endParaRPr lang="en-US" sz="2800" dirty="0" smtClean="0"/>
          </a:p>
          <a:p>
            <a:endParaRPr lang="en-US" sz="2800" dirty="0"/>
          </a:p>
          <a:p>
            <a:r>
              <a:rPr lang="en-US" sz="2800" dirty="0" smtClean="0"/>
              <a:t>This </a:t>
            </a:r>
            <a:r>
              <a:rPr lang="en-US" sz="2800" dirty="0"/>
              <a:t>also </a:t>
            </a:r>
            <a:r>
              <a:rPr lang="en-US" sz="2800" dirty="0" smtClean="0"/>
              <a:t>avoids re-rendering </a:t>
            </a:r>
            <a:r>
              <a:rPr lang="en-US" sz="2800" dirty="0"/>
              <a:t>of the component again and again as changes to state initiate </a:t>
            </a:r>
            <a:r>
              <a:rPr lang="en-US" sz="2800" dirty="0" smtClean="0"/>
              <a:t>a re-render </a:t>
            </a:r>
            <a:r>
              <a:rPr lang="en-US" sz="2800" dirty="0"/>
              <a:t>of the </a:t>
            </a:r>
            <a:r>
              <a:rPr lang="en-US" sz="2800" dirty="0" smtClean="0"/>
              <a:t>component.</a:t>
            </a:r>
          </a:p>
          <a:p>
            <a:pPr marL="457200" indent="-457200">
              <a:buFont typeface="Arial" pitchFamily="34" charset="0"/>
              <a:buChar char="•"/>
            </a:pPr>
            <a:endParaRPr lang="en-US" sz="2800" dirty="0"/>
          </a:p>
        </p:txBody>
      </p:sp>
    </p:spTree>
    <p:extLst>
      <p:ext uri="{BB962C8B-B14F-4D97-AF65-F5344CB8AC3E}">
        <p14:creationId xmlns:p14="http://schemas.microsoft.com/office/powerpoint/2010/main" val="577303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Props and state</a:t>
            </a:r>
            <a:endParaRPr lang="en-US" b="1" dirty="0">
              <a:solidFill>
                <a:schemeClr val="accent2">
                  <a:lumMod val="75000"/>
                </a:schemeClr>
              </a:solidFill>
            </a:endParaRPr>
          </a:p>
        </p:txBody>
      </p:sp>
      <p:sp>
        <p:nvSpPr>
          <p:cNvPr id="3" name="TextBox 2"/>
          <p:cNvSpPr txBox="1"/>
          <p:nvPr/>
        </p:nvSpPr>
        <p:spPr>
          <a:xfrm>
            <a:off x="45198" y="1339922"/>
            <a:ext cx="9081314" cy="4770537"/>
          </a:xfrm>
          <a:prstGeom prst="rect">
            <a:avLst/>
          </a:prstGeom>
          <a:solidFill>
            <a:schemeClr val="accent3">
              <a:lumMod val="20000"/>
              <a:lumOff val="80000"/>
            </a:schemeClr>
          </a:solidFill>
        </p:spPr>
        <p:txBody>
          <a:bodyPr wrap="square" rtlCol="0">
            <a:spAutoFit/>
          </a:bodyPr>
          <a:lstStyle/>
          <a:p>
            <a:pPr fontAlgn="base"/>
            <a:r>
              <a:rPr lang="en-US" sz="2600" b="1" dirty="0" smtClean="0">
                <a:solidFill>
                  <a:srgbClr val="FF0000"/>
                </a:solidFill>
              </a:rPr>
              <a:t>When do </a:t>
            </a:r>
            <a:r>
              <a:rPr lang="en-US" sz="2600" b="1" dirty="0">
                <a:solidFill>
                  <a:srgbClr val="FF0000"/>
                </a:solidFill>
              </a:rPr>
              <a:t>you use props or state, or even just private variables? </a:t>
            </a:r>
            <a:endParaRPr lang="en-US" sz="2600" b="1" dirty="0" smtClean="0">
              <a:solidFill>
                <a:srgbClr val="FF0000"/>
              </a:solidFill>
            </a:endParaRPr>
          </a:p>
          <a:p>
            <a:pPr fontAlgn="base"/>
            <a:endParaRPr lang="en-US" sz="2600" dirty="0"/>
          </a:p>
          <a:p>
            <a:pPr marL="342900" indent="-342900" fontAlgn="base">
              <a:buFont typeface="Arial" pitchFamily="34" charset="0"/>
              <a:buChar char="•"/>
            </a:pPr>
            <a:r>
              <a:rPr lang="en-US" sz="2800" dirty="0" smtClean="0"/>
              <a:t>Props </a:t>
            </a:r>
            <a:r>
              <a:rPr lang="en-US" sz="2800" dirty="0"/>
              <a:t>are used for passing data between child and parent React classes, and any changes to a prop cause an automatic </a:t>
            </a:r>
            <a:r>
              <a:rPr lang="en-US" sz="2800" dirty="0" smtClean="0"/>
              <a:t>re-render </a:t>
            </a:r>
            <a:r>
              <a:rPr lang="en-US" sz="2800" dirty="0"/>
              <a:t>of the view, both parent and child. </a:t>
            </a:r>
            <a:endParaRPr lang="en-US" sz="2800" dirty="0" smtClean="0"/>
          </a:p>
          <a:p>
            <a:pPr marL="342900" indent="-342900" fontAlgn="base">
              <a:buFont typeface="Arial" pitchFamily="34" charset="0"/>
              <a:buChar char="•"/>
            </a:pPr>
            <a:endParaRPr lang="en-US" sz="2800" dirty="0"/>
          </a:p>
          <a:p>
            <a:pPr marL="342900" indent="-342900" fontAlgn="base">
              <a:buFont typeface="Arial" pitchFamily="34" charset="0"/>
              <a:buChar char="•"/>
            </a:pPr>
            <a:r>
              <a:rPr lang="en-US" sz="2800" dirty="0" smtClean="0"/>
              <a:t>For </a:t>
            </a:r>
            <a:r>
              <a:rPr lang="en-US" sz="2800" dirty="0"/>
              <a:t>data that’s relevant only to the view and nothing else, use state. Any changes here also </a:t>
            </a:r>
            <a:r>
              <a:rPr lang="en-US" sz="2800" dirty="0" err="1"/>
              <a:t>rerender</a:t>
            </a:r>
            <a:r>
              <a:rPr lang="en-US" sz="2800" dirty="0"/>
              <a:t> the view. </a:t>
            </a:r>
            <a:endParaRPr lang="en-US" sz="2800" dirty="0" smtClean="0"/>
          </a:p>
          <a:p>
            <a:pPr marL="342900" indent="-342900" fontAlgn="base">
              <a:buFont typeface="Arial" pitchFamily="34" charset="0"/>
              <a:buChar char="•"/>
            </a:pPr>
            <a:endParaRPr lang="en-US" sz="2800" dirty="0"/>
          </a:p>
          <a:p>
            <a:pPr marL="342900" indent="-342900" fontAlgn="base">
              <a:buFont typeface="Arial" pitchFamily="34" charset="0"/>
              <a:buChar char="•"/>
            </a:pPr>
            <a:r>
              <a:rPr lang="en-US" sz="2800" dirty="0" smtClean="0"/>
              <a:t>For </a:t>
            </a:r>
            <a:r>
              <a:rPr lang="en-US" sz="2800" dirty="0"/>
              <a:t>any data that’s pertinent to the class but not the view itself, you could use a private </a:t>
            </a:r>
            <a:r>
              <a:rPr lang="en-US" sz="2800" dirty="0" smtClean="0"/>
              <a:t>variable</a:t>
            </a:r>
            <a:endParaRPr lang="en-US" sz="2800" dirty="0"/>
          </a:p>
        </p:txBody>
      </p:sp>
    </p:spTree>
    <p:extLst>
      <p:ext uri="{BB962C8B-B14F-4D97-AF65-F5344CB8AC3E}">
        <p14:creationId xmlns:p14="http://schemas.microsoft.com/office/powerpoint/2010/main" val="791964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800" dirty="0" smtClean="0"/>
          </a:p>
          <a:p>
            <a:endParaRPr lang="en-US" sz="2800" dirty="0" smtClean="0"/>
          </a:p>
          <a:p>
            <a:endParaRPr lang="en-US" sz="2800" dirty="0"/>
          </a:p>
          <a:p>
            <a:endParaRPr lang="en-US" sz="2800" dirty="0" smtClean="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p:txBody>
      </p:sp>
      <p:sp>
        <p:nvSpPr>
          <p:cNvPr id="9" name="Rounded Rectangle 8"/>
          <p:cNvSpPr/>
          <p:nvPr/>
        </p:nvSpPr>
        <p:spPr>
          <a:xfrm>
            <a:off x="0" y="3124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2867891"/>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2867891"/>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Components and Component Life cycle</a:t>
            </a:r>
            <a:endParaRPr lang="en-US" b="1" dirty="0">
              <a:solidFill>
                <a:schemeClr val="accent2">
                  <a:lumMod val="75000"/>
                </a:schemeClr>
              </a:solidFill>
            </a:endParaRPr>
          </a:p>
        </p:txBody>
      </p:sp>
    </p:spTree>
    <p:extLst>
      <p:ext uri="{BB962C8B-B14F-4D97-AF65-F5344CB8AC3E}">
        <p14:creationId xmlns:p14="http://schemas.microsoft.com/office/powerpoint/2010/main" val="2847988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Components</a:t>
            </a:r>
            <a:endParaRPr lang="en-US" b="1" dirty="0">
              <a:solidFill>
                <a:schemeClr val="accent2">
                  <a:lumMod val="75000"/>
                </a:schemeClr>
              </a:solidFill>
            </a:endParaRPr>
          </a:p>
        </p:txBody>
      </p:sp>
      <p:sp>
        <p:nvSpPr>
          <p:cNvPr id="3" name="TextBox 2"/>
          <p:cNvSpPr txBox="1"/>
          <p:nvPr/>
        </p:nvSpPr>
        <p:spPr>
          <a:xfrm>
            <a:off x="457201" y="914400"/>
            <a:ext cx="8381999" cy="6340197"/>
          </a:xfrm>
          <a:prstGeom prst="rect">
            <a:avLst/>
          </a:prstGeom>
          <a:noFill/>
        </p:spPr>
        <p:txBody>
          <a:bodyPr wrap="square" rtlCol="0">
            <a:spAutoFit/>
          </a:bodyPr>
          <a:lstStyle/>
          <a:p>
            <a:pPr marL="285750" indent="-285750">
              <a:lnSpc>
                <a:spcPct val="150000"/>
              </a:lnSpc>
              <a:buFont typeface="Arial" pitchFamily="34" charset="0"/>
              <a:buChar char="•"/>
            </a:pPr>
            <a:r>
              <a:rPr lang="en-US" sz="2800" dirty="0" smtClean="0"/>
              <a:t>Object oriented widgets definition</a:t>
            </a:r>
          </a:p>
          <a:p>
            <a:pPr marL="285750" indent="-285750">
              <a:lnSpc>
                <a:spcPct val="150000"/>
              </a:lnSpc>
              <a:buFont typeface="Arial" pitchFamily="34" charset="0"/>
              <a:buChar char="•"/>
            </a:pPr>
            <a:r>
              <a:rPr lang="en-US" sz="2800" dirty="0" smtClean="0"/>
              <a:t>Nested widgets support</a:t>
            </a:r>
          </a:p>
          <a:p>
            <a:pPr marL="285750" indent="-285750">
              <a:lnSpc>
                <a:spcPct val="150000"/>
              </a:lnSpc>
              <a:buFont typeface="Arial" pitchFamily="34" charset="0"/>
              <a:buChar char="•"/>
            </a:pPr>
            <a:r>
              <a:rPr lang="en-US" sz="2800" dirty="0" smtClean="0"/>
              <a:t>HTML like widget DOM definition (Virtual DOM)</a:t>
            </a:r>
          </a:p>
          <a:p>
            <a:pPr marL="285750" indent="-285750">
              <a:lnSpc>
                <a:spcPct val="150000"/>
              </a:lnSpc>
              <a:buFont typeface="Arial" pitchFamily="34" charset="0"/>
              <a:buChar char="•"/>
            </a:pPr>
            <a:r>
              <a:rPr lang="en-US" sz="2800" dirty="0" smtClean="0"/>
              <a:t>State spreading to nested components- </a:t>
            </a:r>
          </a:p>
          <a:p>
            <a:pPr marL="742950" lvl="1" indent="-285750">
              <a:lnSpc>
                <a:spcPct val="150000"/>
              </a:lnSpc>
              <a:buFont typeface="Arial" pitchFamily="34" charset="0"/>
              <a:buChar char="•"/>
            </a:pPr>
            <a:r>
              <a:rPr lang="en-US" sz="2800" dirty="0" smtClean="0">
                <a:solidFill>
                  <a:srgbClr val="FF0000"/>
                </a:solidFill>
              </a:rPr>
              <a:t>ONE WAY REACTIVE DATA FLOW</a:t>
            </a:r>
          </a:p>
          <a:p>
            <a:pPr marL="285750" indent="-285750">
              <a:lnSpc>
                <a:spcPct val="150000"/>
              </a:lnSpc>
              <a:buFont typeface="Arial" pitchFamily="34" charset="0"/>
              <a:buChar char="•"/>
            </a:pPr>
            <a:r>
              <a:rPr lang="en-US" sz="2800" dirty="0" smtClean="0"/>
              <a:t>Optimized rendering to the real DOM tree</a:t>
            </a:r>
          </a:p>
          <a:p>
            <a:pPr marL="285750" indent="-285750">
              <a:lnSpc>
                <a:spcPct val="150000"/>
              </a:lnSpc>
              <a:buFont typeface="Arial" pitchFamily="34" charset="0"/>
              <a:buChar char="•"/>
            </a:pPr>
            <a:r>
              <a:rPr lang="en-US" sz="2800" dirty="0" smtClean="0"/>
              <a:t>Two-way data binding helpers</a:t>
            </a:r>
            <a:endParaRPr lang="en-US" sz="2800" dirty="0"/>
          </a:p>
          <a:p>
            <a:pPr marL="285750" indent="-285750">
              <a:buFont typeface="Arial" pitchFamily="34" charset="0"/>
              <a:buChar char="•"/>
            </a:pPr>
            <a:endParaRPr lang="en-US" sz="2800" dirty="0" smtClean="0"/>
          </a:p>
          <a:p>
            <a:pPr marL="285750" indent="-285750">
              <a:buFont typeface="Arial" pitchFamily="34" charset="0"/>
              <a:buChar char="•"/>
            </a:pPr>
            <a:endParaRPr lang="en-US" sz="2800" dirty="0" smtClean="0"/>
          </a:p>
          <a:p>
            <a:pPr marL="285750" indent="-285750">
              <a:buFont typeface="Arial" pitchFamily="34" charset="0"/>
              <a:buChar char="•"/>
            </a:pPr>
            <a:endParaRPr lang="en-US" sz="2800" dirty="0" smtClean="0"/>
          </a:p>
          <a:p>
            <a:pPr marL="285750" indent="-285750">
              <a:buFont typeface="Arial" pitchFamily="34" charset="0"/>
              <a:buChar char="•"/>
            </a:pPr>
            <a:endParaRPr lang="en-US" sz="2800" dirty="0"/>
          </a:p>
        </p:txBody>
      </p:sp>
    </p:spTree>
    <p:extLst>
      <p:ext uri="{BB962C8B-B14F-4D97-AF65-F5344CB8AC3E}">
        <p14:creationId xmlns:p14="http://schemas.microsoft.com/office/powerpoint/2010/main" val="2008585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Components</a:t>
            </a:r>
            <a:endParaRPr lang="en-US" b="1" dirty="0">
              <a:solidFill>
                <a:schemeClr val="accent2">
                  <a:lumMod val="75000"/>
                </a:schemeClr>
              </a:solidFill>
            </a:endParaRPr>
          </a:p>
        </p:txBody>
      </p:sp>
      <p:sp>
        <p:nvSpPr>
          <p:cNvPr id="3" name="TextBox 2"/>
          <p:cNvSpPr txBox="1"/>
          <p:nvPr/>
        </p:nvSpPr>
        <p:spPr>
          <a:xfrm>
            <a:off x="608352" y="762000"/>
            <a:ext cx="8381999" cy="3539430"/>
          </a:xfrm>
          <a:prstGeom prst="rect">
            <a:avLst/>
          </a:prstGeom>
          <a:noFill/>
        </p:spPr>
        <p:txBody>
          <a:bodyPr wrap="square" rtlCol="0">
            <a:spAutoFit/>
          </a:bodyPr>
          <a:lstStyle/>
          <a:p>
            <a:r>
              <a:rPr lang="en-US" sz="2800" dirty="0" err="1"/>
              <a:t>var</a:t>
            </a:r>
            <a:r>
              <a:rPr lang="en-US" sz="2800" dirty="0"/>
              <a:t> </a:t>
            </a:r>
            <a:r>
              <a:rPr lang="en-US" sz="2800" dirty="0" err="1"/>
              <a:t>HelloMessage</a:t>
            </a:r>
            <a:r>
              <a:rPr lang="en-US" sz="2800" dirty="0"/>
              <a:t> = </a:t>
            </a:r>
            <a:r>
              <a:rPr lang="en-US" sz="2800" dirty="0" err="1"/>
              <a:t>React.createClass</a:t>
            </a:r>
            <a:r>
              <a:rPr lang="en-US" sz="2800" dirty="0"/>
              <a:t>({ </a:t>
            </a:r>
          </a:p>
          <a:p>
            <a:r>
              <a:rPr lang="en-US" sz="2800" dirty="0"/>
              <a:t>render: function() { </a:t>
            </a:r>
          </a:p>
          <a:p>
            <a:r>
              <a:rPr lang="en-US" sz="2800" dirty="0" smtClean="0"/>
              <a:t>	return </a:t>
            </a:r>
            <a:r>
              <a:rPr lang="en-US" sz="2800" dirty="0"/>
              <a:t>&lt;div&gt;{</a:t>
            </a:r>
            <a:r>
              <a:rPr lang="en-US" sz="2800" dirty="0" err="1"/>
              <a:t>this.props.message</a:t>
            </a:r>
            <a:r>
              <a:rPr lang="en-US" sz="2800" dirty="0"/>
              <a:t>}&lt;/div&gt;; </a:t>
            </a:r>
          </a:p>
          <a:p>
            <a:r>
              <a:rPr lang="en-US" sz="2800" dirty="0" smtClean="0"/>
              <a:t>  }</a:t>
            </a:r>
            <a:endParaRPr lang="en-US" sz="2800" dirty="0"/>
          </a:p>
          <a:p>
            <a:r>
              <a:rPr lang="en-US" sz="2800" dirty="0"/>
              <a:t>}); </a:t>
            </a:r>
            <a:endParaRPr lang="en-US" sz="2800" dirty="0" smtClean="0"/>
          </a:p>
          <a:p>
            <a:pPr marL="285750" indent="-285750">
              <a:buFont typeface="Arial" pitchFamily="34" charset="0"/>
              <a:buChar char="•"/>
            </a:pPr>
            <a:endParaRPr lang="en-US" sz="2800" dirty="0" smtClean="0"/>
          </a:p>
          <a:p>
            <a:pPr marL="285750" indent="-285750">
              <a:buFont typeface="Arial" pitchFamily="34" charset="0"/>
              <a:buChar char="•"/>
            </a:pPr>
            <a:endParaRPr lang="en-US" sz="2800" dirty="0" smtClean="0"/>
          </a:p>
          <a:p>
            <a:pPr marL="285750" indent="-285750">
              <a:buFont typeface="Arial" pitchFamily="34" charset="0"/>
              <a:buChar char="•"/>
            </a:pP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640" y="2462759"/>
            <a:ext cx="556542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a:off x="2095500" y="1434059"/>
            <a:ext cx="1485900" cy="12329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ight Arrow 4"/>
          <p:cNvSpPr/>
          <p:nvPr/>
        </p:nvSpPr>
        <p:spPr>
          <a:xfrm>
            <a:off x="7772400" y="6248400"/>
            <a:ext cx="121795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984" y="4689729"/>
            <a:ext cx="9168984" cy="1200329"/>
          </a:xfrm>
          <a:prstGeom prst="rect">
            <a:avLst/>
          </a:prstGeom>
          <a:solidFill>
            <a:schemeClr val="accent1">
              <a:lumMod val="50000"/>
            </a:schemeClr>
          </a:solidFill>
        </p:spPr>
        <p:txBody>
          <a:bodyPr wrap="square" rtlCol="0">
            <a:spAutoFit/>
          </a:bodyPr>
          <a:lstStyle/>
          <a:p>
            <a:r>
              <a:rPr lang="en-US" sz="2400" dirty="0" smtClean="0">
                <a:solidFill>
                  <a:srgbClr val="FFFF00"/>
                </a:solidFill>
              </a:rPr>
              <a:t>Application </a:t>
            </a:r>
            <a:r>
              <a:rPr lang="en-US" sz="2400" dirty="0">
                <a:solidFill>
                  <a:srgbClr val="FFFF00"/>
                </a:solidFill>
              </a:rPr>
              <a:t>by </a:t>
            </a:r>
            <a:r>
              <a:rPr lang="en-US" sz="2400" dirty="0" smtClean="0">
                <a:solidFill>
                  <a:srgbClr val="FFFF00"/>
                </a:solidFill>
              </a:rPr>
              <a:t>created using </a:t>
            </a:r>
            <a:r>
              <a:rPr lang="en-US" sz="2400" dirty="0">
                <a:solidFill>
                  <a:srgbClr val="FFFF00"/>
                </a:solidFill>
              </a:rPr>
              <a:t>a </a:t>
            </a:r>
            <a:r>
              <a:rPr lang="en-US" sz="2400" b="1" dirty="0">
                <a:solidFill>
                  <a:srgbClr val="FFFF00"/>
                </a:solidFill>
              </a:rPr>
              <a:t>Domain Specific Language </a:t>
            </a:r>
            <a:r>
              <a:rPr lang="en-US" sz="2400" dirty="0">
                <a:solidFill>
                  <a:srgbClr val="FFFF00"/>
                </a:solidFill>
              </a:rPr>
              <a:t>(</a:t>
            </a:r>
            <a:r>
              <a:rPr lang="en-US" sz="2400" b="1" dirty="0">
                <a:solidFill>
                  <a:srgbClr val="FFFF00"/>
                </a:solidFill>
              </a:rPr>
              <a:t>DSL</a:t>
            </a:r>
            <a:r>
              <a:rPr lang="en-US" sz="2400" dirty="0">
                <a:solidFill>
                  <a:srgbClr val="FFFF00"/>
                </a:solidFill>
              </a:rPr>
              <a:t>). </a:t>
            </a:r>
            <a:r>
              <a:rPr lang="en-US" sz="2400" dirty="0" smtClean="0">
                <a:solidFill>
                  <a:srgbClr val="FFFF00"/>
                </a:solidFill>
              </a:rPr>
              <a:t>Now JSX </a:t>
            </a:r>
            <a:r>
              <a:rPr lang="en-US" sz="2400" dirty="0">
                <a:solidFill>
                  <a:srgbClr val="FFFF00"/>
                </a:solidFill>
              </a:rPr>
              <a:t>markup is made up of readable custom tags like </a:t>
            </a:r>
            <a:r>
              <a:rPr lang="en-US" sz="2400" dirty="0" err="1">
                <a:solidFill>
                  <a:srgbClr val="FFFF00"/>
                </a:solidFill>
              </a:rPr>
              <a:t>HelloMessage</a:t>
            </a:r>
            <a:r>
              <a:rPr lang="en-US" sz="2400" dirty="0">
                <a:solidFill>
                  <a:srgbClr val="FFFF00"/>
                </a:solidFill>
              </a:rPr>
              <a:t> instead of blocks of HTML markup. </a:t>
            </a:r>
          </a:p>
        </p:txBody>
      </p:sp>
    </p:spTree>
    <p:extLst>
      <p:ext uri="{BB962C8B-B14F-4D97-AF65-F5344CB8AC3E}">
        <p14:creationId xmlns:p14="http://schemas.microsoft.com/office/powerpoint/2010/main" val="3568958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800" dirty="0"/>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Data Flow </a:t>
            </a:r>
            <a:endParaRPr lang="en-US" b="1" dirty="0">
              <a:solidFill>
                <a:schemeClr val="accent2">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4" y="772526"/>
            <a:ext cx="8970921" cy="522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525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400" dirty="0" smtClean="0">
                <a:solidFill>
                  <a:srgbClr val="FF0000"/>
                </a:solidFill>
                <a:latin typeface="Verdana" pitchFamily="34" charset="0"/>
                <a:ea typeface="Verdana" pitchFamily="34" charset="0"/>
                <a:cs typeface="Verdana" pitchFamily="34" charset="0"/>
              </a:rPr>
              <a:t>//refs is to refer a component decorated with ref</a:t>
            </a:r>
          </a:p>
          <a:p>
            <a:pPr marL="0" indent="0">
              <a:buNone/>
            </a:pPr>
            <a:r>
              <a:rPr lang="en-US" sz="2400" dirty="0" smtClean="0">
                <a:latin typeface="Verdana" pitchFamily="34" charset="0"/>
                <a:ea typeface="Verdana" pitchFamily="34" charset="0"/>
                <a:cs typeface="Verdana" pitchFamily="34" charset="0"/>
              </a:rPr>
              <a:t> </a:t>
            </a:r>
          </a:p>
          <a:p>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Components</a:t>
            </a:r>
            <a:endParaRPr lang="en-US" b="1" dirty="0">
              <a:solidFill>
                <a:schemeClr val="accent2">
                  <a:lumMod val="75000"/>
                </a:schemeClr>
              </a:solidFill>
            </a:endParaRPr>
          </a:p>
        </p:txBody>
      </p:sp>
      <p:sp>
        <p:nvSpPr>
          <p:cNvPr id="3" name="TextBox 2"/>
          <p:cNvSpPr txBox="1"/>
          <p:nvPr/>
        </p:nvSpPr>
        <p:spPr>
          <a:xfrm>
            <a:off x="180109" y="1453970"/>
            <a:ext cx="8963891" cy="4401205"/>
          </a:xfrm>
          <a:prstGeom prst="rect">
            <a:avLst/>
          </a:prstGeom>
          <a:noFill/>
        </p:spPr>
        <p:txBody>
          <a:bodyPr wrap="square" rtlCol="0">
            <a:spAutoFit/>
          </a:bodyPr>
          <a:lstStyle/>
          <a:p>
            <a:r>
              <a:rPr lang="en-US" sz="2800" dirty="0" err="1"/>
              <a:t>var</a:t>
            </a:r>
            <a:r>
              <a:rPr lang="en-US" sz="2800" dirty="0"/>
              <a:t> </a:t>
            </a:r>
            <a:r>
              <a:rPr lang="en-US" sz="2800" dirty="0" err="1" smtClean="0"/>
              <a:t>HelloMessage</a:t>
            </a:r>
            <a:r>
              <a:rPr lang="en-US" sz="2800" dirty="0" smtClean="0"/>
              <a:t> </a:t>
            </a:r>
            <a:r>
              <a:rPr lang="en-US" sz="2800" dirty="0"/>
              <a:t>= </a:t>
            </a:r>
            <a:r>
              <a:rPr lang="en-US" sz="2800" dirty="0" err="1"/>
              <a:t>React.createClass</a:t>
            </a:r>
            <a:r>
              <a:rPr lang="en-US" sz="2800" dirty="0"/>
              <a:t>({ </a:t>
            </a:r>
          </a:p>
          <a:p>
            <a:r>
              <a:rPr lang="en-US" sz="2800" dirty="0" smtClean="0"/>
              <a:t>	</a:t>
            </a:r>
            <a:r>
              <a:rPr lang="en-US" sz="2800" dirty="0" err="1" smtClean="0"/>
              <a:t>getInitialState</a:t>
            </a:r>
            <a:r>
              <a:rPr lang="en-US" sz="2800" dirty="0"/>
              <a:t>: function() { </a:t>
            </a:r>
          </a:p>
          <a:p>
            <a:r>
              <a:rPr lang="en-US" sz="2800" dirty="0" smtClean="0"/>
              <a:t>		return </a:t>
            </a:r>
            <a:r>
              <a:rPr lang="en-US" sz="2800" dirty="0"/>
              <a:t>{ message: 'default'} </a:t>
            </a:r>
          </a:p>
          <a:p>
            <a:r>
              <a:rPr lang="en-US" sz="2800" dirty="0" smtClean="0"/>
              <a:t>	}, </a:t>
            </a:r>
            <a:endParaRPr lang="en-US" sz="2800" dirty="0"/>
          </a:p>
          <a:p>
            <a:r>
              <a:rPr lang="en-US" sz="2800" dirty="0" err="1"/>
              <a:t>updateMessage</a:t>
            </a:r>
            <a:r>
              <a:rPr lang="en-US" sz="2800" dirty="0"/>
              <a:t>: function () { </a:t>
            </a:r>
          </a:p>
          <a:p>
            <a:r>
              <a:rPr lang="en-US" sz="2800" dirty="0" smtClean="0"/>
              <a:t>	console.info</a:t>
            </a:r>
            <a:r>
              <a:rPr lang="en-US" sz="2800" dirty="0"/>
              <a:t>('</a:t>
            </a:r>
            <a:r>
              <a:rPr lang="en-US" sz="2800" dirty="0" err="1"/>
              <a:t>updateMessage</a:t>
            </a:r>
            <a:r>
              <a:rPr lang="en-US" sz="2800" dirty="0"/>
              <a:t>'); </a:t>
            </a:r>
          </a:p>
          <a:p>
            <a:r>
              <a:rPr lang="en-US" sz="2800" dirty="0" smtClean="0"/>
              <a:t>	</a:t>
            </a:r>
            <a:r>
              <a:rPr lang="en-US" sz="2800" dirty="0" err="1" smtClean="0"/>
              <a:t>this.setState</a:t>
            </a:r>
            <a:r>
              <a:rPr lang="en-US" sz="2800" dirty="0"/>
              <a:t>({ </a:t>
            </a:r>
          </a:p>
          <a:p>
            <a:r>
              <a:rPr lang="en-US" sz="2800" dirty="0" smtClean="0"/>
              <a:t>		message</a:t>
            </a:r>
            <a:r>
              <a:rPr lang="en-US" sz="2800" dirty="0"/>
              <a:t>: </a:t>
            </a:r>
            <a:r>
              <a:rPr lang="en-US" sz="2800" dirty="0" err="1"/>
              <a:t>this.refs.messageTextBox.value</a:t>
            </a:r>
            <a:r>
              <a:rPr lang="en-US" sz="2800" dirty="0"/>
              <a:t> </a:t>
            </a:r>
          </a:p>
          <a:p>
            <a:r>
              <a:rPr lang="en-US" sz="2800" dirty="0" smtClean="0"/>
              <a:t>		}); </a:t>
            </a:r>
            <a:endParaRPr lang="en-US" sz="2800" dirty="0"/>
          </a:p>
          <a:p>
            <a:r>
              <a:rPr lang="en-US" sz="2800" dirty="0" smtClean="0"/>
              <a:t>        }, </a:t>
            </a:r>
            <a:endParaRPr lang="en-US" sz="2800" dirty="0"/>
          </a:p>
        </p:txBody>
      </p:sp>
      <p:cxnSp>
        <p:nvCxnSpPr>
          <p:cNvPr id="5" name="Straight Arrow Connector 4"/>
          <p:cNvCxnSpPr/>
          <p:nvPr/>
        </p:nvCxnSpPr>
        <p:spPr>
          <a:xfrm flipV="1">
            <a:off x="4191000" y="4953000"/>
            <a:ext cx="180109"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ight Arrow 6"/>
          <p:cNvSpPr/>
          <p:nvPr/>
        </p:nvSpPr>
        <p:spPr>
          <a:xfrm>
            <a:off x="8077200" y="6400800"/>
            <a:ext cx="914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236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Components</a:t>
            </a:r>
            <a:endParaRPr lang="en-US" b="1" dirty="0">
              <a:solidFill>
                <a:schemeClr val="accent2">
                  <a:lumMod val="75000"/>
                </a:schemeClr>
              </a:solidFill>
            </a:endParaRPr>
          </a:p>
        </p:txBody>
      </p:sp>
      <p:sp>
        <p:nvSpPr>
          <p:cNvPr id="3" name="TextBox 2"/>
          <p:cNvSpPr txBox="1"/>
          <p:nvPr/>
        </p:nvSpPr>
        <p:spPr>
          <a:xfrm>
            <a:off x="90054" y="673575"/>
            <a:ext cx="8963891" cy="6555641"/>
          </a:xfrm>
          <a:prstGeom prst="rect">
            <a:avLst/>
          </a:prstGeom>
          <a:noFill/>
        </p:spPr>
        <p:txBody>
          <a:bodyPr wrap="square" rtlCol="0">
            <a:spAutoFit/>
          </a:bodyPr>
          <a:lstStyle/>
          <a:p>
            <a:r>
              <a:rPr lang="en-US" sz="2800" dirty="0"/>
              <a:t>render: function() { </a:t>
            </a:r>
          </a:p>
          <a:p>
            <a:r>
              <a:rPr lang="en-US" sz="2800" dirty="0"/>
              <a:t>return ( </a:t>
            </a:r>
          </a:p>
          <a:p>
            <a:pPr lvl="1"/>
            <a:r>
              <a:rPr lang="en-US" sz="2800" dirty="0"/>
              <a:t>&lt;div&gt; </a:t>
            </a:r>
          </a:p>
          <a:p>
            <a:pPr lvl="1"/>
            <a:r>
              <a:rPr lang="da-DK" sz="2800" dirty="0"/>
              <a:t>&lt;</a:t>
            </a:r>
            <a:r>
              <a:rPr lang="da-DK" sz="2800" dirty="0">
                <a:solidFill>
                  <a:srgbClr val="FF0000"/>
                </a:solidFill>
              </a:rPr>
              <a:t>HelloMessage </a:t>
            </a:r>
            <a:r>
              <a:rPr lang="da-DK" sz="2800" dirty="0"/>
              <a:t>message='Hello React'&gt;&lt;/HelloMessage&gt; </a:t>
            </a:r>
          </a:p>
          <a:p>
            <a:pPr lvl="1"/>
            <a:r>
              <a:rPr lang="en-US" sz="2800" dirty="0"/>
              <a:t>&lt;input type='text' ref='</a:t>
            </a:r>
            <a:r>
              <a:rPr lang="en-US" sz="2800" dirty="0" err="1"/>
              <a:t>messageTextBox</a:t>
            </a:r>
            <a:r>
              <a:rPr lang="en-US" sz="2800" dirty="0"/>
              <a:t>' /&gt; </a:t>
            </a:r>
          </a:p>
          <a:p>
            <a:pPr lvl="1"/>
            <a:r>
              <a:rPr lang="en-US" sz="2800" dirty="0"/>
              <a:t>&lt;button </a:t>
            </a:r>
            <a:r>
              <a:rPr lang="en-US" sz="2800" dirty="0" err="1"/>
              <a:t>onClick</a:t>
            </a:r>
            <a:r>
              <a:rPr lang="en-US" sz="2800" dirty="0"/>
              <a:t>={</a:t>
            </a:r>
            <a:r>
              <a:rPr lang="en-US" sz="2800" dirty="0" err="1"/>
              <a:t>this.updateMessage</a:t>
            </a:r>
            <a:r>
              <a:rPr lang="en-US" sz="2800" dirty="0"/>
              <a:t>}&gt;Update&lt;/button&gt; </a:t>
            </a:r>
          </a:p>
          <a:p>
            <a:pPr lvl="1"/>
            <a:r>
              <a:rPr lang="en-US" sz="2800" dirty="0"/>
              <a:t>&lt;div&gt;{</a:t>
            </a:r>
            <a:r>
              <a:rPr lang="en-US" sz="2800" dirty="0" err="1"/>
              <a:t>this.state.message</a:t>
            </a:r>
            <a:r>
              <a:rPr lang="en-US" sz="2800" dirty="0"/>
              <a:t>}&lt;/div&gt; </a:t>
            </a:r>
          </a:p>
          <a:p>
            <a:pPr lvl="1"/>
            <a:r>
              <a:rPr lang="en-US" sz="2800" dirty="0"/>
              <a:t>&lt;/div&gt; </a:t>
            </a:r>
          </a:p>
          <a:p>
            <a:r>
              <a:rPr lang="en-US" sz="2800" dirty="0" smtClean="0"/>
              <a:t>     ); </a:t>
            </a:r>
            <a:endParaRPr lang="en-US" sz="2800" dirty="0"/>
          </a:p>
          <a:p>
            <a:r>
              <a:rPr lang="en-US" sz="2800" dirty="0" smtClean="0"/>
              <a:t>  } </a:t>
            </a:r>
            <a:endParaRPr lang="en-US" sz="2800" dirty="0"/>
          </a:p>
          <a:p>
            <a:r>
              <a:rPr lang="en-US" sz="2800" dirty="0"/>
              <a:t>}); </a:t>
            </a:r>
          </a:p>
          <a:p>
            <a:r>
              <a:rPr lang="en-US" sz="2800" dirty="0" err="1"/>
              <a:t>ReactDOM.render</a:t>
            </a:r>
            <a:r>
              <a:rPr lang="en-US" sz="2800" dirty="0"/>
              <a:t>( </a:t>
            </a:r>
            <a:r>
              <a:rPr lang="en-US" sz="2800" dirty="0" smtClean="0"/>
              <a:t> &lt;</a:t>
            </a:r>
            <a:r>
              <a:rPr lang="en-US" sz="2800" dirty="0" err="1"/>
              <a:t>HelloReact</a:t>
            </a:r>
            <a:r>
              <a:rPr lang="en-US" sz="2800" dirty="0"/>
              <a:t>/&gt;, </a:t>
            </a:r>
          </a:p>
          <a:p>
            <a:r>
              <a:rPr lang="en-US" sz="2800" dirty="0" smtClean="0"/>
              <a:t>	</a:t>
            </a:r>
            <a:r>
              <a:rPr lang="en-US" sz="2800" dirty="0" err="1" smtClean="0"/>
              <a:t>document.getElementById</a:t>
            </a:r>
            <a:r>
              <a:rPr lang="en-US" sz="2800" dirty="0"/>
              <a:t>('view')); </a:t>
            </a:r>
          </a:p>
          <a:p>
            <a:pPr marL="285750" indent="-285750">
              <a:buFont typeface="Arial" pitchFamily="34" charset="0"/>
              <a:buChar char="•"/>
            </a:pPr>
            <a:endParaRPr lang="en-US" sz="2800" dirty="0"/>
          </a:p>
          <a:p>
            <a:pPr marL="285750" indent="-285750">
              <a:buFont typeface="Arial" pitchFamily="34" charset="0"/>
              <a:buChar char="•"/>
            </a:pPr>
            <a:endParaRPr lang="en-US" sz="2800" dirty="0"/>
          </a:p>
        </p:txBody>
      </p:sp>
      <p:cxnSp>
        <p:nvCxnSpPr>
          <p:cNvPr id="4" name="Straight Arrow Connector 3"/>
          <p:cNvCxnSpPr/>
          <p:nvPr/>
        </p:nvCxnSpPr>
        <p:spPr>
          <a:xfrm flipH="1">
            <a:off x="3733800" y="914400"/>
            <a:ext cx="22860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86000" y="838200"/>
            <a:ext cx="1447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00200" y="3951395"/>
            <a:ext cx="7543800" cy="1323439"/>
          </a:xfrm>
          <a:prstGeom prst="rect">
            <a:avLst/>
          </a:prstGeom>
          <a:solidFill>
            <a:schemeClr val="accent2">
              <a:lumMod val="40000"/>
              <a:lumOff val="60000"/>
            </a:schemeClr>
          </a:solidFill>
        </p:spPr>
        <p:txBody>
          <a:bodyPr wrap="square" rtlCol="0">
            <a:spAutoFit/>
          </a:bodyPr>
          <a:lstStyle/>
          <a:p>
            <a:r>
              <a:rPr lang="en-US" sz="2000" dirty="0"/>
              <a:t>This allows us to write our application by creating and using a </a:t>
            </a:r>
            <a:r>
              <a:rPr lang="en-US" sz="2000" b="1" dirty="0"/>
              <a:t>Domain Specific Language </a:t>
            </a:r>
            <a:r>
              <a:rPr lang="en-US" sz="2000" dirty="0"/>
              <a:t>(</a:t>
            </a:r>
            <a:r>
              <a:rPr lang="en-US" sz="2000" b="1" dirty="0"/>
              <a:t>DSL</a:t>
            </a:r>
            <a:r>
              <a:rPr lang="en-US" sz="2000" dirty="0"/>
              <a:t>). With our new DSL our JSX markup is made up of readable custom tags like </a:t>
            </a:r>
            <a:r>
              <a:rPr lang="en-US" sz="2000" dirty="0" err="1"/>
              <a:t>HelloMessage</a:t>
            </a:r>
            <a:r>
              <a:rPr lang="en-US" sz="2000" dirty="0"/>
              <a:t> instead of blocks of HTML markup. </a:t>
            </a:r>
          </a:p>
        </p:txBody>
      </p:sp>
    </p:spTree>
    <p:extLst>
      <p:ext uri="{BB962C8B-B14F-4D97-AF65-F5344CB8AC3E}">
        <p14:creationId xmlns:p14="http://schemas.microsoft.com/office/powerpoint/2010/main" val="3111018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Components</a:t>
            </a:r>
            <a:endParaRPr lang="en-US" b="1" dirty="0">
              <a:solidFill>
                <a:schemeClr val="accent2">
                  <a:lumMod val="75000"/>
                </a:schemeClr>
              </a:solidFill>
            </a:endParaRPr>
          </a:p>
        </p:txBody>
      </p:sp>
      <p:sp>
        <p:nvSpPr>
          <p:cNvPr id="3" name="TextBox 2"/>
          <p:cNvSpPr txBox="1"/>
          <p:nvPr/>
        </p:nvSpPr>
        <p:spPr>
          <a:xfrm>
            <a:off x="27709" y="516139"/>
            <a:ext cx="8963891" cy="6555641"/>
          </a:xfrm>
          <a:prstGeom prst="rect">
            <a:avLst/>
          </a:prstGeom>
          <a:noFill/>
        </p:spPr>
        <p:txBody>
          <a:bodyPr wrap="square" rtlCol="0">
            <a:spAutoFit/>
          </a:bodyPr>
          <a:lstStyle/>
          <a:p>
            <a:r>
              <a:rPr lang="en-US" sz="2800" dirty="0" smtClean="0"/>
              <a:t>To access </a:t>
            </a:r>
            <a:r>
              <a:rPr lang="en-US" sz="2800" dirty="0"/>
              <a:t>the inner HTML of a component or a component that's been embedded inside of a component </a:t>
            </a:r>
            <a:r>
              <a:rPr lang="en-US" sz="2800" dirty="0" smtClean="0"/>
              <a:t>use </a:t>
            </a:r>
            <a:r>
              <a:rPr lang="en-US" sz="2800" dirty="0" err="1">
                <a:solidFill>
                  <a:srgbClr val="FF0000"/>
                </a:solidFill>
              </a:rPr>
              <a:t>this.props.children</a:t>
            </a:r>
            <a:r>
              <a:rPr lang="en-US" sz="2800" dirty="0"/>
              <a:t>. This feature is very similar to </a:t>
            </a:r>
            <a:r>
              <a:rPr lang="en-US" sz="2800" dirty="0" err="1"/>
              <a:t>Angular's</a:t>
            </a:r>
            <a:r>
              <a:rPr lang="en-US" sz="2800" dirty="0"/>
              <a:t> </a:t>
            </a:r>
            <a:r>
              <a:rPr lang="en-US" sz="2800" dirty="0" err="1" smtClean="0"/>
              <a:t>Transclusion</a:t>
            </a:r>
            <a:r>
              <a:rPr lang="en-US" sz="2800" dirty="0" smtClean="0"/>
              <a:t> or Ember's </a:t>
            </a:r>
            <a:r>
              <a:rPr lang="en-US" sz="2800" dirty="0"/>
              <a:t>Yield. </a:t>
            </a:r>
            <a:endParaRPr lang="en-US" sz="2800" dirty="0" smtClean="0"/>
          </a:p>
          <a:p>
            <a:endParaRPr lang="en-US" sz="2800" dirty="0"/>
          </a:p>
          <a:p>
            <a:r>
              <a:rPr lang="en-US" sz="2800" dirty="0" err="1" smtClean="0"/>
              <a:t>var</a:t>
            </a:r>
            <a:r>
              <a:rPr lang="en-US" sz="2800" dirty="0" smtClean="0"/>
              <a:t> </a:t>
            </a:r>
            <a:r>
              <a:rPr lang="en-US" sz="2800" dirty="0"/>
              <a:t>Button = </a:t>
            </a:r>
            <a:r>
              <a:rPr lang="en-US" sz="2800" dirty="0" err="1"/>
              <a:t>React.createClass</a:t>
            </a:r>
            <a:r>
              <a:rPr lang="en-US" sz="2800" dirty="0"/>
              <a:t>({ </a:t>
            </a:r>
          </a:p>
          <a:p>
            <a:r>
              <a:rPr lang="en-US" sz="2800" dirty="0"/>
              <a:t>render: function() { </a:t>
            </a:r>
          </a:p>
          <a:p>
            <a:r>
              <a:rPr lang="en-US" sz="2800" dirty="0"/>
              <a:t>return ( </a:t>
            </a:r>
          </a:p>
          <a:p>
            <a:pPr lvl="1"/>
            <a:r>
              <a:rPr lang="en-US" sz="2800" dirty="0"/>
              <a:t>&lt;button </a:t>
            </a:r>
            <a:r>
              <a:rPr lang="en-US" sz="2800" dirty="0" err="1"/>
              <a:t>onClick</a:t>
            </a:r>
            <a:r>
              <a:rPr lang="en-US" sz="2800" dirty="0"/>
              <a:t>={</a:t>
            </a:r>
            <a:r>
              <a:rPr lang="en-US" sz="2800" dirty="0" err="1"/>
              <a:t>this.props.onClick</a:t>
            </a:r>
            <a:r>
              <a:rPr lang="en-US" sz="2800" dirty="0"/>
              <a:t>}&gt; </a:t>
            </a:r>
          </a:p>
          <a:p>
            <a:pPr lvl="1"/>
            <a:r>
              <a:rPr lang="en-US" sz="2800" dirty="0" smtClean="0"/>
              <a:t>	{</a:t>
            </a:r>
            <a:r>
              <a:rPr lang="en-US" sz="2800" dirty="0" err="1"/>
              <a:t>this.props.children</a:t>
            </a:r>
            <a:r>
              <a:rPr lang="en-US" sz="2800" dirty="0"/>
              <a:t>} </a:t>
            </a:r>
          </a:p>
          <a:p>
            <a:pPr lvl="1"/>
            <a:r>
              <a:rPr lang="en-US" sz="2800" dirty="0"/>
              <a:t>&lt;/button&gt; </a:t>
            </a:r>
          </a:p>
          <a:p>
            <a:r>
              <a:rPr lang="en-US" sz="2800" dirty="0"/>
              <a:t>); </a:t>
            </a:r>
          </a:p>
          <a:p>
            <a:r>
              <a:rPr lang="en-US" sz="2800" dirty="0"/>
              <a:t>} </a:t>
            </a:r>
          </a:p>
          <a:p>
            <a:r>
              <a:rPr lang="en-US" sz="2800" dirty="0"/>
              <a:t>}); </a:t>
            </a:r>
          </a:p>
          <a:p>
            <a:pPr marL="285750" indent="-285750">
              <a:buFont typeface="Arial" pitchFamily="34" charset="0"/>
              <a:buChar char="•"/>
            </a:pPr>
            <a:endParaRPr lang="en-US" sz="2800" dirty="0"/>
          </a:p>
        </p:txBody>
      </p:sp>
    </p:spTree>
    <p:extLst>
      <p:ext uri="{BB962C8B-B14F-4D97-AF65-F5344CB8AC3E}">
        <p14:creationId xmlns:p14="http://schemas.microsoft.com/office/powerpoint/2010/main" val="3038939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SPA Design</a:t>
            </a:r>
            <a:endParaRPr lang="en-US" b="1" dirty="0">
              <a:solidFill>
                <a:schemeClr val="accent2">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799" y="655968"/>
            <a:ext cx="6602289" cy="566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0906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Components</a:t>
            </a:r>
            <a:endParaRPr lang="en-US" b="1" dirty="0">
              <a:solidFill>
                <a:schemeClr val="accent2">
                  <a:lumMod val="75000"/>
                </a:schemeClr>
              </a:solidFill>
            </a:endParaRPr>
          </a:p>
        </p:txBody>
      </p:sp>
      <p:sp>
        <p:nvSpPr>
          <p:cNvPr id="3" name="TextBox 2"/>
          <p:cNvSpPr txBox="1"/>
          <p:nvPr/>
        </p:nvSpPr>
        <p:spPr>
          <a:xfrm>
            <a:off x="457201" y="914400"/>
            <a:ext cx="8381999" cy="1815882"/>
          </a:xfrm>
          <a:prstGeom prst="rect">
            <a:avLst/>
          </a:prstGeom>
          <a:noFill/>
        </p:spPr>
        <p:txBody>
          <a:bodyPr wrap="square" rtlCol="0">
            <a:spAutoFit/>
          </a:bodyPr>
          <a:lstStyle/>
          <a:p>
            <a:pPr marL="285750" indent="-285750">
              <a:buFont typeface="Arial" pitchFamily="34" charset="0"/>
              <a:buChar char="•"/>
            </a:pPr>
            <a:endParaRPr lang="en-US" sz="2800" dirty="0" smtClean="0"/>
          </a:p>
          <a:p>
            <a:pPr marL="285750" indent="-285750">
              <a:buFont typeface="Arial" pitchFamily="34" charset="0"/>
              <a:buChar char="•"/>
            </a:pPr>
            <a:endParaRPr lang="en-US" sz="2800" dirty="0" smtClean="0"/>
          </a:p>
          <a:p>
            <a:pPr marL="285750" indent="-285750">
              <a:buFont typeface="Arial" pitchFamily="34" charset="0"/>
              <a:buChar char="•"/>
            </a:pPr>
            <a:endParaRPr lang="en-US" sz="2800" dirty="0" smtClean="0"/>
          </a:p>
          <a:p>
            <a:pPr marL="285750" indent="-285750">
              <a:buFont typeface="Arial" pitchFamily="34" charset="0"/>
              <a:buChar char="•"/>
            </a:pPr>
            <a:endParaRPr lang="en-US" sz="2800" dirty="0"/>
          </a:p>
        </p:txBody>
      </p:sp>
      <p:pic>
        <p:nvPicPr>
          <p:cNvPr id="12" name="Picture 11" descr="component-lifecycle"/>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7010400" cy="4953000"/>
          </a:xfrm>
          <a:prstGeom prst="rect">
            <a:avLst/>
          </a:prstGeom>
          <a:noFill/>
          <a:ln>
            <a:noFill/>
          </a:ln>
        </p:spPr>
      </p:pic>
    </p:spTree>
    <p:extLst>
      <p:ext uri="{BB962C8B-B14F-4D97-AF65-F5344CB8AC3E}">
        <p14:creationId xmlns:p14="http://schemas.microsoft.com/office/powerpoint/2010/main" val="2602955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0"/>
            <a:r>
              <a:rPr lang="en-US" sz="2800" dirty="0" err="1" smtClean="0">
                <a:solidFill>
                  <a:srgbClr val="FF0000"/>
                </a:solidFill>
              </a:rPr>
              <a:t>getInitialState</a:t>
            </a:r>
            <a:r>
              <a:rPr lang="en-US" sz="2800" dirty="0">
                <a:solidFill>
                  <a:srgbClr val="FF0000"/>
                </a:solidFill>
              </a:rPr>
              <a:t>(): </a:t>
            </a:r>
            <a:r>
              <a:rPr lang="en-US" sz="2800" dirty="0"/>
              <a:t>prepare initial state of the Component</a:t>
            </a:r>
          </a:p>
          <a:p>
            <a:pPr lvl="0"/>
            <a:r>
              <a:rPr lang="en-US" sz="2800" dirty="0" err="1">
                <a:solidFill>
                  <a:srgbClr val="FF0000"/>
                </a:solidFill>
              </a:rPr>
              <a:t>componentWillMount</a:t>
            </a:r>
            <a:r>
              <a:rPr lang="en-US" sz="2800" dirty="0">
                <a:solidFill>
                  <a:srgbClr val="FF0000"/>
                </a:solidFill>
              </a:rPr>
              <a:t>()</a:t>
            </a:r>
          </a:p>
          <a:p>
            <a:pPr lvl="0"/>
            <a:r>
              <a:rPr lang="en-US" sz="2800" dirty="0" err="1">
                <a:solidFill>
                  <a:srgbClr val="FF0000"/>
                </a:solidFill>
              </a:rPr>
              <a:t>componentDidMount</a:t>
            </a:r>
            <a:r>
              <a:rPr lang="en-US" sz="2800" dirty="0">
                <a:solidFill>
                  <a:srgbClr val="FF0000"/>
                </a:solidFill>
              </a:rPr>
              <a:t>()</a:t>
            </a:r>
          </a:p>
          <a:p>
            <a:pPr lvl="0"/>
            <a:r>
              <a:rPr lang="en-US" sz="2800" dirty="0" err="1">
                <a:solidFill>
                  <a:srgbClr val="FF0000"/>
                </a:solidFill>
              </a:rPr>
              <a:t>componentWillReceiveProps</a:t>
            </a:r>
            <a:r>
              <a:rPr lang="en-US" sz="2800" dirty="0">
                <a:solidFill>
                  <a:srgbClr val="FF0000"/>
                </a:solidFill>
              </a:rPr>
              <a:t>()</a:t>
            </a:r>
          </a:p>
          <a:p>
            <a:pPr lvl="0"/>
            <a:r>
              <a:rPr lang="en-US" sz="2800" dirty="0" err="1">
                <a:solidFill>
                  <a:srgbClr val="FF0000"/>
                </a:solidFill>
              </a:rPr>
              <a:t>shouldComponentUpdate</a:t>
            </a:r>
            <a:r>
              <a:rPr lang="en-US" sz="2800" dirty="0">
                <a:solidFill>
                  <a:srgbClr val="FF0000"/>
                </a:solidFill>
              </a:rPr>
              <a:t>(): </a:t>
            </a:r>
            <a:r>
              <a:rPr lang="en-US" sz="2800" dirty="0"/>
              <a:t>useful if you want to control when a render should be skipped.</a:t>
            </a:r>
          </a:p>
          <a:p>
            <a:pPr lvl="0"/>
            <a:r>
              <a:rPr lang="en-US" sz="2800" dirty="0" err="1">
                <a:solidFill>
                  <a:srgbClr val="FF0000"/>
                </a:solidFill>
              </a:rPr>
              <a:t>componentWillUpdate</a:t>
            </a:r>
            <a:r>
              <a:rPr lang="en-US" sz="2800" dirty="0">
                <a:solidFill>
                  <a:srgbClr val="FF0000"/>
                </a:solidFill>
              </a:rPr>
              <a:t>()</a:t>
            </a:r>
          </a:p>
          <a:p>
            <a:pPr lvl="0"/>
            <a:r>
              <a:rPr lang="en-US" sz="2800" dirty="0">
                <a:solidFill>
                  <a:srgbClr val="FF0000"/>
                </a:solidFill>
              </a:rPr>
              <a:t>render()</a:t>
            </a:r>
          </a:p>
          <a:p>
            <a:pPr lvl="0"/>
            <a:r>
              <a:rPr lang="en-US" sz="2800" dirty="0" err="1">
                <a:solidFill>
                  <a:srgbClr val="FF0000"/>
                </a:solidFill>
              </a:rPr>
              <a:t>componentDidUpdate</a:t>
            </a:r>
            <a:r>
              <a:rPr lang="en-US" sz="2800" dirty="0">
                <a:solidFill>
                  <a:srgbClr val="FF0000"/>
                </a:solidFill>
              </a:rPr>
              <a:t>()</a:t>
            </a:r>
          </a:p>
          <a:p>
            <a:pPr lvl="0"/>
            <a:r>
              <a:rPr lang="en-US" sz="2800" dirty="0" err="1">
                <a:solidFill>
                  <a:srgbClr val="FF0000"/>
                </a:solidFill>
              </a:rPr>
              <a:t>componentWillUnmount</a:t>
            </a:r>
            <a:r>
              <a:rPr lang="en-US" sz="2800" dirty="0">
                <a:solidFill>
                  <a:srgbClr val="FF0000"/>
                </a:solidFill>
              </a:rPr>
              <a:t>()</a:t>
            </a:r>
          </a:p>
          <a:p>
            <a:r>
              <a:rPr lang="en-US" sz="2800" dirty="0"/>
              <a:t>The </a:t>
            </a:r>
            <a:r>
              <a:rPr lang="en-US" sz="2800" dirty="0" err="1"/>
              <a:t>componentWill</a:t>
            </a:r>
            <a:r>
              <a:rPr lang="en-US" sz="2800" dirty="0"/>
              <a:t>* methods are called before the state change and the </a:t>
            </a:r>
            <a:r>
              <a:rPr lang="en-US" sz="2800" dirty="0" err="1"/>
              <a:t>componentDid</a:t>
            </a:r>
            <a:r>
              <a:rPr lang="en-US" sz="2800" dirty="0"/>
              <a:t>* methods are called after.</a:t>
            </a:r>
          </a:p>
          <a:p>
            <a:endParaRPr lang="en-US" sz="2800" dirty="0" smtClean="0"/>
          </a:p>
          <a:p>
            <a:endParaRPr lang="en-US" sz="2800" dirty="0"/>
          </a:p>
          <a:p>
            <a:endParaRPr lang="en-US" sz="2800" dirty="0" smtClean="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Component Life cycle</a:t>
            </a:r>
            <a:endParaRPr lang="en-US" b="1" dirty="0">
              <a:solidFill>
                <a:schemeClr val="accent2">
                  <a:lumMod val="75000"/>
                </a:schemeClr>
              </a:solidFill>
            </a:endParaRPr>
          </a:p>
        </p:txBody>
      </p:sp>
    </p:spTree>
    <p:extLst>
      <p:ext uri="{BB962C8B-B14F-4D97-AF65-F5344CB8AC3E}">
        <p14:creationId xmlns:p14="http://schemas.microsoft.com/office/powerpoint/2010/main" val="2731846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800" dirty="0"/>
          </a:p>
          <a:p>
            <a:endParaRPr lang="en-US" sz="2800" dirty="0" smtClean="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Life cycle during initial render</a:t>
            </a:r>
            <a:endParaRPr lang="en-US" b="1" dirty="0">
              <a:solidFill>
                <a:schemeClr val="accent2">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673575"/>
            <a:ext cx="3581400" cy="61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264375"/>
            <a:ext cx="461962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529" y="658429"/>
            <a:ext cx="455295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579351" y="3260894"/>
            <a:ext cx="3564649" cy="369332"/>
          </a:xfrm>
          <a:prstGeom prst="rect">
            <a:avLst/>
          </a:prstGeom>
          <a:solidFill>
            <a:srgbClr val="FF0000"/>
          </a:solidFill>
        </p:spPr>
        <p:txBody>
          <a:bodyPr wrap="square" rtlCol="0">
            <a:spAutoFit/>
          </a:bodyPr>
          <a:lstStyle/>
          <a:p>
            <a:r>
              <a:rPr lang="en-US" b="1" dirty="0" smtClean="0">
                <a:solidFill>
                  <a:srgbClr val="FFFF00"/>
                </a:solidFill>
              </a:rPr>
              <a:t>Note :We can not set state Here</a:t>
            </a:r>
            <a:endParaRPr lang="en-US" b="1" dirty="0">
              <a:solidFill>
                <a:srgbClr val="FFFF00"/>
              </a:solidFill>
            </a:endParaRPr>
          </a:p>
        </p:txBody>
      </p:sp>
      <p:sp>
        <p:nvSpPr>
          <p:cNvPr id="13" name="TextBox 12"/>
          <p:cNvSpPr txBox="1"/>
          <p:nvPr/>
        </p:nvSpPr>
        <p:spPr>
          <a:xfrm>
            <a:off x="5138617" y="6172200"/>
            <a:ext cx="3564649" cy="646331"/>
          </a:xfrm>
          <a:prstGeom prst="rect">
            <a:avLst/>
          </a:prstGeom>
          <a:solidFill>
            <a:srgbClr val="92D050"/>
          </a:solidFill>
        </p:spPr>
        <p:txBody>
          <a:bodyPr wrap="square" rtlCol="0">
            <a:spAutoFit/>
          </a:bodyPr>
          <a:lstStyle/>
          <a:p>
            <a:r>
              <a:rPr lang="en-US" b="1" dirty="0" smtClean="0"/>
              <a:t>Note :We can not set state Here</a:t>
            </a:r>
          </a:p>
          <a:p>
            <a:r>
              <a:rPr lang="en-US" b="1" dirty="0" err="1" smtClean="0"/>
              <a:t>Eg</a:t>
            </a:r>
            <a:r>
              <a:rPr lang="en-US" b="1" dirty="0" smtClean="0"/>
              <a:t> Make </a:t>
            </a:r>
            <a:r>
              <a:rPr lang="en-US" b="1" dirty="0" err="1" smtClean="0"/>
              <a:t>ajax</a:t>
            </a:r>
            <a:r>
              <a:rPr lang="en-US" b="1" dirty="0" smtClean="0"/>
              <a:t> call and set state </a:t>
            </a:r>
            <a:endParaRPr lang="en-US" b="1" dirty="0"/>
          </a:p>
        </p:txBody>
      </p:sp>
    </p:spTree>
    <p:extLst>
      <p:ext uri="{BB962C8B-B14F-4D97-AF65-F5344CB8AC3E}">
        <p14:creationId xmlns:p14="http://schemas.microsoft.com/office/powerpoint/2010/main" val="463626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800" dirty="0"/>
          </a:p>
          <a:p>
            <a:endParaRPr lang="en-US" sz="2800" dirty="0" smtClean="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Life cycle during Change of State</a:t>
            </a:r>
            <a:endParaRPr lang="en-US" b="1" dirty="0">
              <a:solidFill>
                <a:schemeClr val="accent2">
                  <a:lumMod val="75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70" y="666080"/>
            <a:ext cx="5424679" cy="611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81" y="990600"/>
            <a:ext cx="3641090" cy="5145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171" y="6591300"/>
            <a:ext cx="66198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101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800" dirty="0"/>
          </a:p>
          <a:p>
            <a:endParaRPr lang="en-US" sz="2800" dirty="0" smtClean="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Life cycle during prop changes</a:t>
            </a:r>
            <a:endParaRPr lang="en-US" b="1" dirty="0">
              <a:solidFill>
                <a:schemeClr val="accent2">
                  <a:lumMod val="75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393094"/>
            <a:ext cx="6229350" cy="669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82" y="673575"/>
            <a:ext cx="3227882" cy="57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669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166255" y="498917"/>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err="1"/>
              <a:t>var</a:t>
            </a:r>
            <a:r>
              <a:rPr lang="en-US" sz="2800" dirty="0"/>
              <a:t> </a:t>
            </a:r>
            <a:r>
              <a:rPr lang="en-US" sz="2800" dirty="0" err="1"/>
              <a:t>HelloMessage</a:t>
            </a:r>
            <a:r>
              <a:rPr lang="en-US" sz="2800" dirty="0"/>
              <a:t> = </a:t>
            </a:r>
            <a:r>
              <a:rPr lang="en-US" sz="2800" dirty="0" err="1"/>
              <a:t>React.createClass</a:t>
            </a:r>
            <a:r>
              <a:rPr lang="en-US" sz="2800" dirty="0"/>
              <a:t>({ </a:t>
            </a:r>
          </a:p>
          <a:p>
            <a:pPr marL="0" indent="0">
              <a:buNone/>
            </a:pPr>
            <a:r>
              <a:rPr lang="en-US" sz="2800" dirty="0" err="1"/>
              <a:t>componentWillMount</a:t>
            </a:r>
            <a:r>
              <a:rPr lang="en-US" sz="2800" dirty="0"/>
              <a:t>: function() { </a:t>
            </a:r>
          </a:p>
          <a:p>
            <a:pPr marL="0" indent="0">
              <a:buNone/>
            </a:pPr>
            <a:r>
              <a:rPr lang="en-US" sz="2800" dirty="0" smtClean="0"/>
              <a:t>	console.log</a:t>
            </a:r>
            <a:r>
              <a:rPr lang="en-US" sz="2800" dirty="0"/>
              <a:t>('</a:t>
            </a:r>
            <a:r>
              <a:rPr lang="en-US" sz="2800" dirty="0" err="1"/>
              <a:t>componentWillMount</a:t>
            </a:r>
            <a:r>
              <a:rPr lang="en-US" sz="2800" dirty="0" smtClean="0"/>
              <a:t>'); }, </a:t>
            </a:r>
          </a:p>
          <a:p>
            <a:pPr marL="0" indent="0">
              <a:buNone/>
            </a:pPr>
            <a:r>
              <a:rPr lang="en-US" sz="2800" dirty="0" err="1" smtClean="0"/>
              <a:t>componentDidMount</a:t>
            </a:r>
            <a:r>
              <a:rPr lang="en-US" sz="2800" dirty="0"/>
              <a:t>: function() { </a:t>
            </a:r>
          </a:p>
          <a:p>
            <a:pPr marL="0" indent="0">
              <a:buNone/>
            </a:pPr>
            <a:r>
              <a:rPr lang="en-US" sz="2800" dirty="0" smtClean="0"/>
              <a:t>	console.log</a:t>
            </a:r>
            <a:r>
              <a:rPr lang="en-US" sz="2800" dirty="0"/>
              <a:t>('</a:t>
            </a:r>
            <a:r>
              <a:rPr lang="en-US" sz="2800" dirty="0" err="1"/>
              <a:t>componentDidMount</a:t>
            </a:r>
            <a:r>
              <a:rPr lang="en-US" sz="2800" dirty="0"/>
              <a:t>'); </a:t>
            </a:r>
            <a:r>
              <a:rPr lang="en-US" sz="2800" dirty="0" smtClean="0"/>
              <a:t> }, </a:t>
            </a:r>
            <a:endParaRPr lang="en-US" sz="2800" dirty="0"/>
          </a:p>
          <a:p>
            <a:pPr marL="0" indent="0">
              <a:buNone/>
            </a:pPr>
            <a:r>
              <a:rPr lang="en-US" sz="2800" dirty="0" err="1"/>
              <a:t>componentWillUnmount</a:t>
            </a:r>
            <a:r>
              <a:rPr lang="en-US" sz="2800" dirty="0"/>
              <a:t>: function() { </a:t>
            </a:r>
          </a:p>
          <a:p>
            <a:pPr marL="0" indent="0">
              <a:buNone/>
            </a:pPr>
            <a:r>
              <a:rPr lang="en-US" sz="2800" dirty="0" smtClean="0"/>
              <a:t>	console.log</a:t>
            </a:r>
            <a:r>
              <a:rPr lang="en-US" sz="2800" dirty="0"/>
              <a:t>('</a:t>
            </a:r>
            <a:r>
              <a:rPr lang="en-US" sz="2800" dirty="0" err="1"/>
              <a:t>componentWillUnmount</a:t>
            </a:r>
            <a:r>
              <a:rPr lang="en-US" sz="2800" dirty="0"/>
              <a:t>'); </a:t>
            </a:r>
          </a:p>
          <a:p>
            <a:pPr marL="0" indent="0">
              <a:buNone/>
            </a:pPr>
            <a:r>
              <a:rPr lang="en-US" sz="2800" dirty="0"/>
              <a:t>}, </a:t>
            </a:r>
          </a:p>
          <a:p>
            <a:pPr marL="0" indent="0">
              <a:buNone/>
            </a:pPr>
            <a:r>
              <a:rPr lang="en-US" sz="2800" dirty="0"/>
              <a:t>render: function() { </a:t>
            </a:r>
          </a:p>
          <a:p>
            <a:pPr marL="0" indent="0">
              <a:buNone/>
            </a:pPr>
            <a:r>
              <a:rPr lang="en-US" sz="2800" dirty="0" smtClean="0"/>
              <a:t>	console.log</a:t>
            </a:r>
            <a:r>
              <a:rPr lang="en-US" sz="2800" dirty="0"/>
              <a:t>('render'); </a:t>
            </a:r>
          </a:p>
          <a:p>
            <a:pPr marL="0" indent="0">
              <a:buNone/>
            </a:pPr>
            <a:r>
              <a:rPr lang="en-US" sz="2800" dirty="0" smtClean="0"/>
              <a:t>	return </a:t>
            </a:r>
            <a:r>
              <a:rPr lang="en-US" sz="2800" dirty="0"/>
              <a:t>&lt;h2&gt;{</a:t>
            </a:r>
            <a:r>
              <a:rPr lang="en-US" sz="2800" dirty="0" err="1"/>
              <a:t>this.props.message</a:t>
            </a:r>
            <a:r>
              <a:rPr lang="en-US" sz="2800" dirty="0"/>
              <a:t>}&lt;/h2&gt;; </a:t>
            </a:r>
          </a:p>
          <a:p>
            <a:pPr marL="0" indent="0">
              <a:buNone/>
            </a:pPr>
            <a:r>
              <a:rPr lang="en-US" sz="2800" dirty="0" smtClean="0"/>
              <a:t> }  }); </a:t>
            </a:r>
          </a:p>
          <a:p>
            <a:endParaRPr lang="en-US" sz="2800" dirty="0" smtClean="0"/>
          </a:p>
          <a:p>
            <a:endParaRPr lang="en-US" sz="2800" dirty="0"/>
          </a:p>
          <a:p>
            <a:endParaRPr lang="en-US" sz="2800" dirty="0" smtClean="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Component Life Cycle</a:t>
            </a:r>
            <a:endParaRPr lang="en-US" b="1" dirty="0">
              <a:solidFill>
                <a:schemeClr val="accent2">
                  <a:lumMod val="75000"/>
                </a:schemeClr>
              </a:solidFill>
            </a:endParaRPr>
          </a:p>
        </p:txBody>
      </p:sp>
    </p:spTree>
    <p:extLst>
      <p:ext uri="{BB962C8B-B14F-4D97-AF65-F5344CB8AC3E}">
        <p14:creationId xmlns:p14="http://schemas.microsoft.com/office/powerpoint/2010/main" val="755643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dirty="0"/>
              <a:t>Once mounted, the component stays in the </a:t>
            </a:r>
            <a:r>
              <a:rPr lang="en-US" sz="2800" i="1" dirty="0"/>
              <a:t>Update</a:t>
            </a:r>
            <a:r>
              <a:rPr lang="en-US" sz="2800" dirty="0"/>
              <a:t> state. A component gets updated when </a:t>
            </a:r>
            <a:r>
              <a:rPr lang="en-US" sz="2800" dirty="0" smtClean="0"/>
              <a:t>we change </a:t>
            </a:r>
            <a:r>
              <a:rPr lang="en-US" sz="2800" dirty="0"/>
              <a:t>state using </a:t>
            </a:r>
            <a:r>
              <a:rPr lang="en-US" sz="2800" dirty="0" err="1">
                <a:solidFill>
                  <a:srgbClr val="FF0000"/>
                </a:solidFill>
              </a:rPr>
              <a:t>setState</a:t>
            </a:r>
            <a:r>
              <a:rPr lang="en-US" sz="2800" dirty="0">
                <a:solidFill>
                  <a:srgbClr val="FF0000"/>
                </a:solidFill>
              </a:rPr>
              <a:t>()</a:t>
            </a:r>
            <a:r>
              <a:rPr lang="en-US" sz="2800" dirty="0"/>
              <a:t> or change props using </a:t>
            </a:r>
            <a:r>
              <a:rPr lang="en-US" sz="2800" dirty="0" err="1">
                <a:solidFill>
                  <a:srgbClr val="FF0000"/>
                </a:solidFill>
              </a:rPr>
              <a:t>setProps</a:t>
            </a:r>
            <a:r>
              <a:rPr lang="en-US" sz="2800" dirty="0">
                <a:solidFill>
                  <a:srgbClr val="FF0000"/>
                </a:solidFill>
              </a:rPr>
              <a:t>(). </a:t>
            </a:r>
            <a:endParaRPr lang="en-US" sz="2800" dirty="0" smtClean="0">
              <a:solidFill>
                <a:srgbClr val="FF0000"/>
              </a:solidFill>
            </a:endParaRPr>
          </a:p>
          <a:p>
            <a:endParaRPr lang="en-US" sz="2800" dirty="0"/>
          </a:p>
          <a:p>
            <a:r>
              <a:rPr lang="en-US" sz="2800" dirty="0" smtClean="0"/>
              <a:t>This </a:t>
            </a:r>
            <a:r>
              <a:rPr lang="en-US" sz="2800" dirty="0"/>
              <a:t>in turn results in calling render(), which brings the DOM in sync with the data </a:t>
            </a:r>
            <a:r>
              <a:rPr lang="en-US" sz="2800" dirty="0">
                <a:solidFill>
                  <a:srgbClr val="FF0000"/>
                </a:solidFill>
              </a:rPr>
              <a:t>(props + state). </a:t>
            </a:r>
            <a:endParaRPr lang="en-US" sz="2800" dirty="0" smtClean="0">
              <a:solidFill>
                <a:srgbClr val="FF0000"/>
              </a:solidFill>
            </a:endParaRPr>
          </a:p>
          <a:p>
            <a:endParaRPr lang="en-US" sz="2800" dirty="0"/>
          </a:p>
          <a:p>
            <a:r>
              <a:rPr lang="en-US" sz="2800" dirty="0" smtClean="0"/>
              <a:t>Between </a:t>
            </a:r>
            <a:r>
              <a:rPr lang="en-US" sz="2800" dirty="0"/>
              <a:t>subsequent updates, React will calculate the delta between the previous component-tree and the newly generated tree. </a:t>
            </a:r>
            <a:endParaRPr lang="en-US" sz="2800" dirty="0" smtClean="0"/>
          </a:p>
          <a:p>
            <a:endParaRPr lang="en-US" sz="2800" dirty="0"/>
          </a:p>
          <a:p>
            <a:r>
              <a:rPr lang="en-US" sz="2800" dirty="0" smtClean="0"/>
              <a:t>This </a:t>
            </a:r>
            <a:r>
              <a:rPr lang="en-US" sz="2800" dirty="0"/>
              <a:t>is a highly optimized step (and a flagship feature) that minimizes the manipulation on the real DOM.</a:t>
            </a:r>
          </a:p>
          <a:p>
            <a:endParaRPr lang="en-US" sz="2800" dirty="0" smtClean="0"/>
          </a:p>
          <a:p>
            <a:endParaRPr lang="en-US" sz="2800" dirty="0" smtClean="0"/>
          </a:p>
          <a:p>
            <a:endParaRPr lang="en-US" sz="2800" dirty="0"/>
          </a:p>
          <a:p>
            <a:endParaRPr lang="en-US" sz="2800" dirty="0" smtClean="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a:t>
            </a:r>
            <a:endParaRPr lang="en-US" b="1" dirty="0">
              <a:solidFill>
                <a:schemeClr val="accent2">
                  <a:lumMod val="75000"/>
                </a:schemeClr>
              </a:solidFill>
            </a:endParaRPr>
          </a:p>
        </p:txBody>
      </p:sp>
    </p:spTree>
    <p:extLst>
      <p:ext uri="{BB962C8B-B14F-4D97-AF65-F5344CB8AC3E}">
        <p14:creationId xmlns:p14="http://schemas.microsoft.com/office/powerpoint/2010/main" val="14734136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dirty="0" err="1" smtClean="0"/>
              <a:t>Unmounted</a:t>
            </a:r>
            <a:r>
              <a:rPr lang="en-US" sz="2800" dirty="0" smtClean="0"/>
              <a:t> state </a:t>
            </a:r>
            <a:r>
              <a:rPr lang="en-US" sz="2800" dirty="0"/>
              <a:t>happens when </a:t>
            </a:r>
            <a:r>
              <a:rPr lang="en-US" sz="2800" dirty="0" smtClean="0"/>
              <a:t>we </a:t>
            </a:r>
            <a:r>
              <a:rPr lang="en-US" sz="2800" dirty="0"/>
              <a:t>explicitly </a:t>
            </a:r>
            <a:r>
              <a:rPr lang="en-US" sz="2800" dirty="0" smtClean="0"/>
              <a:t>call</a:t>
            </a:r>
            <a:r>
              <a:rPr lang="en-US" sz="2800" dirty="0"/>
              <a:t> </a:t>
            </a:r>
            <a:r>
              <a:rPr lang="en-US" sz="2800" dirty="0" err="1">
                <a:solidFill>
                  <a:srgbClr val="FF0000"/>
                </a:solidFill>
              </a:rPr>
              <a:t>React.unmountAndReleaseReactRootNode</a:t>
            </a:r>
            <a:r>
              <a:rPr lang="en-US" sz="2800" dirty="0" smtClean="0">
                <a:solidFill>
                  <a:srgbClr val="FF0000"/>
                </a:solidFill>
              </a:rPr>
              <a:t>() </a:t>
            </a:r>
            <a:r>
              <a:rPr lang="en-US" sz="2800" dirty="0" smtClean="0"/>
              <a:t>or </a:t>
            </a:r>
            <a:r>
              <a:rPr lang="en-US" sz="2800" dirty="0"/>
              <a:t>automatically if a component was a child that was no longer generated in a </a:t>
            </a:r>
            <a:r>
              <a:rPr lang="en-US" sz="2800" dirty="0">
                <a:solidFill>
                  <a:srgbClr val="FF0000"/>
                </a:solidFill>
              </a:rPr>
              <a:t>render()</a:t>
            </a:r>
            <a:r>
              <a:rPr lang="en-US" sz="2800" dirty="0"/>
              <a:t> call. </a:t>
            </a:r>
            <a:endParaRPr lang="en-US" sz="2800" dirty="0" smtClean="0"/>
          </a:p>
          <a:p>
            <a:endParaRPr lang="en-US" sz="2800" dirty="0"/>
          </a:p>
          <a:p>
            <a:r>
              <a:rPr lang="en-US" sz="2800" dirty="0" smtClean="0"/>
              <a:t>Most </a:t>
            </a:r>
            <a:r>
              <a:rPr lang="en-US" sz="2800" dirty="0"/>
              <a:t>often you don't have to deal with this and just let React do the proper thing</a:t>
            </a:r>
            <a:r>
              <a:rPr lang="en-US" sz="2800" dirty="0" smtClean="0"/>
              <a:t>.</a:t>
            </a:r>
          </a:p>
          <a:p>
            <a:endParaRPr lang="en-US" sz="2800" dirty="0" smtClean="0"/>
          </a:p>
          <a:p>
            <a:endParaRPr lang="en-US" sz="2800" dirty="0"/>
          </a:p>
          <a:p>
            <a:endParaRPr lang="en-US" sz="2800" dirty="0" smtClean="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a:p>
            <a:pPr lvl="1" algn="just"/>
            <a:endParaRPr lang="en-US" dirty="0">
              <a:latin typeface="Verdana" pitchFamily="34" charset="0"/>
              <a:ea typeface="Verdana" pitchFamily="34" charset="0"/>
              <a:cs typeface="Verdana" pitchFamily="34" charset="0"/>
            </a:endParaRPr>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a:t>
            </a:r>
            <a:endParaRPr lang="en-US" b="1" dirty="0">
              <a:solidFill>
                <a:schemeClr val="accent2">
                  <a:lumMod val="75000"/>
                </a:schemeClr>
              </a:solidFill>
            </a:endParaRPr>
          </a:p>
        </p:txBody>
      </p:sp>
    </p:spTree>
    <p:extLst>
      <p:ext uri="{BB962C8B-B14F-4D97-AF65-F5344CB8AC3E}">
        <p14:creationId xmlns:p14="http://schemas.microsoft.com/office/powerpoint/2010/main" val="1046601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173"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lgn="just"/>
            <a:r>
              <a:rPr lang="en-US" dirty="0"/>
              <a:t>Within a component-tree, data should always flow down. </a:t>
            </a:r>
            <a:endParaRPr lang="en-US" dirty="0" smtClean="0"/>
          </a:p>
          <a:p>
            <a:pPr lvl="1" algn="just"/>
            <a:endParaRPr lang="en-US" dirty="0" smtClean="0"/>
          </a:p>
          <a:p>
            <a:pPr lvl="1" algn="just"/>
            <a:r>
              <a:rPr lang="en-US" dirty="0" smtClean="0"/>
              <a:t>A </a:t>
            </a:r>
            <a:r>
              <a:rPr lang="en-US" dirty="0"/>
              <a:t>parent-component should set the props of a child-component to pass any data from the parent to the child. </a:t>
            </a:r>
            <a:endParaRPr lang="en-US" dirty="0" smtClean="0"/>
          </a:p>
          <a:p>
            <a:pPr lvl="1" algn="just"/>
            <a:endParaRPr lang="en-US" dirty="0"/>
          </a:p>
          <a:p>
            <a:pPr lvl="1" algn="just"/>
            <a:r>
              <a:rPr lang="en-US" dirty="0" smtClean="0"/>
              <a:t>This </a:t>
            </a:r>
            <a:r>
              <a:rPr lang="en-US" dirty="0"/>
              <a:t>is termed as the </a:t>
            </a:r>
            <a:r>
              <a:rPr lang="en-US" i="1" dirty="0">
                <a:solidFill>
                  <a:srgbClr val="FF0000"/>
                </a:solidFill>
              </a:rPr>
              <a:t>Owner-Owned</a:t>
            </a:r>
            <a:r>
              <a:rPr lang="en-US" dirty="0"/>
              <a:t> pair. </a:t>
            </a:r>
            <a:endParaRPr lang="en-US" dirty="0" smtClean="0"/>
          </a:p>
          <a:p>
            <a:pPr lvl="1" algn="just"/>
            <a:endParaRPr lang="en-US" dirty="0"/>
          </a:p>
          <a:p>
            <a:pPr lvl="1" algn="just"/>
            <a:r>
              <a:rPr lang="en-US" dirty="0" smtClean="0"/>
              <a:t>On </a:t>
            </a:r>
            <a:r>
              <a:rPr lang="en-US" dirty="0"/>
              <a:t>the other hand user-events (mouse, keyboard, touches) will always bubble up from the child all the way to the root component, unless handled in between.</a:t>
            </a:r>
          </a:p>
          <a:p>
            <a:pPr lvl="1" algn="just"/>
            <a:endParaRPr lang="en-US" dirty="0">
              <a:latin typeface="Verdana" pitchFamily="34" charset="0"/>
              <a:ea typeface="Verdana" pitchFamily="34" charset="0"/>
              <a:cs typeface="Verdana" pitchFamily="34" charset="0"/>
            </a:endParaRPr>
          </a:p>
        </p:txBody>
      </p:sp>
      <p:sp>
        <p:nvSpPr>
          <p:cNvPr id="9" name="Rounded Rectangle 8"/>
          <p:cNvSpPr/>
          <p:nvPr/>
        </p:nvSpPr>
        <p:spPr>
          <a:xfrm>
            <a:off x="0" y="2563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0"/>
            <a:ext cx="8257308" cy="484909"/>
          </a:xfrm>
          <a:prstGeom prst="rect">
            <a:avLst/>
          </a:prstGeom>
          <a:solidFill>
            <a:schemeClr val="accent1">
              <a:lumMod val="40000"/>
              <a:lumOff val="6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Component Life cycle</a:t>
            </a:r>
            <a:endParaRPr lang="en-US" b="1" dirty="0">
              <a:solidFill>
                <a:schemeClr val="accent2">
                  <a:lumMod val="75000"/>
                </a:schemeClr>
              </a:solidFill>
            </a:endParaRPr>
          </a:p>
        </p:txBody>
      </p:sp>
    </p:spTree>
    <p:extLst>
      <p:ext uri="{BB962C8B-B14F-4D97-AF65-F5344CB8AC3E}">
        <p14:creationId xmlns:p14="http://schemas.microsoft.com/office/powerpoint/2010/main" val="1888965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smtClean="0"/>
              <a:t>An</a:t>
            </a:r>
            <a:r>
              <a:rPr lang="en-US" sz="2800" dirty="0"/>
              <a:t> &lt;input&gt; with value set is a </a:t>
            </a:r>
            <a:r>
              <a:rPr lang="en-US" sz="2800" i="1" dirty="0">
                <a:solidFill>
                  <a:srgbClr val="FF0000"/>
                </a:solidFill>
              </a:rPr>
              <a:t>controlled</a:t>
            </a:r>
            <a:r>
              <a:rPr lang="en-US" sz="2800" dirty="0"/>
              <a:t> component. In a controlled &lt;input&gt;, the value of the rendered element will always reflect the value </a:t>
            </a:r>
            <a:r>
              <a:rPr lang="en-US" sz="2800" dirty="0">
                <a:solidFill>
                  <a:srgbClr val="FF0000"/>
                </a:solidFill>
              </a:rPr>
              <a:t>prop</a:t>
            </a:r>
            <a:r>
              <a:rPr lang="en-US" sz="2800" dirty="0"/>
              <a:t>. </a:t>
            </a:r>
            <a:endParaRPr lang="en-US" sz="2800" dirty="0" smtClean="0"/>
          </a:p>
          <a:p>
            <a:pPr marL="0" indent="0">
              <a:buNone/>
            </a:pPr>
            <a:endParaRPr lang="en-US" sz="2800" dirty="0" smtClean="0">
              <a:solidFill>
                <a:srgbClr val="FF0000"/>
              </a:solidFill>
            </a:endParaRPr>
          </a:p>
          <a:p>
            <a:pPr marL="0" indent="0">
              <a:buNone/>
            </a:pPr>
            <a:r>
              <a:rPr lang="en-US" sz="2800" dirty="0" smtClean="0">
                <a:solidFill>
                  <a:srgbClr val="FF0000"/>
                </a:solidFill>
              </a:rPr>
              <a:t>render</a:t>
            </a:r>
            <a:r>
              <a:rPr lang="en-US" sz="2800" dirty="0">
                <a:solidFill>
                  <a:srgbClr val="FF0000"/>
                </a:solidFill>
              </a:rPr>
              <a:t>: function() {   </a:t>
            </a:r>
            <a:endParaRPr lang="en-US" sz="2800" dirty="0" smtClean="0">
              <a:solidFill>
                <a:srgbClr val="FF0000"/>
              </a:solidFill>
            </a:endParaRPr>
          </a:p>
          <a:p>
            <a:pPr marL="0" indent="0">
              <a:buNone/>
            </a:pPr>
            <a:r>
              <a:rPr lang="en-US" sz="2800" dirty="0" smtClean="0">
                <a:solidFill>
                  <a:srgbClr val="FF0000"/>
                </a:solidFill>
              </a:rPr>
              <a:t> 	return </a:t>
            </a:r>
            <a:r>
              <a:rPr lang="en-US" sz="2800" dirty="0">
                <a:solidFill>
                  <a:srgbClr val="FF0000"/>
                </a:solidFill>
              </a:rPr>
              <a:t>&lt;input type="text" value="Hello!" /&gt;;  </a:t>
            </a:r>
            <a:endParaRPr lang="en-US" sz="2800" dirty="0" smtClean="0">
              <a:solidFill>
                <a:srgbClr val="FF0000"/>
              </a:solidFill>
            </a:endParaRPr>
          </a:p>
          <a:p>
            <a:pPr marL="0" indent="0">
              <a:buNone/>
            </a:pPr>
            <a:r>
              <a:rPr lang="en-US" sz="2800" dirty="0" smtClean="0">
                <a:solidFill>
                  <a:srgbClr val="FF0000"/>
                </a:solidFill>
              </a:rPr>
              <a:t>} </a:t>
            </a:r>
          </a:p>
          <a:p>
            <a:pPr marL="0" indent="0">
              <a:buNone/>
            </a:pPr>
            <a:endParaRPr lang="en-US" sz="2800" dirty="0"/>
          </a:p>
          <a:p>
            <a:pPr marL="0" indent="0">
              <a:buNone/>
            </a:pPr>
            <a:r>
              <a:rPr lang="en-US" sz="2800" dirty="0" smtClean="0"/>
              <a:t>This </a:t>
            </a:r>
            <a:r>
              <a:rPr lang="en-US" sz="2800" dirty="0"/>
              <a:t>will render an input that always has a value of </a:t>
            </a:r>
            <a:r>
              <a:rPr lang="en-US" sz="2800" dirty="0">
                <a:solidFill>
                  <a:srgbClr val="FF0000"/>
                </a:solidFill>
              </a:rPr>
              <a:t>Hello!. </a:t>
            </a:r>
            <a:endParaRPr lang="en-US" sz="2800" dirty="0" smtClean="0">
              <a:solidFill>
                <a:srgbClr val="FF0000"/>
              </a:solidFill>
            </a:endParaRPr>
          </a:p>
          <a:p>
            <a:pPr marL="0" indent="0">
              <a:buNone/>
            </a:pPr>
            <a:endParaRPr lang="en-US" sz="2800" dirty="0" smtClean="0"/>
          </a:p>
          <a:p>
            <a:pPr marL="0" indent="0">
              <a:buNone/>
            </a:pPr>
            <a:r>
              <a:rPr lang="en-US" sz="2800" dirty="0" smtClean="0"/>
              <a:t>Any </a:t>
            </a:r>
            <a:r>
              <a:rPr lang="en-US" sz="2800" dirty="0"/>
              <a:t>user input will have no effect on the rendered element because React has declared the value to be Hello!. </a:t>
            </a:r>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Controlled Component</a:t>
            </a:r>
            <a:endParaRPr lang="en-US" b="1" dirty="0">
              <a:solidFill>
                <a:schemeClr val="accent2">
                  <a:lumMod val="75000"/>
                </a:schemeClr>
              </a:solidFill>
            </a:endParaRPr>
          </a:p>
        </p:txBody>
      </p:sp>
    </p:spTree>
    <p:extLst>
      <p:ext uri="{BB962C8B-B14F-4D97-AF65-F5344CB8AC3E}">
        <p14:creationId xmlns:p14="http://schemas.microsoft.com/office/powerpoint/2010/main" val="3374976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SPA Design - wireframe</a:t>
            </a:r>
            <a:endParaRPr lang="en-US" b="1" dirty="0">
              <a:solidFill>
                <a:schemeClr val="accent2">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12" y="853568"/>
            <a:ext cx="6545193" cy="524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773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4"/>
            <a:ext cx="8839200" cy="59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smtClean="0"/>
              <a:t>To update </a:t>
            </a:r>
            <a:r>
              <a:rPr lang="en-US" sz="2800" dirty="0"/>
              <a:t>the value in response to user input, </a:t>
            </a:r>
            <a:r>
              <a:rPr lang="en-US" sz="2800" dirty="0" smtClean="0"/>
              <a:t>use </a:t>
            </a:r>
            <a:r>
              <a:rPr lang="en-US" sz="2800" dirty="0"/>
              <a:t>the </a:t>
            </a:r>
            <a:r>
              <a:rPr lang="en-US" sz="2800" dirty="0" err="1">
                <a:solidFill>
                  <a:srgbClr val="FF0000"/>
                </a:solidFill>
              </a:rPr>
              <a:t>onChange</a:t>
            </a:r>
            <a:r>
              <a:rPr lang="en-US" sz="2800" dirty="0"/>
              <a:t> event</a:t>
            </a:r>
            <a:r>
              <a:rPr lang="en-US" sz="2800" dirty="0" smtClean="0"/>
              <a:t>:</a:t>
            </a:r>
          </a:p>
          <a:p>
            <a:pPr marL="0" indent="0">
              <a:buNone/>
            </a:pPr>
            <a:endParaRPr lang="en-US" sz="2800" dirty="0"/>
          </a:p>
          <a:p>
            <a:pPr marL="0" indent="0">
              <a:buNone/>
            </a:pPr>
            <a:r>
              <a:rPr lang="en-US" sz="2800" dirty="0"/>
              <a:t>  </a:t>
            </a:r>
            <a:r>
              <a:rPr lang="en-US" sz="2800" dirty="0" err="1"/>
              <a:t>getInitialState</a:t>
            </a:r>
            <a:r>
              <a:rPr lang="en-US" sz="2800" dirty="0"/>
              <a:t>: function() {   </a:t>
            </a:r>
            <a:endParaRPr lang="en-US" sz="2800" dirty="0" smtClean="0"/>
          </a:p>
          <a:p>
            <a:pPr marL="0" indent="0">
              <a:buNone/>
            </a:pPr>
            <a:r>
              <a:rPr lang="en-US" sz="2800" dirty="0"/>
              <a:t> </a:t>
            </a:r>
            <a:r>
              <a:rPr lang="en-US" sz="2800" dirty="0" smtClean="0"/>
              <a:t>    </a:t>
            </a:r>
            <a:r>
              <a:rPr lang="en-US" sz="2800" dirty="0"/>
              <a:t>return {value: 'Hello!'};  },  </a:t>
            </a:r>
            <a:endParaRPr lang="en-US" sz="2800" dirty="0" smtClean="0"/>
          </a:p>
          <a:p>
            <a:pPr marL="0" indent="0">
              <a:buNone/>
            </a:pPr>
            <a:r>
              <a:rPr lang="en-US" sz="2800" dirty="0"/>
              <a:t> </a:t>
            </a:r>
            <a:r>
              <a:rPr lang="en-US" sz="2800" dirty="0" smtClean="0"/>
              <a:t>   </a:t>
            </a:r>
            <a:r>
              <a:rPr lang="en-US" sz="2800" dirty="0" err="1" smtClean="0"/>
              <a:t>handleChange</a:t>
            </a:r>
            <a:r>
              <a:rPr lang="en-US" sz="2800" dirty="0"/>
              <a:t>: function(event) {   </a:t>
            </a:r>
            <a:endParaRPr lang="en-US" sz="2800" dirty="0" smtClean="0"/>
          </a:p>
          <a:p>
            <a:pPr marL="0" indent="0">
              <a:buNone/>
            </a:pPr>
            <a:r>
              <a:rPr lang="en-US" sz="2800" dirty="0"/>
              <a:t> </a:t>
            </a:r>
            <a:r>
              <a:rPr lang="en-US" sz="2800" dirty="0" smtClean="0"/>
              <a:t>       </a:t>
            </a:r>
            <a:r>
              <a:rPr lang="en-US" sz="2800" dirty="0" err="1"/>
              <a:t>this.setState</a:t>
            </a:r>
            <a:r>
              <a:rPr lang="en-US" sz="2800" dirty="0"/>
              <a:t>({value: </a:t>
            </a:r>
            <a:r>
              <a:rPr lang="en-US" sz="2800" dirty="0" err="1"/>
              <a:t>event.target.value</a:t>
            </a:r>
            <a:r>
              <a:rPr lang="en-US" sz="2800" dirty="0"/>
              <a:t>}); </a:t>
            </a:r>
            <a:endParaRPr lang="en-US" sz="2800" dirty="0" smtClean="0"/>
          </a:p>
          <a:p>
            <a:pPr marL="0" indent="0">
              <a:buNone/>
            </a:pPr>
            <a:r>
              <a:rPr lang="en-US" sz="2800" dirty="0"/>
              <a:t> </a:t>
            </a:r>
            <a:r>
              <a:rPr lang="en-US" sz="2800" dirty="0" smtClean="0"/>
              <a:t>  </a:t>
            </a:r>
            <a:r>
              <a:rPr lang="en-US" sz="2800" dirty="0"/>
              <a:t>},  render: function() {   </a:t>
            </a:r>
            <a:endParaRPr lang="en-US" sz="2800" dirty="0" smtClean="0"/>
          </a:p>
          <a:p>
            <a:pPr marL="0" indent="0">
              <a:buNone/>
            </a:pPr>
            <a:r>
              <a:rPr lang="en-US" sz="2800" dirty="0"/>
              <a:t> </a:t>
            </a:r>
            <a:r>
              <a:rPr lang="en-US" sz="2800" dirty="0" smtClean="0"/>
              <a:t>     </a:t>
            </a:r>
            <a:r>
              <a:rPr lang="en-US" sz="2800" dirty="0" err="1"/>
              <a:t>var</a:t>
            </a:r>
            <a:r>
              <a:rPr lang="en-US" sz="2800" dirty="0"/>
              <a:t> value = </a:t>
            </a:r>
            <a:r>
              <a:rPr lang="en-US" sz="2800" dirty="0" err="1"/>
              <a:t>this.state.value</a:t>
            </a:r>
            <a:r>
              <a:rPr lang="en-US" sz="2800" dirty="0"/>
              <a:t>;  </a:t>
            </a:r>
            <a:endParaRPr lang="en-US" sz="2800" dirty="0" smtClean="0"/>
          </a:p>
          <a:p>
            <a:pPr marL="0" indent="0">
              <a:buNone/>
            </a:pPr>
            <a:r>
              <a:rPr lang="en-US" sz="2800" dirty="0"/>
              <a:t> </a:t>
            </a:r>
            <a:r>
              <a:rPr lang="en-US" sz="2800" dirty="0" smtClean="0"/>
              <a:t>    </a:t>
            </a:r>
            <a:r>
              <a:rPr lang="en-US" sz="2800" dirty="0"/>
              <a:t>return &lt;input type="text" value={value} </a:t>
            </a:r>
            <a:r>
              <a:rPr lang="en-US" sz="2800" dirty="0" smtClean="0"/>
              <a:t>		</a:t>
            </a:r>
            <a:r>
              <a:rPr lang="en-US" sz="2800" dirty="0" err="1" smtClean="0"/>
              <a:t>onChange</a:t>
            </a:r>
            <a:r>
              <a:rPr lang="en-US" sz="2800" dirty="0"/>
              <a:t>={</a:t>
            </a:r>
            <a:r>
              <a:rPr lang="en-US" sz="2800" dirty="0" err="1"/>
              <a:t>this.handleChange</a:t>
            </a:r>
            <a:r>
              <a:rPr lang="en-US" sz="2800" dirty="0"/>
              <a:t>} /&gt;; </a:t>
            </a:r>
            <a:endParaRPr lang="en-US" sz="2800" dirty="0" smtClean="0"/>
          </a:p>
          <a:p>
            <a:pPr marL="0" indent="0">
              <a:buNone/>
            </a:pPr>
            <a:r>
              <a:rPr lang="en-US" sz="2800" dirty="0" smtClean="0"/>
              <a:t> }</a:t>
            </a:r>
            <a:endParaRPr lang="en-US" sz="2400" dirty="0">
              <a:latin typeface="Verdana" pitchFamily="34" charset="0"/>
              <a:ea typeface="Verdana" pitchFamily="34" charset="0"/>
              <a:cs typeface="Verdana" pitchFamily="34" charset="0"/>
            </a:endParaRPr>
          </a:p>
          <a:p>
            <a:pPr marL="457200" lvl="1" indent="0" algn="just">
              <a:buNone/>
            </a:pPr>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Controlled Component</a:t>
            </a:r>
            <a:endParaRPr lang="en-US" b="1" dirty="0">
              <a:solidFill>
                <a:schemeClr val="accent2">
                  <a:lumMod val="75000"/>
                </a:schemeClr>
              </a:solidFill>
            </a:endParaRPr>
          </a:p>
        </p:txBody>
      </p:sp>
      <p:sp>
        <p:nvSpPr>
          <p:cNvPr id="2" name="Right Arrow 1"/>
          <p:cNvSpPr/>
          <p:nvPr/>
        </p:nvSpPr>
        <p:spPr>
          <a:xfrm>
            <a:off x="7010400" y="5867400"/>
            <a:ext cx="1066800" cy="761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89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4"/>
            <a:ext cx="8839200" cy="59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t>H</a:t>
            </a:r>
            <a:r>
              <a:rPr lang="en-US" sz="2800" dirty="0" smtClean="0"/>
              <a:t>ere we are  </a:t>
            </a:r>
            <a:r>
              <a:rPr lang="en-US" sz="2800" dirty="0"/>
              <a:t>accepting the newest value provided by the user and updating the value prop of the &lt;input&gt; component. </a:t>
            </a:r>
            <a:endParaRPr lang="en-US" sz="2800" dirty="0" smtClean="0"/>
          </a:p>
          <a:p>
            <a:pPr marL="0" indent="0">
              <a:buNone/>
            </a:pPr>
            <a:endParaRPr lang="en-US" sz="2800" dirty="0"/>
          </a:p>
          <a:p>
            <a:pPr marL="0" indent="0">
              <a:buNone/>
            </a:pPr>
            <a:r>
              <a:rPr lang="en-US" sz="2800" dirty="0" smtClean="0"/>
              <a:t>This </a:t>
            </a:r>
            <a:r>
              <a:rPr lang="en-US" sz="2800" dirty="0"/>
              <a:t>pattern makes it easy to implement interfaces that respond to or validate user interactions. </a:t>
            </a:r>
            <a:endParaRPr lang="en-US" sz="2800" dirty="0" smtClean="0"/>
          </a:p>
          <a:p>
            <a:pPr marL="0" indent="0">
              <a:buNone/>
            </a:pPr>
            <a:r>
              <a:rPr lang="en-US" sz="2800" dirty="0" smtClean="0">
                <a:solidFill>
                  <a:srgbClr val="FF0000"/>
                </a:solidFill>
              </a:rPr>
              <a:t>For </a:t>
            </a:r>
            <a:r>
              <a:rPr lang="en-US" sz="2800" dirty="0">
                <a:solidFill>
                  <a:srgbClr val="FF0000"/>
                </a:solidFill>
              </a:rPr>
              <a:t>example:</a:t>
            </a:r>
          </a:p>
          <a:p>
            <a:pPr marL="0" indent="0">
              <a:buNone/>
            </a:pPr>
            <a:r>
              <a:rPr lang="en-US" sz="2800" dirty="0"/>
              <a:t>  </a:t>
            </a:r>
            <a:r>
              <a:rPr lang="en-US" sz="2800" dirty="0" err="1"/>
              <a:t>handleChange</a:t>
            </a:r>
            <a:r>
              <a:rPr lang="en-US" sz="2800" dirty="0"/>
              <a:t>: function(event) {  </a:t>
            </a:r>
          </a:p>
          <a:p>
            <a:pPr marL="0" indent="0">
              <a:buNone/>
            </a:pPr>
            <a:r>
              <a:rPr lang="en-US" sz="2800" dirty="0" smtClean="0"/>
              <a:t>  </a:t>
            </a:r>
            <a:r>
              <a:rPr lang="en-US" sz="2800" dirty="0" err="1"/>
              <a:t>this.setState</a:t>
            </a:r>
            <a:r>
              <a:rPr lang="en-US" sz="2800" dirty="0"/>
              <a:t>({value: </a:t>
            </a:r>
            <a:r>
              <a:rPr lang="en-US" sz="2800" dirty="0" err="1"/>
              <a:t>event.target.value.substr</a:t>
            </a:r>
            <a:r>
              <a:rPr lang="en-US" sz="2800" dirty="0"/>
              <a:t>(0, 140)}); </a:t>
            </a:r>
            <a:endParaRPr lang="en-US" sz="2800" dirty="0" smtClean="0"/>
          </a:p>
          <a:p>
            <a:pPr marL="0" indent="0">
              <a:buNone/>
            </a:pPr>
            <a:r>
              <a:rPr lang="en-US" sz="2800" dirty="0" smtClean="0"/>
              <a:t> </a:t>
            </a:r>
            <a:r>
              <a:rPr lang="en-US" sz="2800" dirty="0"/>
              <a:t>} </a:t>
            </a:r>
            <a:endParaRPr lang="en-US" sz="2800" dirty="0" smtClean="0"/>
          </a:p>
          <a:p>
            <a:pPr marL="0" indent="0">
              <a:buNone/>
            </a:pPr>
            <a:r>
              <a:rPr lang="en-US" sz="2800" dirty="0" smtClean="0"/>
              <a:t>This </a:t>
            </a:r>
            <a:r>
              <a:rPr lang="en-US" sz="2800" dirty="0"/>
              <a:t>would accept user input but truncate the value to the first 140 characters.</a:t>
            </a:r>
          </a:p>
          <a:p>
            <a:pPr marL="0" indent="0">
              <a:buNone/>
            </a:pPr>
            <a:r>
              <a:rPr lang="en-US" sz="2800" dirty="0">
                <a:solidFill>
                  <a:srgbClr val="FF0000"/>
                </a:solidFill>
              </a:rPr>
              <a:t>.</a:t>
            </a:r>
          </a:p>
          <a:p>
            <a:pPr marL="457200" lvl="1" indent="0" algn="just">
              <a:buNone/>
            </a:pPr>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Controlled Component</a:t>
            </a:r>
            <a:endParaRPr lang="en-US" b="1" dirty="0">
              <a:solidFill>
                <a:schemeClr val="accent2">
                  <a:lumMod val="75000"/>
                </a:schemeClr>
              </a:solidFill>
            </a:endParaRPr>
          </a:p>
        </p:txBody>
      </p:sp>
    </p:spTree>
    <p:extLst>
      <p:ext uri="{BB962C8B-B14F-4D97-AF65-F5344CB8AC3E}">
        <p14:creationId xmlns:p14="http://schemas.microsoft.com/office/powerpoint/2010/main" val="38978492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4"/>
            <a:ext cx="8839200" cy="59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b="1" dirty="0">
                <a:solidFill>
                  <a:srgbClr val="FF0000"/>
                </a:solidFill>
              </a:rPr>
              <a:t>Why Controlled Components?</a:t>
            </a:r>
          </a:p>
          <a:p>
            <a:r>
              <a:rPr lang="en-US" sz="2800" dirty="0"/>
              <a:t>Using form components such as &lt;input&gt; in React presents a challenge that is absent when writing traditional form HTML. </a:t>
            </a:r>
            <a:endParaRPr lang="en-US" sz="2800" dirty="0" smtClean="0"/>
          </a:p>
          <a:p>
            <a:r>
              <a:rPr lang="en-US" sz="2800" dirty="0" smtClean="0"/>
              <a:t>For </a:t>
            </a:r>
            <a:r>
              <a:rPr lang="en-US" sz="2800" dirty="0"/>
              <a:t>example, in HTML</a:t>
            </a:r>
            <a:r>
              <a:rPr lang="en-US" sz="2800" dirty="0" smtClean="0"/>
              <a:t>:</a:t>
            </a:r>
            <a:endParaRPr lang="en-US" sz="2800" dirty="0"/>
          </a:p>
          <a:p>
            <a:r>
              <a:rPr lang="en-US" sz="2800" dirty="0"/>
              <a:t>  &lt;input type="text" name="title" value="Untitled" /&gt; </a:t>
            </a:r>
            <a:endParaRPr lang="en-US" sz="2800" dirty="0" smtClean="0"/>
          </a:p>
          <a:p>
            <a:r>
              <a:rPr lang="en-US" sz="2800" dirty="0" smtClean="0"/>
              <a:t>This </a:t>
            </a:r>
            <a:r>
              <a:rPr lang="en-US" sz="2800" dirty="0"/>
              <a:t>renders an input </a:t>
            </a:r>
            <a:r>
              <a:rPr lang="en-US" sz="2800" i="1" dirty="0"/>
              <a:t>initialized</a:t>
            </a:r>
            <a:r>
              <a:rPr lang="en-US" sz="2800" dirty="0"/>
              <a:t> with the value, </a:t>
            </a:r>
            <a:r>
              <a:rPr lang="en-US" sz="2800" dirty="0">
                <a:solidFill>
                  <a:srgbClr val="FF0000"/>
                </a:solidFill>
              </a:rPr>
              <a:t>Untitled.</a:t>
            </a:r>
            <a:r>
              <a:rPr lang="en-US" sz="2800" dirty="0"/>
              <a:t> When the user updates the input, the node's value </a:t>
            </a:r>
            <a:r>
              <a:rPr lang="en-US" sz="2800" i="1" dirty="0"/>
              <a:t>property</a:t>
            </a:r>
            <a:r>
              <a:rPr lang="en-US" sz="2800" dirty="0"/>
              <a:t> will change. </a:t>
            </a:r>
            <a:endParaRPr lang="en-US" sz="2800" dirty="0" smtClean="0"/>
          </a:p>
          <a:p>
            <a:pPr marL="0" indent="0">
              <a:buNone/>
            </a:pPr>
            <a:endParaRPr lang="en-US" sz="2800" dirty="0"/>
          </a:p>
          <a:p>
            <a:pPr marL="0" indent="0">
              <a:buNone/>
            </a:pPr>
            <a:r>
              <a:rPr lang="en-US" sz="2800" dirty="0" smtClean="0"/>
              <a:t>However</a:t>
            </a:r>
            <a:r>
              <a:rPr lang="en-US" sz="2800" dirty="0"/>
              <a:t>, </a:t>
            </a:r>
            <a:r>
              <a:rPr lang="en-US" sz="2800" dirty="0" err="1">
                <a:solidFill>
                  <a:srgbClr val="FF0000"/>
                </a:solidFill>
              </a:rPr>
              <a:t>node.getAttribute</a:t>
            </a:r>
            <a:r>
              <a:rPr lang="en-US" sz="2800" dirty="0">
                <a:solidFill>
                  <a:srgbClr val="FF0000"/>
                </a:solidFill>
              </a:rPr>
              <a:t>('value') </a:t>
            </a:r>
            <a:r>
              <a:rPr lang="en-US" sz="2800" dirty="0"/>
              <a:t>will still return the value used at initialization time,</a:t>
            </a:r>
            <a:r>
              <a:rPr lang="en-US" sz="2800" dirty="0">
                <a:solidFill>
                  <a:srgbClr val="FF0000"/>
                </a:solidFill>
              </a:rPr>
              <a:t> Untitled</a:t>
            </a:r>
            <a:r>
              <a:rPr lang="en-US" sz="2800" dirty="0" smtClean="0"/>
              <a:t>.</a:t>
            </a:r>
            <a:endParaRPr lang="en-US" sz="2800" dirty="0"/>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Controlled Component</a:t>
            </a:r>
            <a:endParaRPr lang="en-US" b="1" dirty="0">
              <a:solidFill>
                <a:schemeClr val="accent2">
                  <a:lumMod val="75000"/>
                </a:schemeClr>
              </a:solidFill>
            </a:endParaRPr>
          </a:p>
        </p:txBody>
      </p:sp>
    </p:spTree>
    <p:extLst>
      <p:ext uri="{BB962C8B-B14F-4D97-AF65-F5344CB8AC3E}">
        <p14:creationId xmlns:p14="http://schemas.microsoft.com/office/powerpoint/2010/main" val="41284327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27709" y="673574"/>
            <a:ext cx="9116291" cy="59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dirty="0"/>
              <a:t>Unlike HTML, React components must represent the state of the view at any point in time and not only at initialization time. </a:t>
            </a:r>
            <a:endParaRPr lang="en-US" sz="2800" dirty="0" smtClean="0"/>
          </a:p>
          <a:p>
            <a:endParaRPr lang="en-US" sz="2800" dirty="0"/>
          </a:p>
          <a:p>
            <a:pPr marL="0" indent="0">
              <a:buNone/>
            </a:pPr>
            <a:r>
              <a:rPr lang="en-US" sz="2800" dirty="0" smtClean="0"/>
              <a:t>For </a:t>
            </a:r>
            <a:r>
              <a:rPr lang="en-US" sz="2800" dirty="0"/>
              <a:t>example, in React</a:t>
            </a:r>
            <a:r>
              <a:rPr lang="en-US" sz="2800" dirty="0" smtClean="0"/>
              <a:t>:</a:t>
            </a:r>
            <a:endParaRPr lang="en-US" sz="2800" dirty="0"/>
          </a:p>
          <a:p>
            <a:pPr marL="0" indent="0">
              <a:buNone/>
            </a:pPr>
            <a:r>
              <a:rPr lang="en-US" sz="2800" dirty="0"/>
              <a:t>  render: function() </a:t>
            </a:r>
            <a:r>
              <a:rPr lang="en-US" sz="2800" dirty="0" smtClean="0"/>
              <a:t>{</a:t>
            </a:r>
          </a:p>
          <a:p>
            <a:pPr marL="0" indent="0">
              <a:buNone/>
            </a:pPr>
            <a:r>
              <a:rPr lang="en-US" sz="2800" dirty="0" smtClean="0"/>
              <a:t>    </a:t>
            </a:r>
            <a:r>
              <a:rPr lang="en-US" sz="2800" dirty="0"/>
              <a:t>return &lt;input type="text" name="title" value="Untitled" /&gt;;  </a:t>
            </a:r>
            <a:r>
              <a:rPr lang="en-US" sz="2800" dirty="0" smtClean="0"/>
              <a:t>}</a:t>
            </a:r>
          </a:p>
          <a:p>
            <a:pPr marL="0" indent="0">
              <a:buNone/>
            </a:pPr>
            <a:endParaRPr lang="en-US" sz="2800" dirty="0"/>
          </a:p>
          <a:p>
            <a:pPr marL="0" indent="0">
              <a:buNone/>
            </a:pPr>
            <a:r>
              <a:rPr lang="en-US" sz="2800" dirty="0" smtClean="0"/>
              <a:t>Since </a:t>
            </a:r>
            <a:r>
              <a:rPr lang="en-US" sz="2800" dirty="0"/>
              <a:t>this method describes the view at any point in time, the value of the text input </a:t>
            </a:r>
            <a:r>
              <a:rPr lang="en-US" sz="2800" dirty="0" smtClean="0"/>
              <a:t>should </a:t>
            </a:r>
            <a:r>
              <a:rPr lang="en-US" sz="2800" i="1" dirty="0" smtClean="0"/>
              <a:t>always</a:t>
            </a:r>
            <a:r>
              <a:rPr lang="en-US" sz="2800" dirty="0"/>
              <a:t> </a:t>
            </a:r>
            <a:r>
              <a:rPr lang="en-US" sz="2800" dirty="0" smtClean="0"/>
              <a:t> be</a:t>
            </a:r>
            <a:r>
              <a:rPr lang="en-US" sz="2800" dirty="0"/>
              <a:t> Untitled.</a:t>
            </a:r>
            <a:r>
              <a:rPr lang="en-US" sz="2800" dirty="0">
                <a:solidFill>
                  <a:srgbClr val="FF0000"/>
                </a:solidFill>
              </a:rPr>
              <a:t>.</a:t>
            </a:r>
          </a:p>
          <a:p>
            <a:pPr marL="457200" lvl="1" indent="0" algn="just">
              <a:buNone/>
            </a:pPr>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Controlled Component</a:t>
            </a:r>
            <a:endParaRPr lang="en-US" b="1" dirty="0">
              <a:solidFill>
                <a:schemeClr val="accent2">
                  <a:lumMod val="75000"/>
                </a:schemeClr>
              </a:solidFill>
            </a:endParaRPr>
          </a:p>
        </p:txBody>
      </p:sp>
    </p:spTree>
    <p:extLst>
      <p:ext uri="{BB962C8B-B14F-4D97-AF65-F5344CB8AC3E}">
        <p14:creationId xmlns:p14="http://schemas.microsoft.com/office/powerpoint/2010/main" val="306271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4"/>
            <a:ext cx="8839200" cy="59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b="1" dirty="0">
                <a:solidFill>
                  <a:srgbClr val="FF0000"/>
                </a:solidFill>
              </a:rPr>
              <a:t>Uncontrolled Components</a:t>
            </a:r>
          </a:p>
          <a:p>
            <a:r>
              <a:rPr lang="en-US" sz="2800" dirty="0"/>
              <a:t>An &lt;input&gt; that </a:t>
            </a:r>
            <a:r>
              <a:rPr lang="en-US" sz="2800" dirty="0">
                <a:solidFill>
                  <a:srgbClr val="FF0000"/>
                </a:solidFill>
              </a:rPr>
              <a:t>does not supply a value</a:t>
            </a:r>
            <a:r>
              <a:rPr lang="en-US" sz="2800" dirty="0"/>
              <a:t> (or sets it to null) is an </a:t>
            </a:r>
            <a:r>
              <a:rPr lang="en-US" sz="2800" i="1" dirty="0">
                <a:solidFill>
                  <a:srgbClr val="FF0000"/>
                </a:solidFill>
              </a:rPr>
              <a:t>uncontrolled</a:t>
            </a:r>
            <a:r>
              <a:rPr lang="en-US" sz="2800" dirty="0"/>
              <a:t> component</a:t>
            </a:r>
            <a:r>
              <a:rPr lang="en-US" sz="2800" dirty="0" smtClean="0"/>
              <a:t>.</a:t>
            </a:r>
          </a:p>
          <a:p>
            <a:r>
              <a:rPr lang="en-US" sz="2800" dirty="0" smtClean="0"/>
              <a:t> </a:t>
            </a:r>
            <a:endParaRPr lang="en-US" sz="2800" dirty="0" smtClean="0"/>
          </a:p>
          <a:p>
            <a:r>
              <a:rPr lang="en-US" sz="2800" dirty="0" smtClean="0"/>
              <a:t>render</a:t>
            </a:r>
            <a:r>
              <a:rPr lang="en-US" sz="2800" dirty="0"/>
              <a:t>: function() {    return &lt;input </a:t>
            </a:r>
            <a:r>
              <a:rPr lang="en-US" sz="2800" dirty="0" smtClean="0"/>
              <a:t> type</a:t>
            </a:r>
            <a:r>
              <a:rPr lang="en-US" sz="2800" dirty="0"/>
              <a:t>="text" /&gt;;  } </a:t>
            </a:r>
            <a:endParaRPr lang="en-US" sz="2800" dirty="0" smtClean="0"/>
          </a:p>
          <a:p>
            <a:pPr marL="0" indent="0">
              <a:buNone/>
            </a:pPr>
            <a:r>
              <a:rPr lang="en-US" sz="2800" smtClean="0">
                <a:solidFill>
                  <a:srgbClr val="FF0000"/>
                </a:solidFill>
              </a:rPr>
              <a:t>.</a:t>
            </a:r>
            <a:endParaRPr lang="en-US" sz="2800" dirty="0">
              <a:solidFill>
                <a:srgbClr val="FF0000"/>
              </a:solidFill>
            </a:endParaRPr>
          </a:p>
          <a:p>
            <a:pPr marL="457200" lvl="1" indent="0" algn="just">
              <a:buNone/>
            </a:pPr>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Uncontrolled Component</a:t>
            </a:r>
            <a:endParaRPr lang="en-US" b="1" dirty="0">
              <a:solidFill>
                <a:schemeClr val="accent2">
                  <a:lumMod val="75000"/>
                </a:schemeClr>
              </a:solidFill>
            </a:endParaRPr>
          </a:p>
        </p:txBody>
      </p:sp>
    </p:spTree>
    <p:extLst>
      <p:ext uri="{BB962C8B-B14F-4D97-AF65-F5344CB8AC3E}">
        <p14:creationId xmlns:p14="http://schemas.microsoft.com/office/powerpoint/2010/main" val="33413691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4"/>
            <a:ext cx="8839200" cy="59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b="1" dirty="0">
                <a:solidFill>
                  <a:srgbClr val="FF0000"/>
                </a:solidFill>
              </a:rPr>
              <a:t>Default Value</a:t>
            </a:r>
          </a:p>
          <a:p>
            <a:r>
              <a:rPr lang="en-US" sz="2800" dirty="0" smtClean="0"/>
              <a:t>To initialize </a:t>
            </a:r>
            <a:r>
              <a:rPr lang="en-US" sz="2800" dirty="0"/>
              <a:t>the component with a non-empty value, </a:t>
            </a:r>
            <a:r>
              <a:rPr lang="en-US" sz="2800" dirty="0" smtClean="0"/>
              <a:t> </a:t>
            </a:r>
            <a:r>
              <a:rPr lang="en-US" sz="2800" dirty="0"/>
              <a:t>supply </a:t>
            </a:r>
            <a:r>
              <a:rPr lang="en-US" sz="2800" dirty="0" smtClean="0"/>
              <a:t>a </a:t>
            </a:r>
            <a:r>
              <a:rPr lang="en-US" sz="2800" dirty="0" err="1" smtClean="0">
                <a:solidFill>
                  <a:srgbClr val="FF0000"/>
                </a:solidFill>
              </a:rPr>
              <a:t>defaultValue</a:t>
            </a:r>
            <a:r>
              <a:rPr lang="en-US" sz="2800" dirty="0"/>
              <a:t> prop. </a:t>
            </a:r>
            <a:endParaRPr lang="en-US" sz="2800" dirty="0" smtClean="0"/>
          </a:p>
          <a:p>
            <a:endParaRPr lang="en-US" sz="2800" dirty="0"/>
          </a:p>
          <a:p>
            <a:pPr marL="0" indent="0">
              <a:buNone/>
            </a:pPr>
            <a:r>
              <a:rPr lang="en-US" sz="2800" dirty="0" smtClean="0"/>
              <a:t>render</a:t>
            </a:r>
            <a:r>
              <a:rPr lang="en-US" sz="2800" dirty="0"/>
              <a:t>: function() {   </a:t>
            </a:r>
            <a:endParaRPr lang="en-US" sz="2800" dirty="0" smtClean="0"/>
          </a:p>
          <a:p>
            <a:pPr marL="0" indent="0">
              <a:buNone/>
            </a:pPr>
            <a:r>
              <a:rPr lang="en-US" sz="2800" dirty="0"/>
              <a:t>	</a:t>
            </a:r>
            <a:r>
              <a:rPr lang="en-US" sz="2800" dirty="0" smtClean="0"/>
              <a:t> </a:t>
            </a:r>
            <a:r>
              <a:rPr lang="en-US" sz="2800" dirty="0"/>
              <a:t>return &lt;input type="text" </a:t>
            </a:r>
            <a:r>
              <a:rPr lang="en-US" sz="2800" dirty="0" err="1"/>
              <a:t>defaultValue</a:t>
            </a:r>
            <a:r>
              <a:rPr lang="en-US" sz="2800" dirty="0"/>
              <a:t>="Hello!" /&gt;;  } </a:t>
            </a:r>
            <a:endParaRPr lang="en-US" sz="2800" dirty="0" smtClean="0"/>
          </a:p>
          <a:p>
            <a:pPr marL="0" indent="0">
              <a:buNone/>
            </a:pPr>
            <a:r>
              <a:rPr lang="en-US" sz="2800" dirty="0" smtClean="0"/>
              <a:t>This </a:t>
            </a:r>
            <a:r>
              <a:rPr lang="en-US" sz="2800" dirty="0"/>
              <a:t>example will function much like the </a:t>
            </a:r>
            <a:r>
              <a:rPr lang="en-US" sz="2800" b="1" dirty="0"/>
              <a:t>Controlled Components</a:t>
            </a:r>
            <a:r>
              <a:rPr lang="en-US" sz="2800" dirty="0"/>
              <a:t> </a:t>
            </a:r>
            <a:endParaRPr lang="en-US" sz="2800" dirty="0" smtClean="0"/>
          </a:p>
          <a:p>
            <a:pPr marL="0" indent="0">
              <a:buNone/>
            </a:pPr>
            <a:endParaRPr lang="en-US" sz="2800" dirty="0" smtClean="0"/>
          </a:p>
          <a:p>
            <a:pPr marL="0" indent="0">
              <a:buNone/>
            </a:pPr>
            <a:r>
              <a:rPr lang="en-US" sz="2800" dirty="0" smtClean="0"/>
              <a:t>&lt;</a:t>
            </a:r>
            <a:r>
              <a:rPr lang="en-US" sz="2800" dirty="0"/>
              <a:t>input&gt; </a:t>
            </a:r>
            <a:r>
              <a:rPr lang="en-US" sz="2800" dirty="0" smtClean="0"/>
              <a:t>      supports</a:t>
            </a:r>
            <a:r>
              <a:rPr lang="en-US" sz="2800" dirty="0"/>
              <a:t> </a:t>
            </a:r>
            <a:r>
              <a:rPr lang="en-US" sz="2800" dirty="0" err="1">
                <a:solidFill>
                  <a:srgbClr val="FF0000"/>
                </a:solidFill>
              </a:rPr>
              <a:t>defaultChecked</a:t>
            </a:r>
            <a:r>
              <a:rPr lang="en-US" sz="2800" dirty="0"/>
              <a:t> </a:t>
            </a:r>
            <a:endParaRPr lang="en-US" sz="2800" dirty="0" smtClean="0"/>
          </a:p>
          <a:p>
            <a:pPr marL="0" indent="0">
              <a:buNone/>
            </a:pPr>
            <a:r>
              <a:rPr lang="en-US" sz="2800" dirty="0" smtClean="0"/>
              <a:t>&lt;</a:t>
            </a:r>
            <a:r>
              <a:rPr lang="en-US" sz="2800" dirty="0"/>
              <a:t>select</a:t>
            </a:r>
            <a:r>
              <a:rPr lang="en-US" sz="2800" dirty="0" smtClean="0"/>
              <a:t>&gt;     </a:t>
            </a:r>
            <a:r>
              <a:rPr lang="en-US" sz="2800" dirty="0"/>
              <a:t> supports </a:t>
            </a:r>
            <a:r>
              <a:rPr lang="en-US" sz="2800" dirty="0" err="1"/>
              <a:t>defaultValue</a:t>
            </a:r>
            <a:r>
              <a:rPr lang="en-US" sz="2800" dirty="0"/>
              <a:t>.</a:t>
            </a:r>
          </a:p>
          <a:p>
            <a:pPr marL="0" indent="0">
              <a:buNone/>
            </a:pPr>
            <a:r>
              <a:rPr lang="en-US" sz="2800" dirty="0" smtClean="0">
                <a:solidFill>
                  <a:srgbClr val="FF0000"/>
                </a:solidFill>
              </a:rPr>
              <a:t>.</a:t>
            </a:r>
            <a:endParaRPr lang="en-US" sz="2800" dirty="0">
              <a:solidFill>
                <a:srgbClr val="FF0000"/>
              </a:solidFill>
            </a:endParaRPr>
          </a:p>
          <a:p>
            <a:pPr marL="457200" lvl="1" indent="0" algn="just">
              <a:buNone/>
            </a:pPr>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a:t>
            </a:r>
            <a:endParaRPr lang="en-US" b="1" dirty="0">
              <a:solidFill>
                <a:schemeClr val="accent2">
                  <a:lumMod val="75000"/>
                </a:schemeClr>
              </a:solidFill>
            </a:endParaRPr>
          </a:p>
        </p:txBody>
      </p:sp>
    </p:spTree>
    <p:extLst>
      <p:ext uri="{BB962C8B-B14F-4D97-AF65-F5344CB8AC3E}">
        <p14:creationId xmlns:p14="http://schemas.microsoft.com/office/powerpoint/2010/main" val="32139778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800" b="1" dirty="0">
              <a:solidFill>
                <a:srgbClr val="FF0000"/>
              </a:solidFill>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Lifecycle methods</a:t>
            </a:r>
            <a:endParaRPr lang="en-US" b="1" dirty="0">
              <a:solidFill>
                <a:schemeClr val="accent2">
                  <a:lumMod val="75000"/>
                </a:schemeClr>
              </a:solidFill>
            </a:endParaRPr>
          </a:p>
        </p:txBody>
      </p:sp>
      <p:sp>
        <p:nvSpPr>
          <p:cNvPr id="3" name="Rectangle 2"/>
          <p:cNvSpPr/>
          <p:nvPr/>
        </p:nvSpPr>
        <p:spPr>
          <a:xfrm>
            <a:off x="152400" y="693325"/>
            <a:ext cx="8686800" cy="6124754"/>
          </a:xfrm>
          <a:prstGeom prst="rect">
            <a:avLst/>
          </a:prstGeom>
        </p:spPr>
        <p:txBody>
          <a:bodyPr wrap="square">
            <a:spAutoFit/>
          </a:bodyPr>
          <a:lstStyle/>
          <a:p>
            <a:pPr marL="457200" indent="-457200">
              <a:buFont typeface="Arial" pitchFamily="34" charset="0"/>
              <a:buChar char="•"/>
            </a:pPr>
            <a:r>
              <a:rPr lang="en-US" sz="2800" dirty="0"/>
              <a:t>Once mounted, the component stays in </a:t>
            </a:r>
            <a:r>
              <a:rPr lang="en-US" sz="2800" dirty="0" smtClean="0"/>
              <a:t>the</a:t>
            </a:r>
            <a:r>
              <a:rPr lang="en-US" sz="2800" dirty="0"/>
              <a:t> </a:t>
            </a:r>
            <a:r>
              <a:rPr lang="en-US" sz="2800" i="1" dirty="0">
                <a:solidFill>
                  <a:srgbClr val="FF0000"/>
                </a:solidFill>
              </a:rPr>
              <a:t>Update</a:t>
            </a:r>
            <a:r>
              <a:rPr lang="en-US" sz="2800" dirty="0"/>
              <a:t> state. </a:t>
            </a:r>
            <a:endParaRPr lang="en-US" sz="2800" dirty="0" smtClean="0"/>
          </a:p>
          <a:p>
            <a:pPr marL="457200" indent="-457200">
              <a:buFont typeface="Arial" pitchFamily="34" charset="0"/>
              <a:buChar char="•"/>
            </a:pPr>
            <a:endParaRPr lang="en-US" sz="2800" dirty="0" smtClean="0"/>
          </a:p>
          <a:p>
            <a:pPr marL="457200" indent="-457200">
              <a:buFont typeface="Arial" pitchFamily="34" charset="0"/>
              <a:buChar char="•"/>
            </a:pPr>
            <a:r>
              <a:rPr lang="en-US" sz="2800" dirty="0" smtClean="0"/>
              <a:t>A </a:t>
            </a:r>
            <a:r>
              <a:rPr lang="en-US" sz="2800" dirty="0"/>
              <a:t>component gets updated when </a:t>
            </a:r>
            <a:r>
              <a:rPr lang="en-US" sz="2800" dirty="0" smtClean="0"/>
              <a:t>we </a:t>
            </a:r>
            <a:r>
              <a:rPr lang="en-US" sz="2800" dirty="0"/>
              <a:t>change state using </a:t>
            </a:r>
            <a:r>
              <a:rPr lang="en-US" sz="2800" dirty="0" err="1">
                <a:solidFill>
                  <a:srgbClr val="FF0000"/>
                </a:solidFill>
              </a:rPr>
              <a:t>setState</a:t>
            </a:r>
            <a:r>
              <a:rPr lang="en-US" sz="2800" dirty="0" smtClean="0">
                <a:solidFill>
                  <a:srgbClr val="FF0000"/>
                </a:solidFill>
              </a:rPr>
              <a:t>()</a:t>
            </a:r>
            <a:r>
              <a:rPr lang="en-US" sz="2800" dirty="0">
                <a:solidFill>
                  <a:srgbClr val="FF0000"/>
                </a:solidFill>
              </a:rPr>
              <a:t>.</a:t>
            </a:r>
            <a:endParaRPr lang="en-US" sz="2800" dirty="0" smtClean="0">
              <a:solidFill>
                <a:srgbClr val="FF0000"/>
              </a:solidFill>
            </a:endParaRPr>
          </a:p>
          <a:p>
            <a:pPr marL="457200" indent="-457200">
              <a:buFont typeface="Arial" pitchFamily="34" charset="0"/>
              <a:buChar char="•"/>
            </a:pPr>
            <a:endParaRPr lang="en-US" sz="2800" dirty="0"/>
          </a:p>
          <a:p>
            <a:pPr marL="457200" indent="-457200">
              <a:buFont typeface="Arial" pitchFamily="34" charset="0"/>
              <a:buChar char="•"/>
            </a:pPr>
            <a:r>
              <a:rPr lang="en-US" sz="2800" dirty="0" smtClean="0"/>
              <a:t> </a:t>
            </a:r>
            <a:r>
              <a:rPr lang="en-US" sz="2800" dirty="0"/>
              <a:t>This in turn results in calling render(), which brings the DOM in sync with the data (props + state). </a:t>
            </a:r>
            <a:endParaRPr lang="en-US" sz="2800" dirty="0" smtClean="0"/>
          </a:p>
          <a:p>
            <a:pPr marL="457200" indent="-457200">
              <a:buFont typeface="Arial" pitchFamily="34" charset="0"/>
              <a:buChar char="•"/>
            </a:pPr>
            <a:endParaRPr lang="en-US" sz="2800" dirty="0"/>
          </a:p>
          <a:p>
            <a:pPr marL="457200" indent="-457200">
              <a:buFont typeface="Arial" pitchFamily="34" charset="0"/>
              <a:buChar char="•"/>
            </a:pPr>
            <a:r>
              <a:rPr lang="en-US" sz="2800" dirty="0" smtClean="0"/>
              <a:t>Between </a:t>
            </a:r>
            <a:r>
              <a:rPr lang="en-US" sz="2800" dirty="0"/>
              <a:t>subsequent updates, React will calculate the delta between the previous component-tree and the newly generated </a:t>
            </a:r>
            <a:r>
              <a:rPr lang="en-US" sz="2800" dirty="0" smtClean="0"/>
              <a:t>tree to optimize and  </a:t>
            </a:r>
            <a:r>
              <a:rPr lang="en-US" sz="2800" dirty="0"/>
              <a:t>minimizes the manipulation on the real </a:t>
            </a:r>
            <a:r>
              <a:rPr lang="en-US" sz="2800" dirty="0" smtClean="0"/>
              <a:t>DOM.</a:t>
            </a:r>
            <a:r>
              <a:rPr lang="en-US" sz="2800" dirty="0"/>
              <a:t/>
            </a:r>
            <a:br>
              <a:rPr lang="en-US" sz="2800" dirty="0"/>
            </a:br>
            <a:endParaRPr lang="en-US" sz="2800" dirty="0"/>
          </a:p>
        </p:txBody>
      </p:sp>
    </p:spTree>
    <p:extLst>
      <p:ext uri="{BB962C8B-B14F-4D97-AF65-F5344CB8AC3E}">
        <p14:creationId xmlns:p14="http://schemas.microsoft.com/office/powerpoint/2010/main" val="12690587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800" b="1" dirty="0">
              <a:solidFill>
                <a:srgbClr val="FF0000"/>
              </a:solidFill>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Lifecycle methods</a:t>
            </a:r>
            <a:endParaRPr lang="en-US" b="1" dirty="0">
              <a:solidFill>
                <a:schemeClr val="accent2">
                  <a:lumMod val="75000"/>
                </a:schemeClr>
              </a:solidFill>
            </a:endParaRPr>
          </a:p>
        </p:txBody>
      </p:sp>
      <p:sp>
        <p:nvSpPr>
          <p:cNvPr id="3" name="Rectangle 2"/>
          <p:cNvSpPr/>
          <p:nvPr/>
        </p:nvSpPr>
        <p:spPr>
          <a:xfrm>
            <a:off x="152400" y="693325"/>
            <a:ext cx="8686800" cy="5262979"/>
          </a:xfrm>
          <a:prstGeom prst="rect">
            <a:avLst/>
          </a:prstGeom>
        </p:spPr>
        <p:txBody>
          <a:bodyPr wrap="square">
            <a:spAutoFit/>
          </a:bodyPr>
          <a:lstStyle/>
          <a:p>
            <a:pPr marL="457200" indent="-457200">
              <a:buFont typeface="Arial" pitchFamily="34" charset="0"/>
              <a:buChar char="•"/>
            </a:pPr>
            <a:r>
              <a:rPr lang="en-US" sz="2800" dirty="0"/>
              <a:t>The final state is </a:t>
            </a:r>
            <a:r>
              <a:rPr lang="en-US" sz="2800" i="1" dirty="0" err="1">
                <a:solidFill>
                  <a:srgbClr val="FF0000"/>
                </a:solidFill>
              </a:rPr>
              <a:t>Unmounted</a:t>
            </a:r>
            <a:r>
              <a:rPr lang="en-US" sz="2800" dirty="0" smtClean="0"/>
              <a:t>.</a:t>
            </a:r>
          </a:p>
          <a:p>
            <a:pPr marL="457200" indent="-457200">
              <a:buFont typeface="Arial" pitchFamily="34" charset="0"/>
              <a:buChar char="•"/>
            </a:pPr>
            <a:endParaRPr lang="en-US" sz="2800" dirty="0" smtClean="0"/>
          </a:p>
          <a:p>
            <a:pPr marL="457200" indent="-457200">
              <a:buFont typeface="Arial" pitchFamily="34" charset="0"/>
              <a:buChar char="•"/>
            </a:pPr>
            <a:r>
              <a:rPr lang="en-US" sz="2800" dirty="0" smtClean="0"/>
              <a:t> </a:t>
            </a:r>
            <a:r>
              <a:rPr lang="en-US" sz="2800" dirty="0"/>
              <a:t>This happens when </a:t>
            </a:r>
            <a:r>
              <a:rPr lang="en-US" sz="2800" dirty="0" smtClean="0"/>
              <a:t>we explicitly call </a:t>
            </a:r>
            <a:r>
              <a:rPr lang="en-US" sz="2800" dirty="0" err="1" smtClean="0">
                <a:solidFill>
                  <a:srgbClr val="FF0000"/>
                </a:solidFill>
              </a:rPr>
              <a:t>React.unmountAndReleaseReactRootNode</a:t>
            </a:r>
            <a:r>
              <a:rPr lang="en-US" sz="2800" dirty="0">
                <a:solidFill>
                  <a:srgbClr val="FF0000"/>
                </a:solidFill>
              </a:rPr>
              <a:t>()</a:t>
            </a:r>
            <a:r>
              <a:rPr lang="en-US" sz="2800" dirty="0"/>
              <a:t> or automatically if a component was a child that was no longer generated in a render() call. </a:t>
            </a:r>
            <a:endParaRPr lang="en-US" sz="2800" dirty="0" smtClean="0"/>
          </a:p>
          <a:p>
            <a:pPr marL="457200" indent="-457200">
              <a:buFont typeface="Arial" pitchFamily="34" charset="0"/>
              <a:buChar char="•"/>
            </a:pPr>
            <a:endParaRPr lang="en-US" sz="2800" dirty="0" smtClean="0"/>
          </a:p>
          <a:p>
            <a:pPr marL="457200" indent="-457200">
              <a:buFont typeface="Arial" pitchFamily="34" charset="0"/>
              <a:buChar char="•"/>
            </a:pPr>
            <a:r>
              <a:rPr lang="en-US" sz="2800" dirty="0" smtClean="0"/>
              <a:t>React  </a:t>
            </a:r>
            <a:r>
              <a:rPr lang="en-US" sz="2800" dirty="0"/>
              <a:t>tell </a:t>
            </a:r>
            <a:r>
              <a:rPr lang="en-US" sz="2800" dirty="0" smtClean="0"/>
              <a:t> </a:t>
            </a:r>
            <a:r>
              <a:rPr lang="en-US" sz="2800" dirty="0"/>
              <a:t>when it moved between the </a:t>
            </a:r>
            <a:r>
              <a:rPr lang="en-US" sz="2800" i="1" dirty="0"/>
              <a:t>Mounted-Update-</a:t>
            </a:r>
            <a:r>
              <a:rPr lang="en-US" sz="2800" i="1" dirty="0" err="1"/>
              <a:t>Unmounted</a:t>
            </a:r>
            <a:r>
              <a:rPr lang="en-US" sz="2800" dirty="0"/>
              <a:t> </a:t>
            </a:r>
            <a:r>
              <a:rPr lang="en-US" sz="2800" dirty="0" smtClean="0"/>
              <a:t>states using built-in methods</a:t>
            </a:r>
          </a:p>
          <a:p>
            <a:endParaRPr lang="en-US" sz="2800" dirty="0"/>
          </a:p>
          <a:p>
            <a:r>
              <a:rPr lang="en-US" sz="2800" dirty="0"/>
              <a:t/>
            </a:r>
            <a:br>
              <a:rPr lang="en-US" sz="2800" dirty="0"/>
            </a:br>
            <a:endParaRPr lang="en-US" sz="2800" dirty="0"/>
          </a:p>
        </p:txBody>
      </p:sp>
      <p:sp>
        <p:nvSpPr>
          <p:cNvPr id="2" name="Right Arrow 1"/>
          <p:cNvSpPr/>
          <p:nvPr/>
        </p:nvSpPr>
        <p:spPr>
          <a:xfrm>
            <a:off x="5181600" y="5181600"/>
            <a:ext cx="1066800" cy="774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0682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b="1" dirty="0" smtClean="0">
                <a:solidFill>
                  <a:srgbClr val="FF0000"/>
                </a:solidFill>
              </a:rPr>
              <a:t>Mounting methods :</a:t>
            </a:r>
            <a:endParaRPr lang="en-US" sz="2800" b="1" dirty="0">
              <a:solidFill>
                <a:srgbClr val="FF0000"/>
              </a:solidFill>
            </a:endParaRPr>
          </a:p>
          <a:p>
            <a:pPr lvl="0"/>
            <a:r>
              <a:rPr lang="en-US" sz="2800" dirty="0" err="1">
                <a:solidFill>
                  <a:srgbClr val="FF0000"/>
                </a:solidFill>
              </a:rPr>
              <a:t>getInitialState</a:t>
            </a:r>
            <a:r>
              <a:rPr lang="en-US" sz="2800" dirty="0">
                <a:solidFill>
                  <a:srgbClr val="FF0000"/>
                </a:solidFill>
              </a:rPr>
              <a:t>(): </a:t>
            </a:r>
            <a:r>
              <a:rPr lang="en-US" sz="2800" dirty="0"/>
              <a:t>object is invoked before a component is mounted. </a:t>
            </a:r>
            <a:r>
              <a:rPr lang="en-US" sz="2800" dirty="0" err="1"/>
              <a:t>Stateful</a:t>
            </a:r>
            <a:r>
              <a:rPr lang="en-US" sz="2800" dirty="0"/>
              <a:t> components should implement this and return the initial state data.</a:t>
            </a:r>
          </a:p>
          <a:p>
            <a:pPr lvl="0"/>
            <a:r>
              <a:rPr lang="en-US" sz="2800" dirty="0" err="1">
                <a:solidFill>
                  <a:srgbClr val="FF0000"/>
                </a:solidFill>
              </a:rPr>
              <a:t>componentWillMount</a:t>
            </a:r>
            <a:r>
              <a:rPr lang="en-US" sz="2800" dirty="0">
                <a:solidFill>
                  <a:srgbClr val="FF0000"/>
                </a:solidFill>
              </a:rPr>
              <a:t>()</a:t>
            </a:r>
            <a:r>
              <a:rPr lang="en-US" sz="2800" dirty="0"/>
              <a:t> is invoked immediately before mounting occurs.</a:t>
            </a:r>
          </a:p>
          <a:p>
            <a:pPr lvl="0"/>
            <a:r>
              <a:rPr lang="en-US" sz="2800" dirty="0" err="1">
                <a:solidFill>
                  <a:srgbClr val="FF0000"/>
                </a:solidFill>
              </a:rPr>
              <a:t>componentDidMount</a:t>
            </a:r>
            <a:r>
              <a:rPr lang="en-US" sz="2800" dirty="0">
                <a:solidFill>
                  <a:srgbClr val="FF0000"/>
                </a:solidFill>
              </a:rPr>
              <a:t>()</a:t>
            </a:r>
            <a:r>
              <a:rPr lang="en-US" sz="2800" dirty="0"/>
              <a:t> is invoked immediately after mounting occurs</a:t>
            </a:r>
            <a:r>
              <a:rPr lang="en-US" sz="2800" dirty="0" smtClean="0"/>
              <a:t>.</a:t>
            </a:r>
          </a:p>
          <a:p>
            <a:pPr marL="0" lvl="0" indent="0">
              <a:buNone/>
            </a:pPr>
            <a:r>
              <a:rPr lang="en-US" sz="2800" dirty="0" smtClean="0"/>
              <a:t> </a:t>
            </a:r>
            <a:r>
              <a:rPr lang="en-US" sz="2800" dirty="0"/>
              <a:t>Initialization that requires DOM nodes should go here.</a:t>
            </a:r>
          </a:p>
          <a:p>
            <a:endParaRPr lang="en-US" sz="2800" dirty="0"/>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methods</a:t>
            </a:r>
            <a:endParaRPr lang="en-US" b="1" dirty="0">
              <a:solidFill>
                <a:schemeClr val="accent2">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55" y="5254625"/>
            <a:ext cx="83820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1266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600" b="1" dirty="0" smtClean="0">
                <a:solidFill>
                  <a:srgbClr val="FF0000"/>
                </a:solidFill>
              </a:rPr>
              <a:t>Updating methods:</a:t>
            </a:r>
            <a:endParaRPr lang="en-US" sz="2600" b="1" dirty="0">
              <a:solidFill>
                <a:srgbClr val="FF0000"/>
              </a:solidFill>
            </a:endParaRPr>
          </a:p>
          <a:p>
            <a:pPr lvl="0"/>
            <a:r>
              <a:rPr lang="en-US" sz="2600" dirty="0" err="1">
                <a:solidFill>
                  <a:srgbClr val="FF0000"/>
                </a:solidFill>
              </a:rPr>
              <a:t>componentWillReceiveProps</a:t>
            </a:r>
            <a:r>
              <a:rPr lang="en-US" sz="2600" dirty="0">
                <a:solidFill>
                  <a:srgbClr val="FF0000"/>
                </a:solidFill>
              </a:rPr>
              <a:t>(object </a:t>
            </a:r>
            <a:r>
              <a:rPr lang="en-US" sz="2600" dirty="0" err="1">
                <a:solidFill>
                  <a:srgbClr val="FF0000"/>
                </a:solidFill>
              </a:rPr>
              <a:t>nextProps</a:t>
            </a:r>
            <a:r>
              <a:rPr lang="en-US" sz="2600" dirty="0">
                <a:solidFill>
                  <a:srgbClr val="FF0000"/>
                </a:solidFill>
              </a:rPr>
              <a:t>)</a:t>
            </a:r>
            <a:r>
              <a:rPr lang="en-US" sz="2600" dirty="0"/>
              <a:t> is invoked when a mounted component receives new props. This method </a:t>
            </a:r>
            <a:r>
              <a:rPr lang="en-US" sz="2600" dirty="0" smtClean="0"/>
              <a:t> should  </a:t>
            </a:r>
            <a:r>
              <a:rPr lang="en-US" sz="2600" dirty="0"/>
              <a:t>be </a:t>
            </a:r>
            <a:r>
              <a:rPr lang="en-US" sz="2600" dirty="0" smtClean="0"/>
              <a:t> used to compare  </a:t>
            </a:r>
            <a:r>
              <a:rPr lang="en-US" sz="2600" dirty="0"/>
              <a:t> </a:t>
            </a:r>
            <a:r>
              <a:rPr lang="en-US" sz="2600" dirty="0" err="1" smtClean="0"/>
              <a:t>this.props</a:t>
            </a:r>
            <a:r>
              <a:rPr lang="en-US" sz="2600" smtClean="0"/>
              <a:t> and</a:t>
            </a:r>
            <a:r>
              <a:rPr lang="en-US" sz="2600" dirty="0"/>
              <a:t> </a:t>
            </a:r>
            <a:r>
              <a:rPr lang="en-US" sz="2600" dirty="0" err="1"/>
              <a:t>nextProps</a:t>
            </a:r>
            <a:r>
              <a:rPr lang="en-US" sz="2600" dirty="0"/>
              <a:t> to perform state transitions using </a:t>
            </a:r>
            <a:r>
              <a:rPr lang="en-US" sz="2600" dirty="0" err="1"/>
              <a:t>this.setState</a:t>
            </a:r>
            <a:r>
              <a:rPr lang="en-US" sz="2600" dirty="0" smtClean="0"/>
              <a:t>().</a:t>
            </a:r>
          </a:p>
          <a:p>
            <a:pPr lvl="0"/>
            <a:endParaRPr lang="en-US" sz="2600" dirty="0"/>
          </a:p>
          <a:p>
            <a:pPr lvl="0"/>
            <a:r>
              <a:rPr lang="en-US" sz="2600" dirty="0" err="1">
                <a:solidFill>
                  <a:srgbClr val="FF0000"/>
                </a:solidFill>
              </a:rPr>
              <a:t>shouldComponentUpdate</a:t>
            </a:r>
            <a:r>
              <a:rPr lang="en-US" sz="2600" dirty="0">
                <a:solidFill>
                  <a:srgbClr val="FF0000"/>
                </a:solidFill>
              </a:rPr>
              <a:t>(object </a:t>
            </a:r>
            <a:r>
              <a:rPr lang="en-US" sz="2600" dirty="0" err="1">
                <a:solidFill>
                  <a:srgbClr val="FF0000"/>
                </a:solidFill>
              </a:rPr>
              <a:t>nextProps</a:t>
            </a:r>
            <a:r>
              <a:rPr lang="en-US" sz="2600" dirty="0">
                <a:solidFill>
                  <a:srgbClr val="FF0000"/>
                </a:solidFill>
              </a:rPr>
              <a:t>, object </a:t>
            </a:r>
            <a:r>
              <a:rPr lang="en-US" sz="2600" dirty="0" err="1">
                <a:solidFill>
                  <a:srgbClr val="FF0000"/>
                </a:solidFill>
              </a:rPr>
              <a:t>nextState</a:t>
            </a:r>
            <a:r>
              <a:rPr lang="en-US" sz="2600" dirty="0">
                <a:solidFill>
                  <a:srgbClr val="FF0000"/>
                </a:solidFill>
              </a:rPr>
              <a:t>): </a:t>
            </a:r>
            <a:r>
              <a:rPr lang="en-US" sz="2600" dirty="0" err="1"/>
              <a:t>boolean</a:t>
            </a:r>
            <a:r>
              <a:rPr lang="en-US" sz="2600" dirty="0"/>
              <a:t> is invoked when a component decides whether any changes warrant an update to the DOM. </a:t>
            </a:r>
            <a:endParaRPr lang="en-US" sz="2600" dirty="0" smtClean="0"/>
          </a:p>
          <a:p>
            <a:pPr lvl="0"/>
            <a:r>
              <a:rPr lang="en-US" sz="2600" dirty="0" smtClean="0"/>
              <a:t>Implement </a:t>
            </a:r>
            <a:r>
              <a:rPr lang="en-US" sz="2600" dirty="0"/>
              <a:t>this as an </a:t>
            </a:r>
            <a:r>
              <a:rPr lang="en-US" sz="2600" dirty="0" smtClean="0"/>
              <a:t>optimization   </a:t>
            </a:r>
            <a:r>
              <a:rPr lang="en-US" sz="2600" dirty="0"/>
              <a:t>to </a:t>
            </a:r>
            <a:r>
              <a:rPr lang="en-US" sz="2600" dirty="0" smtClean="0"/>
              <a:t>compare</a:t>
            </a:r>
            <a:r>
              <a:rPr lang="en-US" sz="2600" dirty="0"/>
              <a:t> </a:t>
            </a:r>
            <a:r>
              <a:rPr lang="en-US" sz="2600" dirty="0" smtClean="0"/>
              <a:t>  </a:t>
            </a:r>
            <a:r>
              <a:rPr lang="en-US" sz="2600" dirty="0" err="1" smtClean="0"/>
              <a:t>this.props</a:t>
            </a:r>
            <a:r>
              <a:rPr lang="en-US" sz="2600" dirty="0"/>
              <a:t> with </a:t>
            </a:r>
            <a:r>
              <a:rPr lang="en-US" sz="2600" dirty="0" err="1"/>
              <a:t>nextProps</a:t>
            </a:r>
            <a:r>
              <a:rPr lang="en-US" sz="2600" dirty="0"/>
              <a:t> </a:t>
            </a:r>
            <a:r>
              <a:rPr lang="en-US" sz="2600" dirty="0" err="1"/>
              <a:t>andthis.state</a:t>
            </a:r>
            <a:r>
              <a:rPr lang="en-US" sz="2600" dirty="0"/>
              <a:t> </a:t>
            </a:r>
            <a:endParaRPr lang="en-US" sz="2600" dirty="0" smtClean="0"/>
          </a:p>
          <a:p>
            <a:pPr marL="0" lvl="0" indent="0">
              <a:buNone/>
            </a:pPr>
            <a:r>
              <a:rPr lang="en-US" sz="2600" dirty="0"/>
              <a:t> </a:t>
            </a:r>
            <a:r>
              <a:rPr lang="en-US" sz="2600" dirty="0" smtClean="0"/>
              <a:t>    with</a:t>
            </a:r>
            <a:r>
              <a:rPr lang="en-US" sz="2600" dirty="0"/>
              <a:t> </a:t>
            </a:r>
            <a:r>
              <a:rPr lang="en-US" sz="2600" dirty="0" err="1"/>
              <a:t>nextState</a:t>
            </a:r>
            <a:r>
              <a:rPr lang="en-US" sz="2600" dirty="0"/>
              <a:t> and return false if React should skip updating</a:t>
            </a:r>
            <a:r>
              <a:rPr lang="en-US" sz="2600" dirty="0" smtClean="0"/>
              <a:t>.</a:t>
            </a:r>
            <a:endParaRPr lang="en-US" sz="2600" dirty="0"/>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Lifecycle methods</a:t>
            </a:r>
            <a:endParaRPr lang="en-US" b="1" dirty="0">
              <a:solidFill>
                <a:schemeClr val="accent2">
                  <a:lumMod val="75000"/>
                </a:schemeClr>
              </a:solidFill>
            </a:endParaRPr>
          </a:p>
        </p:txBody>
      </p:sp>
    </p:spTree>
    <p:extLst>
      <p:ext uri="{BB962C8B-B14F-4D97-AF65-F5344CB8AC3E}">
        <p14:creationId xmlns:p14="http://schemas.microsoft.com/office/powerpoint/2010/main" val="2887352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Props</a:t>
            </a:r>
            <a:endParaRPr lang="en-US" b="1" dirty="0">
              <a:solidFill>
                <a:schemeClr val="accent2">
                  <a:lumMod val="75000"/>
                </a:schemeClr>
              </a:solidFill>
            </a:endParaRPr>
          </a:p>
        </p:txBody>
      </p:sp>
      <p:sp>
        <p:nvSpPr>
          <p:cNvPr id="5" name="TextBox 4"/>
          <p:cNvSpPr txBox="1"/>
          <p:nvPr/>
        </p:nvSpPr>
        <p:spPr>
          <a:xfrm>
            <a:off x="152400" y="673575"/>
            <a:ext cx="8991600" cy="4770537"/>
          </a:xfrm>
          <a:prstGeom prst="rect">
            <a:avLst/>
          </a:prstGeom>
          <a:noFill/>
        </p:spPr>
        <p:txBody>
          <a:bodyPr wrap="square" rtlCol="0">
            <a:spAutoFit/>
          </a:bodyPr>
          <a:lstStyle/>
          <a:p>
            <a:r>
              <a:rPr lang="en-US" sz="2800" dirty="0">
                <a:solidFill>
                  <a:srgbClr val="FF0000"/>
                </a:solidFill>
              </a:rPr>
              <a:t>p</a:t>
            </a:r>
            <a:r>
              <a:rPr lang="en-US" sz="2800" dirty="0" smtClean="0">
                <a:solidFill>
                  <a:srgbClr val="FF0000"/>
                </a:solidFill>
              </a:rPr>
              <a:t>rops </a:t>
            </a:r>
            <a:r>
              <a:rPr lang="en-US" sz="2800" dirty="0" smtClean="0"/>
              <a:t>: </a:t>
            </a:r>
          </a:p>
          <a:p>
            <a:endParaRPr lang="en-US" sz="2800" dirty="0"/>
          </a:p>
          <a:p>
            <a:r>
              <a:rPr lang="en-US" sz="2800" dirty="0" smtClean="0"/>
              <a:t>read only properties  in react used in components to update  UI</a:t>
            </a:r>
          </a:p>
          <a:p>
            <a:endParaRPr lang="en-US" sz="2800" dirty="0" smtClean="0">
              <a:solidFill>
                <a:srgbClr val="FF0000"/>
              </a:solidFill>
            </a:endParaRPr>
          </a:p>
          <a:p>
            <a:r>
              <a:rPr lang="en-US" sz="2800" dirty="0"/>
              <a:t>p</a:t>
            </a:r>
            <a:r>
              <a:rPr lang="en-US" sz="2800" dirty="0" smtClean="0"/>
              <a:t>rop is used to define </a:t>
            </a:r>
            <a:r>
              <a:rPr lang="en-US" sz="2800" dirty="0"/>
              <a:t>a component that can take arguments via the component's HTML element attributes. </a:t>
            </a:r>
            <a:endParaRPr lang="en-US" sz="2800" dirty="0" smtClean="0"/>
          </a:p>
          <a:p>
            <a:endParaRPr lang="en-US" sz="2800" dirty="0">
              <a:solidFill>
                <a:srgbClr val="FF0000"/>
              </a:solidFill>
            </a:endParaRPr>
          </a:p>
          <a:p>
            <a:r>
              <a:rPr lang="en-US" sz="2800" dirty="0"/>
              <a:t>props are immutable and not dynamic. To change the value of a prop requires </a:t>
            </a:r>
            <a:r>
              <a:rPr lang="en-US" sz="2800" dirty="0" smtClean="0"/>
              <a:t>re-rendering </a:t>
            </a:r>
            <a:r>
              <a:rPr lang="en-US" sz="2800" dirty="0"/>
              <a:t>the component. </a:t>
            </a:r>
            <a:r>
              <a:rPr lang="en-US" sz="2400" dirty="0"/>
              <a:t>	</a:t>
            </a:r>
          </a:p>
          <a:p>
            <a:endParaRPr lang="en-US" sz="2400" dirty="0" smtClean="0">
              <a:solidFill>
                <a:srgbClr val="FF0000"/>
              </a:solidFill>
            </a:endParaRPr>
          </a:p>
        </p:txBody>
      </p:sp>
    </p:spTree>
    <p:extLst>
      <p:ext uri="{BB962C8B-B14F-4D97-AF65-F5344CB8AC3E}">
        <p14:creationId xmlns:p14="http://schemas.microsoft.com/office/powerpoint/2010/main" val="10747040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600" b="1" dirty="0" smtClean="0">
                <a:solidFill>
                  <a:srgbClr val="FF0000"/>
                </a:solidFill>
              </a:rPr>
              <a:t>Updating methods:</a:t>
            </a:r>
          </a:p>
          <a:p>
            <a:pPr marL="0" indent="0">
              <a:buNone/>
            </a:pPr>
            <a:endParaRPr lang="en-US" sz="2600" b="1" dirty="0">
              <a:solidFill>
                <a:srgbClr val="FF0000"/>
              </a:solidFill>
            </a:endParaRPr>
          </a:p>
          <a:p>
            <a:pPr lvl="0"/>
            <a:r>
              <a:rPr lang="en-US" sz="2700" dirty="0" err="1">
                <a:solidFill>
                  <a:srgbClr val="FF0000"/>
                </a:solidFill>
              </a:rPr>
              <a:t>componentWillUpdate</a:t>
            </a:r>
            <a:r>
              <a:rPr lang="en-US" sz="2700" dirty="0">
                <a:solidFill>
                  <a:srgbClr val="FF0000"/>
                </a:solidFill>
              </a:rPr>
              <a:t>(object </a:t>
            </a:r>
            <a:r>
              <a:rPr lang="en-US" sz="2700" dirty="0" err="1">
                <a:solidFill>
                  <a:srgbClr val="FF0000"/>
                </a:solidFill>
              </a:rPr>
              <a:t>nextProps</a:t>
            </a:r>
            <a:r>
              <a:rPr lang="en-US" sz="2700" dirty="0">
                <a:solidFill>
                  <a:srgbClr val="FF0000"/>
                </a:solidFill>
              </a:rPr>
              <a:t>, object </a:t>
            </a:r>
            <a:r>
              <a:rPr lang="en-US" sz="2700" dirty="0" err="1">
                <a:solidFill>
                  <a:srgbClr val="FF0000"/>
                </a:solidFill>
              </a:rPr>
              <a:t>nextState</a:t>
            </a:r>
            <a:r>
              <a:rPr lang="en-US" sz="2700" dirty="0"/>
              <a:t>) is invoked immediately before updating occurs. You cannot call </a:t>
            </a:r>
            <a:r>
              <a:rPr lang="en-US" sz="2700" dirty="0" err="1"/>
              <a:t>this.setState</a:t>
            </a:r>
            <a:r>
              <a:rPr lang="en-US" sz="2700" dirty="0"/>
              <a:t>() here</a:t>
            </a:r>
            <a:r>
              <a:rPr lang="en-US" sz="2700" dirty="0" smtClean="0"/>
              <a:t>.</a:t>
            </a:r>
          </a:p>
          <a:p>
            <a:pPr lvl="0"/>
            <a:endParaRPr lang="en-US" sz="2700" dirty="0"/>
          </a:p>
          <a:p>
            <a:pPr lvl="0"/>
            <a:r>
              <a:rPr lang="en-US" sz="2700" dirty="0" err="1">
                <a:solidFill>
                  <a:srgbClr val="FF0000"/>
                </a:solidFill>
              </a:rPr>
              <a:t>componentDidUpdate</a:t>
            </a:r>
            <a:r>
              <a:rPr lang="en-US" sz="2700" dirty="0">
                <a:solidFill>
                  <a:srgbClr val="FF0000"/>
                </a:solidFill>
              </a:rPr>
              <a:t>(object </a:t>
            </a:r>
            <a:r>
              <a:rPr lang="en-US" sz="2700" dirty="0" err="1">
                <a:solidFill>
                  <a:srgbClr val="FF0000"/>
                </a:solidFill>
              </a:rPr>
              <a:t>prevProps</a:t>
            </a:r>
            <a:r>
              <a:rPr lang="en-US" sz="2700" dirty="0">
                <a:solidFill>
                  <a:srgbClr val="FF0000"/>
                </a:solidFill>
              </a:rPr>
              <a:t>, object </a:t>
            </a:r>
            <a:r>
              <a:rPr lang="en-US" sz="2700" dirty="0" err="1">
                <a:solidFill>
                  <a:srgbClr val="FF0000"/>
                </a:solidFill>
              </a:rPr>
              <a:t>prevState</a:t>
            </a:r>
            <a:r>
              <a:rPr lang="en-US" sz="2700" dirty="0">
                <a:solidFill>
                  <a:srgbClr val="FF0000"/>
                </a:solidFill>
              </a:rPr>
              <a:t>) </a:t>
            </a:r>
            <a:r>
              <a:rPr lang="en-US" sz="2700" dirty="0"/>
              <a:t>is invoked immediately after updating occurs.</a:t>
            </a:r>
          </a:p>
          <a:p>
            <a:pPr lvl="0"/>
            <a:endParaRPr lang="en-US" sz="2400" dirty="0"/>
          </a:p>
          <a:p>
            <a:pPr marL="0" lvl="0" indent="0">
              <a:buNone/>
            </a:pPr>
            <a:r>
              <a:rPr lang="en-US" sz="2600" dirty="0" smtClean="0"/>
              <a:t>.</a:t>
            </a:r>
            <a:endParaRPr lang="en-US" sz="2600" dirty="0"/>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Lifecycle methods</a:t>
            </a:r>
            <a:endParaRPr lang="en-US" b="1" dirty="0">
              <a:solidFill>
                <a:schemeClr val="accent2">
                  <a:lumMod val="75000"/>
                </a:schemeClr>
              </a:solidFill>
            </a:endParaRPr>
          </a:p>
        </p:txBody>
      </p:sp>
    </p:spTree>
    <p:extLst>
      <p:ext uri="{BB962C8B-B14F-4D97-AF65-F5344CB8AC3E}">
        <p14:creationId xmlns:p14="http://schemas.microsoft.com/office/powerpoint/2010/main" val="27694452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b="1" dirty="0" err="1">
                <a:solidFill>
                  <a:srgbClr val="FF0000"/>
                </a:solidFill>
              </a:rPr>
              <a:t>Unmounting</a:t>
            </a:r>
            <a:endParaRPr lang="en-US" sz="2800" b="1" dirty="0">
              <a:solidFill>
                <a:srgbClr val="FF0000"/>
              </a:solidFill>
            </a:endParaRPr>
          </a:p>
          <a:p>
            <a:pPr lvl="0"/>
            <a:r>
              <a:rPr lang="en-US" sz="2800" dirty="0" err="1">
                <a:solidFill>
                  <a:srgbClr val="FF0000"/>
                </a:solidFill>
              </a:rPr>
              <a:t>componentWillUnmount</a:t>
            </a:r>
            <a:r>
              <a:rPr lang="en-US" sz="2800" dirty="0">
                <a:solidFill>
                  <a:srgbClr val="FF0000"/>
                </a:solidFill>
              </a:rPr>
              <a:t>()</a:t>
            </a:r>
            <a:r>
              <a:rPr lang="en-US" sz="2800" dirty="0"/>
              <a:t> is invoked immediately before a component is </a:t>
            </a:r>
            <a:r>
              <a:rPr lang="en-US" sz="2800" dirty="0" err="1"/>
              <a:t>unmounted</a:t>
            </a:r>
            <a:r>
              <a:rPr lang="en-US" sz="2800" dirty="0"/>
              <a:t> and destroyed. Cleanup should go here.</a:t>
            </a:r>
          </a:p>
          <a:p>
            <a:pPr marL="0" indent="0">
              <a:buNone/>
            </a:pPr>
            <a:r>
              <a:rPr lang="en-US" sz="2800" b="1" dirty="0">
                <a:solidFill>
                  <a:srgbClr val="FF0000"/>
                </a:solidFill>
              </a:rPr>
              <a:t>Mounted Methods</a:t>
            </a:r>
          </a:p>
          <a:p>
            <a:pPr lvl="0"/>
            <a:r>
              <a:rPr lang="en-US" sz="2800" dirty="0" err="1" smtClean="0">
                <a:solidFill>
                  <a:srgbClr val="FF0000"/>
                </a:solidFill>
              </a:rPr>
              <a:t>findDOMNode</a:t>
            </a:r>
            <a:r>
              <a:rPr lang="en-US" sz="2800" dirty="0">
                <a:solidFill>
                  <a:srgbClr val="FF0000"/>
                </a:solidFill>
              </a:rPr>
              <a:t>(): </a:t>
            </a:r>
            <a:r>
              <a:rPr lang="en-US" sz="2800" dirty="0" err="1"/>
              <a:t>DOMElement</a:t>
            </a:r>
            <a:r>
              <a:rPr lang="en-US" sz="2800" dirty="0"/>
              <a:t> can be invoked on any mounted component in order to obtain a reference to its rendered DOM node</a:t>
            </a:r>
            <a:r>
              <a:rPr lang="en-US" sz="2800" dirty="0" smtClean="0"/>
              <a:t>.</a:t>
            </a:r>
          </a:p>
          <a:p>
            <a:pPr lvl="0"/>
            <a:endParaRPr lang="en-US" sz="2800" dirty="0"/>
          </a:p>
          <a:p>
            <a:pPr lvl="0"/>
            <a:r>
              <a:rPr lang="en-US" sz="2800" dirty="0" err="1" smtClean="0">
                <a:solidFill>
                  <a:srgbClr val="FF0000"/>
                </a:solidFill>
              </a:rPr>
              <a:t>forceUpdate</a:t>
            </a:r>
            <a:r>
              <a:rPr lang="en-US" sz="2800" dirty="0">
                <a:solidFill>
                  <a:srgbClr val="FF0000"/>
                </a:solidFill>
              </a:rPr>
              <a:t>()</a:t>
            </a:r>
            <a:r>
              <a:rPr lang="en-US" sz="2800" dirty="0"/>
              <a:t> can be invoked on any mounted component when </a:t>
            </a:r>
            <a:r>
              <a:rPr lang="en-US" sz="2800" dirty="0" smtClean="0"/>
              <a:t>we </a:t>
            </a:r>
            <a:r>
              <a:rPr lang="en-US" sz="2800" dirty="0"/>
              <a:t>know that some deeper aspect of the component's state has changed without using </a:t>
            </a:r>
            <a:r>
              <a:rPr lang="en-US" sz="2800" dirty="0" err="1"/>
              <a:t>this.setState</a:t>
            </a:r>
            <a:r>
              <a:rPr lang="en-US" sz="2800" dirty="0"/>
              <a:t>().</a:t>
            </a:r>
          </a:p>
          <a:p>
            <a:pPr lvl="0"/>
            <a:endParaRPr lang="en-US" sz="2400" dirty="0"/>
          </a:p>
          <a:p>
            <a:pPr marL="0" lvl="0" indent="0">
              <a:buNone/>
            </a:pPr>
            <a:r>
              <a:rPr lang="en-US" sz="2600" dirty="0" smtClean="0"/>
              <a:t>.</a:t>
            </a:r>
            <a:endParaRPr lang="en-US" sz="2600" dirty="0"/>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Lifecycle methods</a:t>
            </a:r>
            <a:endParaRPr lang="en-US" b="1" dirty="0">
              <a:solidFill>
                <a:schemeClr val="accent2">
                  <a:lumMod val="75000"/>
                </a:schemeClr>
              </a:solidFill>
            </a:endParaRPr>
          </a:p>
        </p:txBody>
      </p:sp>
    </p:spTree>
    <p:extLst>
      <p:ext uri="{BB962C8B-B14F-4D97-AF65-F5344CB8AC3E}">
        <p14:creationId xmlns:p14="http://schemas.microsoft.com/office/powerpoint/2010/main" val="17975423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dirty="0" smtClean="0"/>
              <a:t>Component can contain attributes </a:t>
            </a:r>
            <a:r>
              <a:rPr lang="en-US" sz="2800" dirty="0"/>
              <a:t>called props. </a:t>
            </a:r>
            <a:endParaRPr lang="en-US" sz="2800" dirty="0" smtClean="0"/>
          </a:p>
          <a:p>
            <a:endParaRPr lang="en-US" sz="2800" dirty="0"/>
          </a:p>
          <a:p>
            <a:r>
              <a:rPr lang="en-US" sz="2800" dirty="0">
                <a:solidFill>
                  <a:srgbClr val="FF0000"/>
                </a:solidFill>
              </a:rPr>
              <a:t> </a:t>
            </a:r>
            <a:r>
              <a:rPr lang="en-US" sz="2800" dirty="0" err="1">
                <a:solidFill>
                  <a:srgbClr val="FF0000"/>
                </a:solidFill>
              </a:rPr>
              <a:t>this.props</a:t>
            </a:r>
            <a:r>
              <a:rPr lang="en-US" sz="2800" dirty="0"/>
              <a:t> </a:t>
            </a:r>
            <a:r>
              <a:rPr lang="en-US" sz="2800" dirty="0" smtClean="0"/>
              <a:t>is  </a:t>
            </a:r>
            <a:r>
              <a:rPr lang="en-US" sz="2800" dirty="0"/>
              <a:t>used in </a:t>
            </a:r>
            <a:r>
              <a:rPr lang="en-US" sz="2800" dirty="0" smtClean="0"/>
              <a:t>render </a:t>
            </a:r>
            <a:r>
              <a:rPr lang="en-US" sz="2800" dirty="0"/>
              <a:t>method to render dynamic data:</a:t>
            </a: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prop</a:t>
            </a:r>
            <a:endParaRPr lang="en-US" b="1" dirty="0">
              <a:solidFill>
                <a:schemeClr val="accent2">
                  <a:lumMod val="75000"/>
                </a:schemeClr>
              </a:solidFill>
            </a:endParaRPr>
          </a:p>
        </p:txBody>
      </p:sp>
      <p:sp>
        <p:nvSpPr>
          <p:cNvPr id="3" name="TextBox 2"/>
          <p:cNvSpPr txBox="1"/>
          <p:nvPr/>
        </p:nvSpPr>
        <p:spPr>
          <a:xfrm>
            <a:off x="838200" y="2895600"/>
            <a:ext cx="7315200" cy="3416320"/>
          </a:xfrm>
          <a:prstGeom prst="rect">
            <a:avLst/>
          </a:prstGeom>
          <a:solidFill>
            <a:schemeClr val="accent1">
              <a:lumMod val="20000"/>
              <a:lumOff val="80000"/>
            </a:schemeClr>
          </a:solidFill>
        </p:spPr>
        <p:txBody>
          <a:bodyPr wrap="square" rtlCol="0">
            <a:spAutoFit/>
          </a:bodyPr>
          <a:lstStyle/>
          <a:p>
            <a:r>
              <a:rPr lang="en-US" sz="2400" dirty="0" err="1"/>
              <a:t>var</a:t>
            </a:r>
            <a:r>
              <a:rPr lang="en-US" sz="2400" dirty="0"/>
              <a:t> </a:t>
            </a:r>
            <a:r>
              <a:rPr lang="en-US" sz="2400" dirty="0" err="1"/>
              <a:t>MyComponent</a:t>
            </a:r>
            <a:r>
              <a:rPr lang="en-US" sz="2400" dirty="0"/>
              <a:t> = </a:t>
            </a:r>
            <a:r>
              <a:rPr lang="en-US" sz="2400" dirty="0" err="1"/>
              <a:t>React.createClass</a:t>
            </a:r>
            <a:r>
              <a:rPr lang="en-US" sz="2400" dirty="0"/>
              <a:t>({ </a:t>
            </a:r>
            <a:endParaRPr lang="en-US" sz="2400" dirty="0" smtClean="0"/>
          </a:p>
          <a:p>
            <a:r>
              <a:rPr lang="en-US" sz="2400" dirty="0" smtClean="0"/>
              <a:t>   </a:t>
            </a:r>
            <a:r>
              <a:rPr lang="en-US" sz="2400" dirty="0"/>
              <a:t>render: function(){       </a:t>
            </a:r>
            <a:endParaRPr lang="en-US" sz="2400" dirty="0" smtClean="0"/>
          </a:p>
          <a:p>
            <a:r>
              <a:rPr lang="en-US" sz="2400" dirty="0"/>
              <a:t>	</a:t>
            </a:r>
            <a:r>
              <a:rPr lang="en-US" sz="2400" dirty="0" smtClean="0"/>
              <a:t> </a:t>
            </a:r>
            <a:r>
              <a:rPr lang="en-US" sz="2400" dirty="0"/>
              <a:t>return ( </a:t>
            </a:r>
            <a:endParaRPr lang="en-US" sz="2400" dirty="0" smtClean="0"/>
          </a:p>
          <a:p>
            <a:r>
              <a:rPr lang="en-US" sz="2400" dirty="0" smtClean="0"/>
              <a:t>          	 </a:t>
            </a:r>
            <a:r>
              <a:rPr lang="en-US" sz="2400" dirty="0"/>
              <a:t>&lt;h1&gt;Hello, {this.props.name}!&lt;/h1&gt;        </a:t>
            </a:r>
            <a:endParaRPr lang="en-US" sz="2400" dirty="0" smtClean="0"/>
          </a:p>
          <a:p>
            <a:r>
              <a:rPr lang="en-US" sz="2400" dirty="0"/>
              <a:t>	</a:t>
            </a:r>
            <a:r>
              <a:rPr lang="en-US" sz="2400" dirty="0" smtClean="0"/>
              <a:t>);   </a:t>
            </a:r>
          </a:p>
          <a:p>
            <a:r>
              <a:rPr lang="en-US" sz="2400" dirty="0"/>
              <a:t> </a:t>
            </a:r>
            <a:r>
              <a:rPr lang="en-US" sz="2400" dirty="0" smtClean="0"/>
              <a:t>   }});</a:t>
            </a:r>
          </a:p>
          <a:p>
            <a:endParaRPr lang="en-US" sz="2400" dirty="0"/>
          </a:p>
          <a:p>
            <a:r>
              <a:rPr lang="en-US" sz="2400" dirty="0" err="1" smtClean="0"/>
              <a:t>React.render</a:t>
            </a:r>
            <a:r>
              <a:rPr lang="en-US" sz="2400" dirty="0"/>
              <a:t>(&lt;</a:t>
            </a:r>
            <a:r>
              <a:rPr lang="en-US" sz="2400" dirty="0" err="1"/>
              <a:t>MyComponent</a:t>
            </a:r>
            <a:r>
              <a:rPr lang="en-US" sz="2400" dirty="0"/>
              <a:t> name="Handsome" /&gt;, </a:t>
            </a:r>
            <a:r>
              <a:rPr lang="en-US" sz="2400" dirty="0" smtClean="0"/>
              <a:t>	</a:t>
            </a:r>
            <a:r>
              <a:rPr lang="en-US" sz="2400" dirty="0" err="1" smtClean="0"/>
              <a:t>document.getElementById</a:t>
            </a:r>
            <a:r>
              <a:rPr lang="en-US" sz="2400" dirty="0"/>
              <a:t>('</a:t>
            </a:r>
            <a:r>
              <a:rPr lang="en-US" sz="2400" dirty="0" err="1"/>
              <a:t>myDiv</a:t>
            </a:r>
            <a:r>
              <a:rPr lang="en-US" sz="2400" dirty="0"/>
              <a:t>'));</a:t>
            </a:r>
          </a:p>
        </p:txBody>
      </p:sp>
    </p:spTree>
    <p:extLst>
      <p:ext uri="{BB962C8B-B14F-4D97-AF65-F5344CB8AC3E}">
        <p14:creationId xmlns:p14="http://schemas.microsoft.com/office/powerpoint/2010/main" val="462840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b="1" dirty="0" smtClean="0"/>
              <a:t>Specs</a:t>
            </a:r>
            <a:endParaRPr lang="en-US" sz="2800" b="1" dirty="0"/>
          </a:p>
          <a:p>
            <a:pPr lvl="0"/>
            <a:r>
              <a:rPr lang="en-US" sz="2800" dirty="0" err="1">
                <a:solidFill>
                  <a:srgbClr val="FF0000"/>
                </a:solidFill>
              </a:rPr>
              <a:t>getInitialState</a:t>
            </a:r>
            <a:r>
              <a:rPr lang="en-US" sz="2800" dirty="0"/>
              <a:t> – Return value is the initial value for state.</a:t>
            </a:r>
          </a:p>
          <a:p>
            <a:pPr lvl="0"/>
            <a:endParaRPr lang="en-US" sz="2800" dirty="0" smtClean="0">
              <a:solidFill>
                <a:srgbClr val="FF0000"/>
              </a:solidFill>
            </a:endParaRPr>
          </a:p>
          <a:p>
            <a:pPr lvl="0"/>
            <a:r>
              <a:rPr lang="en-US" sz="2800" dirty="0" err="1" smtClean="0">
                <a:solidFill>
                  <a:srgbClr val="FF0000"/>
                </a:solidFill>
              </a:rPr>
              <a:t>getDefaultProps</a:t>
            </a:r>
            <a:r>
              <a:rPr lang="en-US" sz="2800" dirty="0"/>
              <a:t> – Sets fallback props values if props aren’t supplied.</a:t>
            </a:r>
          </a:p>
          <a:p>
            <a:pPr lvl="0"/>
            <a:endParaRPr lang="en-US" sz="2800" dirty="0" smtClean="0">
              <a:solidFill>
                <a:srgbClr val="FF0000"/>
              </a:solidFill>
            </a:endParaRPr>
          </a:p>
          <a:p>
            <a:pPr lvl="0"/>
            <a:r>
              <a:rPr lang="en-US" sz="2800" dirty="0" err="1" smtClean="0">
                <a:solidFill>
                  <a:srgbClr val="FF0000"/>
                </a:solidFill>
              </a:rPr>
              <a:t>mixins</a:t>
            </a:r>
            <a:r>
              <a:rPr lang="en-US" sz="2800" dirty="0"/>
              <a:t> – An array of objects, used to extend the current component’s functionality</a:t>
            </a:r>
            <a:r>
              <a:rPr lang="en-US" sz="2800" dirty="0" smtClean="0"/>
              <a:t>.</a:t>
            </a:r>
            <a:endParaRPr lang="en-US" sz="2800" dirty="0"/>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Specs, Lifecycle, State</a:t>
            </a:r>
            <a:endParaRPr lang="en-US" b="1" dirty="0">
              <a:solidFill>
                <a:schemeClr val="accent2">
                  <a:lumMod val="75000"/>
                </a:schemeClr>
              </a:solidFill>
            </a:endParaRPr>
          </a:p>
        </p:txBody>
      </p:sp>
    </p:spTree>
    <p:extLst>
      <p:ext uri="{BB962C8B-B14F-4D97-AF65-F5344CB8AC3E}">
        <p14:creationId xmlns:p14="http://schemas.microsoft.com/office/powerpoint/2010/main" val="27977414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b="1" dirty="0" err="1" smtClean="0"/>
              <a:t>mixins</a:t>
            </a:r>
            <a:r>
              <a:rPr lang="en-US" sz="2800" b="1" dirty="0" smtClean="0"/>
              <a:t> </a:t>
            </a:r>
            <a:r>
              <a:rPr lang="en-US" sz="2800" dirty="0"/>
              <a:t>is a React feature that allows </a:t>
            </a:r>
            <a:r>
              <a:rPr lang="en-US" sz="2800" dirty="0" smtClean="0"/>
              <a:t> </a:t>
            </a:r>
            <a:r>
              <a:rPr lang="en-US" sz="2800" dirty="0"/>
              <a:t>to share cross cutting concerns with components. </a:t>
            </a:r>
            <a:endParaRPr lang="en-US" sz="2800" dirty="0" smtClean="0"/>
          </a:p>
          <a:p>
            <a:endParaRPr lang="en-US" sz="2800" dirty="0"/>
          </a:p>
          <a:p>
            <a:r>
              <a:rPr lang="en-US" sz="2800" dirty="0" smtClean="0"/>
              <a:t>A </a:t>
            </a:r>
            <a:r>
              <a:rPr lang="en-US" sz="2800" dirty="0" err="1"/>
              <a:t>mixin</a:t>
            </a:r>
            <a:r>
              <a:rPr lang="en-US" sz="2800" dirty="0"/>
              <a:t> is simply an Object Literal that is used to add behavior to a component. </a:t>
            </a:r>
            <a:endParaRPr lang="en-US" sz="2800" dirty="0" smtClean="0"/>
          </a:p>
          <a:p>
            <a:endParaRPr lang="en-US" sz="2800" dirty="0" smtClean="0"/>
          </a:p>
          <a:p>
            <a:r>
              <a:rPr lang="en-US" sz="2800" dirty="0" smtClean="0"/>
              <a:t>It's </a:t>
            </a:r>
            <a:r>
              <a:rPr lang="en-US" sz="2800" dirty="0"/>
              <a:t>an implementation of the decorator pattern and the </a:t>
            </a:r>
            <a:r>
              <a:rPr lang="en-US" sz="2800" dirty="0" err="1"/>
              <a:t>mixin</a:t>
            </a:r>
            <a:r>
              <a:rPr lang="en-US" sz="2800" dirty="0"/>
              <a:t> </a:t>
            </a:r>
            <a:r>
              <a:rPr lang="en-US" sz="2800" dirty="0" smtClean="0"/>
              <a:t>provide </a:t>
            </a:r>
            <a:r>
              <a:rPr lang="en-US" sz="2800" dirty="0"/>
              <a:t>implementations of </a:t>
            </a:r>
            <a:r>
              <a:rPr lang="en-US" sz="2800" dirty="0" err="1"/>
              <a:t>React's</a:t>
            </a:r>
            <a:r>
              <a:rPr lang="en-US" sz="2800" dirty="0"/>
              <a:t> component lifecycle events (</a:t>
            </a:r>
            <a:r>
              <a:rPr lang="en-US" sz="2800" dirty="0" err="1"/>
              <a:t>componentWillMount</a:t>
            </a:r>
            <a:r>
              <a:rPr lang="en-US" sz="2800" dirty="0"/>
              <a:t>, </a:t>
            </a:r>
            <a:r>
              <a:rPr lang="en-US" sz="2800" dirty="0" err="1"/>
              <a:t>componentDidMount</a:t>
            </a:r>
            <a:r>
              <a:rPr lang="en-US" sz="2800" dirty="0"/>
              <a:t>, and so on) and those will be called during </a:t>
            </a:r>
            <a:r>
              <a:rPr lang="en-US" sz="2800" dirty="0" smtClean="0"/>
              <a:t>component's </a:t>
            </a:r>
            <a:r>
              <a:rPr lang="en-US" sz="2800" dirty="0"/>
              <a:t>lifecycle along with the component's lifecycle methods.</a:t>
            </a: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err="1" smtClean="0">
                <a:solidFill>
                  <a:srgbClr val="002060"/>
                </a:solidFill>
              </a:rPr>
              <a:t>Mixins</a:t>
            </a:r>
            <a:endParaRPr lang="en-US" b="1" dirty="0">
              <a:solidFill>
                <a:schemeClr val="accent2">
                  <a:lumMod val="75000"/>
                </a:schemeClr>
              </a:solidFill>
            </a:endParaRPr>
          </a:p>
        </p:txBody>
      </p:sp>
    </p:spTree>
    <p:extLst>
      <p:ext uri="{BB962C8B-B14F-4D97-AF65-F5344CB8AC3E}">
        <p14:creationId xmlns:p14="http://schemas.microsoft.com/office/powerpoint/2010/main" val="11416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800" b="1" dirty="0">
              <a:solidFill>
                <a:srgbClr val="FF0000"/>
              </a:solidFill>
            </a:endParaRPr>
          </a:p>
          <a:p>
            <a:r>
              <a:rPr lang="en-US" sz="2800" b="1" dirty="0">
                <a:solidFill>
                  <a:srgbClr val="FF0000"/>
                </a:solidFill>
              </a:rPr>
              <a:t>State</a:t>
            </a:r>
          </a:p>
          <a:p>
            <a:pPr>
              <a:lnSpc>
                <a:spcPct val="150000"/>
              </a:lnSpc>
            </a:pPr>
            <a:r>
              <a:rPr lang="en-US" sz="2800" dirty="0"/>
              <a:t>Every component has a state object and a props object. </a:t>
            </a:r>
            <a:endParaRPr lang="en-US" sz="2800" dirty="0" smtClean="0"/>
          </a:p>
          <a:p>
            <a:pPr>
              <a:lnSpc>
                <a:spcPct val="150000"/>
              </a:lnSpc>
            </a:pPr>
            <a:r>
              <a:rPr lang="en-US" sz="2800" dirty="0" smtClean="0"/>
              <a:t>State </a:t>
            </a:r>
            <a:r>
              <a:rPr lang="en-US" sz="2800" dirty="0"/>
              <a:t>is set using </a:t>
            </a:r>
            <a:r>
              <a:rPr lang="en-US" sz="2800" dirty="0" smtClean="0"/>
              <a:t>the </a:t>
            </a:r>
            <a:r>
              <a:rPr lang="en-US" sz="2800" dirty="0" err="1" smtClean="0">
                <a:solidFill>
                  <a:srgbClr val="FF0000"/>
                </a:solidFill>
              </a:rPr>
              <a:t>setState</a:t>
            </a:r>
            <a:r>
              <a:rPr lang="en-US" sz="2800" dirty="0"/>
              <a:t> method. </a:t>
            </a:r>
            <a:endParaRPr lang="en-US" sz="2800" dirty="0" smtClean="0"/>
          </a:p>
          <a:p>
            <a:pPr>
              <a:lnSpc>
                <a:spcPct val="150000"/>
              </a:lnSpc>
            </a:pPr>
            <a:r>
              <a:rPr lang="en-US" sz="2800" dirty="0"/>
              <a:t> </a:t>
            </a:r>
            <a:r>
              <a:rPr lang="en-US" sz="2800" dirty="0" smtClean="0"/>
              <a:t>Calling</a:t>
            </a:r>
            <a:r>
              <a:rPr lang="en-US" sz="2800" dirty="0"/>
              <a:t> </a:t>
            </a:r>
            <a:r>
              <a:rPr lang="en-US" sz="2800" dirty="0" smtClean="0"/>
              <a:t> </a:t>
            </a:r>
            <a:r>
              <a:rPr lang="en-US" sz="2800" dirty="0" err="1" smtClean="0">
                <a:solidFill>
                  <a:srgbClr val="FF0000"/>
                </a:solidFill>
              </a:rPr>
              <a:t>setState</a:t>
            </a:r>
            <a:r>
              <a:rPr lang="en-US" sz="2800" dirty="0"/>
              <a:t> triggers UI </a:t>
            </a:r>
            <a:r>
              <a:rPr lang="en-US" sz="2800" dirty="0" smtClean="0"/>
              <a:t>updates.</a:t>
            </a:r>
          </a:p>
          <a:p>
            <a:pPr>
              <a:lnSpc>
                <a:spcPct val="150000"/>
              </a:lnSpc>
            </a:pPr>
            <a:r>
              <a:rPr lang="en-US" sz="2800" dirty="0" smtClean="0"/>
              <a:t> </a:t>
            </a:r>
            <a:r>
              <a:rPr lang="en-US" sz="2800" dirty="0" err="1" smtClean="0">
                <a:solidFill>
                  <a:srgbClr val="FF0000"/>
                </a:solidFill>
              </a:rPr>
              <a:t>getInitialState</a:t>
            </a:r>
            <a:r>
              <a:rPr lang="en-US" sz="2800" dirty="0"/>
              <a:t> </a:t>
            </a:r>
            <a:r>
              <a:rPr lang="en-US" sz="2800" dirty="0" smtClean="0"/>
              <a:t> method used to set initial state. </a:t>
            </a:r>
            <a:endParaRPr lang="en-US" sz="2800" dirty="0"/>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State</a:t>
            </a:r>
            <a:endParaRPr lang="en-US" b="1" dirty="0">
              <a:solidFill>
                <a:schemeClr val="accent2">
                  <a:lumMod val="75000"/>
                </a:schemeClr>
              </a:solidFill>
            </a:endParaRPr>
          </a:p>
        </p:txBody>
      </p:sp>
    </p:spTree>
    <p:extLst>
      <p:ext uri="{BB962C8B-B14F-4D97-AF65-F5344CB8AC3E}">
        <p14:creationId xmlns:p14="http://schemas.microsoft.com/office/powerpoint/2010/main" val="21125188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dirty="0"/>
              <a:t>Within a component-tree, data should always flow down. </a:t>
            </a:r>
            <a:endParaRPr lang="en-US" sz="2800" dirty="0" smtClean="0"/>
          </a:p>
          <a:p>
            <a:endParaRPr lang="en-US" sz="2800" dirty="0" smtClean="0"/>
          </a:p>
          <a:p>
            <a:r>
              <a:rPr lang="en-US" sz="2800" dirty="0" smtClean="0"/>
              <a:t>A </a:t>
            </a:r>
            <a:r>
              <a:rPr lang="en-US" sz="2800" dirty="0"/>
              <a:t>parent-component should set the props of a child-component to pass any data from the parent to the child. </a:t>
            </a:r>
            <a:endParaRPr lang="en-US" sz="2800" dirty="0" smtClean="0"/>
          </a:p>
          <a:p>
            <a:endParaRPr lang="en-US" sz="2800" dirty="0" smtClean="0"/>
          </a:p>
          <a:p>
            <a:r>
              <a:rPr lang="en-US" sz="2800" dirty="0" smtClean="0"/>
              <a:t>This </a:t>
            </a:r>
            <a:r>
              <a:rPr lang="en-US" sz="2800" dirty="0"/>
              <a:t>is termed as the </a:t>
            </a:r>
            <a:r>
              <a:rPr lang="en-US" sz="2800" i="1" dirty="0">
                <a:solidFill>
                  <a:srgbClr val="FF0000"/>
                </a:solidFill>
              </a:rPr>
              <a:t>Owner-Owned</a:t>
            </a:r>
            <a:r>
              <a:rPr lang="en-US" sz="2800" dirty="0">
                <a:solidFill>
                  <a:srgbClr val="FF0000"/>
                </a:solidFill>
              </a:rPr>
              <a:t> pair. </a:t>
            </a:r>
            <a:endParaRPr lang="en-US" sz="2800" dirty="0" smtClean="0">
              <a:solidFill>
                <a:srgbClr val="FF0000"/>
              </a:solidFill>
            </a:endParaRPr>
          </a:p>
          <a:p>
            <a:endParaRPr lang="en-US" sz="2800" dirty="0">
              <a:solidFill>
                <a:srgbClr val="FF0000"/>
              </a:solidFill>
            </a:endParaRPr>
          </a:p>
          <a:p>
            <a:r>
              <a:rPr lang="en-US" sz="2800" dirty="0" smtClean="0"/>
              <a:t>user-events </a:t>
            </a:r>
            <a:r>
              <a:rPr lang="en-US" sz="2800" dirty="0"/>
              <a:t>(mouse, keyboard, touches) will always </a:t>
            </a:r>
            <a:r>
              <a:rPr lang="en-US" sz="2800" dirty="0">
                <a:solidFill>
                  <a:srgbClr val="FF0000"/>
                </a:solidFill>
              </a:rPr>
              <a:t>bubble up </a:t>
            </a:r>
            <a:r>
              <a:rPr lang="en-US" sz="2800" dirty="0"/>
              <a:t>from the child all the way to the root component, unless handled in </a:t>
            </a:r>
            <a:r>
              <a:rPr lang="en-US" sz="2800" dirty="0" smtClean="0"/>
              <a:t>between.</a:t>
            </a:r>
            <a:endParaRPr lang="en-US" sz="2800" dirty="0"/>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State</a:t>
            </a:r>
            <a:endParaRPr lang="en-US" b="1" dirty="0">
              <a:solidFill>
                <a:schemeClr val="accent2">
                  <a:lumMod val="75000"/>
                </a:schemeClr>
              </a:solidFill>
            </a:endParaRPr>
          </a:p>
        </p:txBody>
      </p:sp>
      <p:sp>
        <p:nvSpPr>
          <p:cNvPr id="2" name="Right Arrow 1"/>
          <p:cNvSpPr/>
          <p:nvPr/>
        </p:nvSpPr>
        <p:spPr>
          <a:xfrm>
            <a:off x="6248400" y="6019800"/>
            <a:ext cx="838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4679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b="1" u="sng" dirty="0" smtClean="0">
                <a:hlinkClick r:id="rId3"/>
              </a:rPr>
              <a:t>Unidirectional </a:t>
            </a:r>
            <a:r>
              <a:rPr lang="en-US" sz="2800" b="1" u="sng" dirty="0">
                <a:hlinkClick r:id="rId3"/>
              </a:rPr>
              <a:t>Data Flow</a:t>
            </a:r>
            <a:endParaRPr lang="en-US" sz="2800" b="1" dirty="0"/>
          </a:p>
          <a:p>
            <a:r>
              <a:rPr lang="en-US" sz="2800" dirty="0"/>
              <a:t>In React, application data flows </a:t>
            </a:r>
            <a:r>
              <a:rPr lang="en-US" sz="2800" dirty="0" err="1">
                <a:solidFill>
                  <a:srgbClr val="FF0000"/>
                </a:solidFill>
              </a:rPr>
              <a:t>unidirectionally</a:t>
            </a:r>
            <a:r>
              <a:rPr lang="en-US" sz="2800" dirty="0">
                <a:solidFill>
                  <a:srgbClr val="FF0000"/>
                </a:solidFill>
              </a:rPr>
              <a:t> </a:t>
            </a:r>
            <a:r>
              <a:rPr lang="en-US" sz="2800" dirty="0"/>
              <a:t>via the state and </a:t>
            </a:r>
            <a:r>
              <a:rPr lang="en-US" sz="2800" dirty="0" smtClean="0"/>
              <a:t>props objects</a:t>
            </a:r>
            <a:r>
              <a:rPr lang="en-US" sz="2800" dirty="0"/>
              <a:t>, as opposed to the two-way binding of libraries like Angular. </a:t>
            </a:r>
            <a:endParaRPr lang="en-US" sz="2800" dirty="0" smtClean="0"/>
          </a:p>
          <a:p>
            <a:r>
              <a:rPr lang="en-US" sz="2800" dirty="0" smtClean="0"/>
              <a:t>In </a:t>
            </a:r>
            <a:r>
              <a:rPr lang="en-US" sz="2800" dirty="0"/>
              <a:t>a multi component </a:t>
            </a:r>
            <a:r>
              <a:rPr lang="en-US" sz="2800" dirty="0" err="1"/>
              <a:t>heirachy</a:t>
            </a:r>
            <a:r>
              <a:rPr lang="en-US" sz="2800" dirty="0"/>
              <a:t>, a common parent component should manage the state and pass it down the chain via props.</a:t>
            </a:r>
          </a:p>
          <a:p>
            <a:r>
              <a:rPr lang="en-US" sz="2800" dirty="0" smtClean="0"/>
              <a:t>state </a:t>
            </a:r>
            <a:r>
              <a:rPr lang="en-US" sz="2800" dirty="0"/>
              <a:t>should be updated using the </a:t>
            </a:r>
            <a:r>
              <a:rPr lang="en-US" sz="2800" dirty="0" err="1"/>
              <a:t>setState</a:t>
            </a:r>
            <a:r>
              <a:rPr lang="en-US" sz="2800" dirty="0"/>
              <a:t> method to ensure that a UI refresh will </a:t>
            </a:r>
            <a:r>
              <a:rPr lang="en-US" sz="2800" dirty="0" smtClean="0"/>
              <a:t>occur.</a:t>
            </a:r>
          </a:p>
          <a:p>
            <a:r>
              <a:rPr lang="en-US" sz="2800" dirty="0" smtClean="0"/>
              <a:t>The </a:t>
            </a:r>
            <a:r>
              <a:rPr lang="en-US" sz="2800" dirty="0"/>
              <a:t>resulting values should be passed down to child components using attributes that are accessible in said children </a:t>
            </a:r>
            <a:r>
              <a:rPr lang="en-US" sz="2800" dirty="0" smtClean="0"/>
              <a:t>via </a:t>
            </a:r>
            <a:r>
              <a:rPr lang="en-US" sz="2800" dirty="0" err="1" smtClean="0"/>
              <a:t>this.props</a:t>
            </a:r>
            <a:r>
              <a:rPr lang="en-US" sz="2800" dirty="0"/>
              <a:t>.</a:t>
            </a: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State</a:t>
            </a:r>
            <a:endParaRPr lang="en-US" b="1" dirty="0">
              <a:solidFill>
                <a:schemeClr val="accent2">
                  <a:lumMod val="75000"/>
                </a:schemeClr>
              </a:solidFill>
            </a:endParaRPr>
          </a:p>
        </p:txBody>
      </p:sp>
    </p:spTree>
    <p:extLst>
      <p:ext uri="{BB962C8B-B14F-4D97-AF65-F5344CB8AC3E}">
        <p14:creationId xmlns:p14="http://schemas.microsoft.com/office/powerpoint/2010/main" val="25439333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b="1" dirty="0">
                <a:solidFill>
                  <a:srgbClr val="FF0000"/>
                </a:solidFill>
              </a:rPr>
              <a:t>The ref String Attribute</a:t>
            </a:r>
          </a:p>
          <a:p>
            <a:endParaRPr lang="en-US" sz="2800" dirty="0" smtClean="0"/>
          </a:p>
          <a:p>
            <a:r>
              <a:rPr lang="en-US" sz="2800" dirty="0" smtClean="0"/>
              <a:t>React </a:t>
            </a:r>
            <a:r>
              <a:rPr lang="en-US" sz="2800" dirty="0"/>
              <a:t>supports a very special property that </a:t>
            </a:r>
            <a:r>
              <a:rPr lang="en-US" sz="2800" dirty="0" smtClean="0"/>
              <a:t> can be  attached  </a:t>
            </a:r>
            <a:r>
              <a:rPr lang="en-US" sz="2800" dirty="0"/>
              <a:t>to any component that is output from render(). </a:t>
            </a:r>
            <a:endParaRPr lang="en-US" sz="2800" dirty="0" smtClean="0"/>
          </a:p>
          <a:p>
            <a:endParaRPr lang="en-US" sz="2800" dirty="0" smtClean="0"/>
          </a:p>
          <a:p>
            <a:r>
              <a:rPr lang="en-US" sz="2800" dirty="0" smtClean="0"/>
              <a:t>This </a:t>
            </a:r>
            <a:r>
              <a:rPr lang="en-US" sz="2800" dirty="0"/>
              <a:t>special property allows </a:t>
            </a:r>
            <a:r>
              <a:rPr lang="en-US" sz="2800" dirty="0" smtClean="0"/>
              <a:t> </a:t>
            </a:r>
            <a:r>
              <a:rPr lang="en-US" sz="2800" dirty="0"/>
              <a:t>to refer to the corresponding </a:t>
            </a:r>
            <a:r>
              <a:rPr lang="en-US" sz="2800" dirty="0" smtClean="0"/>
              <a:t> </a:t>
            </a:r>
            <a:r>
              <a:rPr lang="en-US" sz="2800" b="1" dirty="0" smtClean="0"/>
              <a:t>backing </a:t>
            </a:r>
            <a:r>
              <a:rPr lang="en-US" sz="2800" b="1" dirty="0"/>
              <a:t>instance</a:t>
            </a:r>
            <a:r>
              <a:rPr lang="en-US" sz="2800" dirty="0"/>
              <a:t> of anything returned from render(). It is always guaranteed to be the proper instance, at any point in time</a:t>
            </a:r>
            <a:r>
              <a:rPr lang="en-US" sz="2800" dirty="0" smtClean="0"/>
              <a:t>.</a:t>
            </a:r>
            <a:endParaRPr lang="en-US" sz="2800" dirty="0"/>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ref  </a:t>
            </a:r>
            <a:endParaRPr lang="en-US" b="1" dirty="0">
              <a:solidFill>
                <a:schemeClr val="accent2">
                  <a:lumMod val="75000"/>
                </a:schemeClr>
              </a:solidFill>
            </a:endParaRPr>
          </a:p>
        </p:txBody>
      </p:sp>
    </p:spTree>
    <p:extLst>
      <p:ext uri="{BB962C8B-B14F-4D97-AF65-F5344CB8AC3E}">
        <p14:creationId xmlns:p14="http://schemas.microsoft.com/office/powerpoint/2010/main" val="24765674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b="1" dirty="0">
                <a:solidFill>
                  <a:srgbClr val="FF0000"/>
                </a:solidFill>
              </a:rPr>
              <a:t>The ref String Attribute</a:t>
            </a:r>
          </a:p>
          <a:p>
            <a:pPr marL="0" lvl="0" indent="0">
              <a:buNone/>
            </a:pPr>
            <a:endParaRPr lang="en-US" sz="2800" dirty="0"/>
          </a:p>
          <a:p>
            <a:pPr marL="0" lvl="0" indent="0">
              <a:buNone/>
            </a:pPr>
            <a:r>
              <a:rPr lang="en-US" sz="2800" dirty="0"/>
              <a:t>Assign a ref attribute to anything returned from render such as:</a:t>
            </a:r>
          </a:p>
          <a:p>
            <a:pPr lvl="0"/>
            <a:r>
              <a:rPr lang="en-US" sz="2800" dirty="0"/>
              <a:t>&lt;input ref="</a:t>
            </a:r>
            <a:r>
              <a:rPr lang="en-US" sz="2800" dirty="0" err="1"/>
              <a:t>myInput</a:t>
            </a:r>
            <a:r>
              <a:rPr lang="en-US" sz="2800" dirty="0"/>
              <a:t>" /&gt; In some other code (typically event handler code), access the </a:t>
            </a:r>
            <a:r>
              <a:rPr lang="en-US" sz="2800" b="1" dirty="0"/>
              <a:t>backing instance</a:t>
            </a:r>
            <a:r>
              <a:rPr lang="en-US" sz="2800" dirty="0"/>
              <a:t> </a:t>
            </a:r>
            <a:r>
              <a:rPr lang="en-US" sz="2800" dirty="0" smtClean="0"/>
              <a:t>via </a:t>
            </a:r>
            <a:r>
              <a:rPr lang="en-US" sz="2800" dirty="0" err="1" smtClean="0">
                <a:solidFill>
                  <a:srgbClr val="FF0000"/>
                </a:solidFill>
              </a:rPr>
              <a:t>this.refs</a:t>
            </a:r>
            <a:r>
              <a:rPr lang="en-US" sz="2800" dirty="0"/>
              <a:t> as in</a:t>
            </a:r>
            <a:r>
              <a:rPr lang="en-US" sz="2800" dirty="0" smtClean="0"/>
              <a:t>:</a:t>
            </a:r>
          </a:p>
          <a:p>
            <a:pPr lvl="0"/>
            <a:endParaRPr lang="en-US" sz="2800" dirty="0"/>
          </a:p>
          <a:p>
            <a:r>
              <a:rPr lang="en-US" sz="2800" dirty="0" err="1"/>
              <a:t>this.refs.myInput</a:t>
            </a:r>
            <a:r>
              <a:rPr lang="en-US" sz="2800" dirty="0"/>
              <a:t> </a:t>
            </a:r>
            <a:r>
              <a:rPr lang="en-US" sz="2800" dirty="0" smtClean="0"/>
              <a:t> : can </a:t>
            </a:r>
            <a:r>
              <a:rPr lang="en-US" sz="2800" dirty="0"/>
              <a:t>access the component's DOM node </a:t>
            </a:r>
            <a:r>
              <a:rPr lang="en-US" sz="2800" dirty="0" smtClean="0"/>
              <a:t>directly</a:t>
            </a:r>
          </a:p>
          <a:p>
            <a:pPr marL="0" indent="0">
              <a:buNone/>
            </a:pPr>
            <a:r>
              <a:rPr lang="en-US" sz="2800" dirty="0" smtClean="0"/>
              <a:t> 	</a:t>
            </a:r>
            <a:r>
              <a:rPr lang="en-US" sz="2800" dirty="0" err="1" smtClean="0">
                <a:solidFill>
                  <a:srgbClr val="FF0000"/>
                </a:solidFill>
              </a:rPr>
              <a:t>React.findDOMNode</a:t>
            </a:r>
            <a:r>
              <a:rPr lang="en-US" sz="2800" dirty="0" smtClean="0">
                <a:solidFill>
                  <a:srgbClr val="FF0000"/>
                </a:solidFill>
              </a:rPr>
              <a:t>(</a:t>
            </a:r>
            <a:r>
              <a:rPr lang="en-US" sz="2800" dirty="0" err="1" smtClean="0">
                <a:solidFill>
                  <a:srgbClr val="FF0000"/>
                </a:solidFill>
              </a:rPr>
              <a:t>this.refs.myInput</a:t>
            </a:r>
            <a:r>
              <a:rPr lang="en-US" sz="2800" dirty="0">
                <a:solidFill>
                  <a:srgbClr val="FF0000"/>
                </a:solidFill>
              </a:rPr>
              <a:t>).</a:t>
            </a: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ref  </a:t>
            </a:r>
            <a:endParaRPr lang="en-US" b="1" dirty="0">
              <a:solidFill>
                <a:schemeClr val="accent2">
                  <a:lumMod val="75000"/>
                </a:schemeClr>
              </a:solidFill>
            </a:endParaRPr>
          </a:p>
        </p:txBody>
      </p:sp>
      <p:sp>
        <p:nvSpPr>
          <p:cNvPr id="2" name="Right Arrow 1"/>
          <p:cNvSpPr/>
          <p:nvPr/>
        </p:nvSpPr>
        <p:spPr>
          <a:xfrm>
            <a:off x="5943600" y="6248400"/>
            <a:ext cx="533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27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props</a:t>
            </a:r>
            <a:endParaRPr lang="en-US" b="1" dirty="0">
              <a:solidFill>
                <a:schemeClr val="accent2">
                  <a:lumMod val="75000"/>
                </a:schemeClr>
              </a:solidFill>
            </a:endParaRPr>
          </a:p>
        </p:txBody>
      </p:sp>
      <p:sp>
        <p:nvSpPr>
          <p:cNvPr id="12" name="TextBox 11"/>
          <p:cNvSpPr txBox="1"/>
          <p:nvPr/>
        </p:nvSpPr>
        <p:spPr>
          <a:xfrm>
            <a:off x="40201" y="731092"/>
            <a:ext cx="8839201" cy="6124754"/>
          </a:xfrm>
          <a:prstGeom prst="rect">
            <a:avLst/>
          </a:prstGeom>
          <a:noFill/>
        </p:spPr>
        <p:txBody>
          <a:bodyPr wrap="square" rtlCol="0">
            <a:spAutoFit/>
          </a:bodyPr>
          <a:lstStyle/>
          <a:p>
            <a:r>
              <a:rPr lang="en-US" sz="2600" b="1" dirty="0" err="1"/>
              <a:t>var</a:t>
            </a:r>
            <a:r>
              <a:rPr lang="en-US" sz="2600" b="1" dirty="0"/>
              <a:t> </a:t>
            </a:r>
            <a:r>
              <a:rPr lang="en-US" sz="2600" dirty="0" err="1"/>
              <a:t>HelloReact</a:t>
            </a:r>
            <a:r>
              <a:rPr lang="en-US" sz="2600" dirty="0"/>
              <a:t> = </a:t>
            </a:r>
            <a:r>
              <a:rPr lang="en-US" sz="2600" dirty="0" err="1"/>
              <a:t>React.createClass</a:t>
            </a:r>
            <a:r>
              <a:rPr lang="en-US" sz="2600" dirty="0"/>
              <a:t>({ </a:t>
            </a:r>
          </a:p>
          <a:p>
            <a:r>
              <a:rPr lang="en-US" sz="2600" b="1" dirty="0"/>
              <a:t>render</a:t>
            </a:r>
            <a:r>
              <a:rPr lang="en-US" sz="2600" dirty="0"/>
              <a:t>: </a:t>
            </a:r>
            <a:r>
              <a:rPr lang="en-US" sz="2600" b="1" dirty="0"/>
              <a:t>function</a:t>
            </a:r>
            <a:r>
              <a:rPr lang="en-US" sz="2600" dirty="0"/>
              <a:t>() { </a:t>
            </a:r>
            <a:endParaRPr lang="en-US" sz="2600" dirty="0" smtClean="0"/>
          </a:p>
          <a:p>
            <a:r>
              <a:rPr lang="en-US" sz="2800" dirty="0" err="1"/>
              <a:t>var</a:t>
            </a:r>
            <a:r>
              <a:rPr lang="en-US" sz="2800" dirty="0"/>
              <a:t> </a:t>
            </a:r>
            <a:r>
              <a:rPr lang="en-US" sz="2800" dirty="0" err="1"/>
              <a:t>localMessage</a:t>
            </a:r>
            <a:r>
              <a:rPr lang="en-US" sz="2800" dirty="0"/>
              <a:t> = </a:t>
            </a:r>
            <a:r>
              <a:rPr lang="en-US" sz="2800" dirty="0" err="1"/>
              <a:t>this.props.message</a:t>
            </a:r>
            <a:r>
              <a:rPr lang="en-US" sz="2800" dirty="0"/>
              <a:t>; </a:t>
            </a:r>
            <a:r>
              <a:rPr lang="en-US" sz="2800" dirty="0" smtClean="0"/>
              <a:t>// copy to variable</a:t>
            </a:r>
            <a:endParaRPr lang="en-US" sz="2600" dirty="0"/>
          </a:p>
          <a:p>
            <a:r>
              <a:rPr lang="en-US" sz="2600" b="1" dirty="0"/>
              <a:t>return </a:t>
            </a:r>
            <a:r>
              <a:rPr lang="en-US" sz="2600" dirty="0"/>
              <a:t>( </a:t>
            </a:r>
          </a:p>
          <a:p>
            <a:r>
              <a:rPr lang="en-US" sz="2600" dirty="0" smtClean="0"/>
              <a:t>	&lt;</a:t>
            </a:r>
            <a:r>
              <a:rPr lang="en-US" sz="2600" dirty="0"/>
              <a:t>div&gt; </a:t>
            </a:r>
          </a:p>
          <a:p>
            <a:r>
              <a:rPr lang="en-US" sz="2600" dirty="0" smtClean="0"/>
              <a:t>		&lt;</a:t>
            </a:r>
            <a:r>
              <a:rPr lang="en-US" sz="2600" dirty="0"/>
              <a:t>div&gt;Hello </a:t>
            </a:r>
            <a:r>
              <a:rPr lang="en-US" sz="2600" dirty="0" smtClean="0"/>
              <a:t>React&lt;/</a:t>
            </a:r>
            <a:r>
              <a:rPr lang="en-US" sz="2600" dirty="0"/>
              <a:t>div&gt; </a:t>
            </a:r>
            <a:endParaRPr lang="en-US" sz="2600" dirty="0" smtClean="0"/>
          </a:p>
          <a:p>
            <a:r>
              <a:rPr lang="en-US" sz="2600" dirty="0"/>
              <a:t>	</a:t>
            </a:r>
            <a:r>
              <a:rPr lang="en-US" sz="2600" dirty="0" smtClean="0"/>
              <a:t>	&lt;p&gt;{</a:t>
            </a:r>
            <a:r>
              <a:rPr lang="en-US" sz="2600" dirty="0" err="1" smtClean="0"/>
              <a:t>localMessage</a:t>
            </a:r>
            <a:r>
              <a:rPr lang="en-US" sz="2600" dirty="0" smtClean="0"/>
              <a:t> + ‘ and from  </a:t>
            </a:r>
            <a:r>
              <a:rPr lang="en-US" sz="2600" dirty="0" err="1" smtClean="0"/>
              <a:t>jsx</a:t>
            </a:r>
            <a:r>
              <a:rPr lang="en-US" sz="2600" dirty="0" smtClean="0"/>
              <a:t>’}&lt;/p&gt;</a:t>
            </a:r>
            <a:endParaRPr lang="en-US" sz="2600" dirty="0"/>
          </a:p>
          <a:p>
            <a:r>
              <a:rPr lang="en-US" sz="2600" dirty="0" smtClean="0"/>
              <a:t>		&lt;</a:t>
            </a:r>
            <a:r>
              <a:rPr lang="en-US" sz="2600" dirty="0"/>
              <a:t>div&gt;{</a:t>
            </a:r>
            <a:r>
              <a:rPr lang="en-US" sz="2600" b="1" dirty="0" err="1"/>
              <a:t>this</a:t>
            </a:r>
            <a:r>
              <a:rPr lang="en-US" sz="2600" dirty="0" err="1"/>
              <a:t>.props.message</a:t>
            </a:r>
            <a:r>
              <a:rPr lang="en-US" sz="2600" dirty="0" smtClean="0"/>
              <a:t>} &lt;/</a:t>
            </a:r>
            <a:r>
              <a:rPr lang="en-US" sz="2600" dirty="0"/>
              <a:t>div&gt; </a:t>
            </a:r>
          </a:p>
          <a:p>
            <a:r>
              <a:rPr lang="en-US" sz="2600" dirty="0" smtClean="0"/>
              <a:t>	&lt;/</a:t>
            </a:r>
            <a:r>
              <a:rPr lang="en-US" sz="2600" dirty="0"/>
              <a:t>div&gt; </a:t>
            </a:r>
          </a:p>
          <a:p>
            <a:r>
              <a:rPr lang="en-US" sz="2600" dirty="0" smtClean="0"/>
              <a:t>	); </a:t>
            </a:r>
          </a:p>
          <a:p>
            <a:r>
              <a:rPr lang="en-US" sz="2600" dirty="0"/>
              <a:t> </a:t>
            </a:r>
            <a:r>
              <a:rPr lang="en-US" sz="2600" dirty="0" smtClean="0"/>
              <a:t>      } </a:t>
            </a:r>
            <a:endParaRPr lang="en-US" sz="2600" dirty="0"/>
          </a:p>
          <a:p>
            <a:r>
              <a:rPr lang="en-US" sz="2600" dirty="0"/>
              <a:t>}); </a:t>
            </a:r>
          </a:p>
          <a:p>
            <a:r>
              <a:rPr lang="en-US" sz="2600" dirty="0" err="1"/>
              <a:t>ReactDOM.render</a:t>
            </a:r>
            <a:r>
              <a:rPr lang="en-US" sz="2600" dirty="0"/>
              <a:t>( </a:t>
            </a:r>
          </a:p>
          <a:p>
            <a:r>
              <a:rPr lang="en-US" sz="2600" dirty="0"/>
              <a:t>&lt;</a:t>
            </a:r>
            <a:r>
              <a:rPr lang="en-US" sz="2600" dirty="0" err="1"/>
              <a:t>HelloReact</a:t>
            </a:r>
            <a:r>
              <a:rPr lang="en-US" sz="2600" dirty="0"/>
              <a:t> message=</a:t>
            </a:r>
            <a:r>
              <a:rPr lang="en-US" sz="2600" b="1" dirty="0"/>
              <a:t>'Message from props'/&gt;, </a:t>
            </a:r>
            <a:endParaRPr lang="en-US" sz="2600" dirty="0"/>
          </a:p>
          <a:p>
            <a:r>
              <a:rPr lang="en-US" sz="2600" b="1" dirty="0" smtClean="0"/>
              <a:t>	</a:t>
            </a:r>
            <a:r>
              <a:rPr lang="en-US" sz="2600" b="1" dirty="0" err="1" smtClean="0"/>
              <a:t>document.getElementById</a:t>
            </a:r>
            <a:r>
              <a:rPr lang="en-US" sz="2600" b="1" dirty="0"/>
              <a:t>('view'))</a:t>
            </a:r>
            <a:r>
              <a:rPr lang="en-US" sz="2600" dirty="0"/>
              <a:t>; </a:t>
            </a:r>
          </a:p>
        </p:txBody>
      </p:sp>
      <p:cxnSp>
        <p:nvCxnSpPr>
          <p:cNvPr id="3" name="Straight Arrow Connector 2"/>
          <p:cNvCxnSpPr/>
          <p:nvPr/>
        </p:nvCxnSpPr>
        <p:spPr>
          <a:xfrm flipH="1" flipV="1">
            <a:off x="4563256" y="4102575"/>
            <a:ext cx="11430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0436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b="1" dirty="0">
                <a:solidFill>
                  <a:srgbClr val="FF0000"/>
                </a:solidFill>
              </a:rPr>
              <a:t>The ref String Attribute</a:t>
            </a:r>
          </a:p>
          <a:p>
            <a:pPr marL="0" lvl="0" indent="0">
              <a:buNone/>
            </a:pPr>
            <a:r>
              <a:rPr lang="en-US" sz="2800" dirty="0"/>
              <a:t>render: function() {   </a:t>
            </a:r>
            <a:endParaRPr lang="en-US" sz="2800" dirty="0" smtClean="0"/>
          </a:p>
          <a:p>
            <a:pPr marL="0" lvl="0" indent="0">
              <a:buNone/>
            </a:pPr>
            <a:r>
              <a:rPr lang="en-US" sz="2800" dirty="0" smtClean="0"/>
              <a:t> </a:t>
            </a:r>
            <a:r>
              <a:rPr lang="en-US" sz="2800" dirty="0"/>
              <a:t>return (     </a:t>
            </a:r>
            <a:endParaRPr lang="en-US" sz="2800" dirty="0" smtClean="0"/>
          </a:p>
          <a:p>
            <a:pPr marL="0" lvl="0" indent="0">
              <a:buNone/>
            </a:pPr>
            <a:r>
              <a:rPr lang="en-US" sz="2800" dirty="0" smtClean="0"/>
              <a:t> </a:t>
            </a:r>
            <a:r>
              <a:rPr lang="en-US" sz="2800" dirty="0"/>
              <a:t>&lt;</a:t>
            </a:r>
            <a:r>
              <a:rPr lang="en-US" sz="2800" dirty="0" err="1"/>
              <a:t>TextInput</a:t>
            </a:r>
            <a:r>
              <a:rPr lang="en-US" sz="2800" dirty="0"/>
              <a:t>      </a:t>
            </a:r>
            <a:endParaRPr lang="en-US" sz="2800" dirty="0" smtClean="0"/>
          </a:p>
          <a:p>
            <a:pPr marL="0" lvl="0" indent="0">
              <a:buNone/>
            </a:pPr>
            <a:r>
              <a:rPr lang="en-US" sz="2800" dirty="0" smtClean="0"/>
              <a:t>  </a:t>
            </a:r>
            <a:r>
              <a:rPr lang="en-US" sz="2800" dirty="0"/>
              <a:t>ref={function(input) {     </a:t>
            </a:r>
            <a:endParaRPr lang="en-US" sz="2800" dirty="0" smtClean="0"/>
          </a:p>
          <a:p>
            <a:pPr marL="0" lvl="0" indent="0">
              <a:buNone/>
            </a:pPr>
            <a:r>
              <a:rPr lang="en-US" sz="2800" dirty="0" smtClean="0"/>
              <a:t>     </a:t>
            </a:r>
            <a:r>
              <a:rPr lang="en-US" sz="2800" dirty="0"/>
              <a:t>if (input != null) {          </a:t>
            </a:r>
            <a:endParaRPr lang="en-US" sz="2800" dirty="0" smtClean="0"/>
          </a:p>
          <a:p>
            <a:pPr marL="0" lvl="0" indent="0">
              <a:buNone/>
            </a:pPr>
            <a:r>
              <a:rPr lang="en-US" sz="2800" dirty="0"/>
              <a:t>	</a:t>
            </a:r>
            <a:r>
              <a:rPr lang="en-US" sz="2800" dirty="0" smtClean="0"/>
              <a:t>  </a:t>
            </a:r>
            <a:r>
              <a:rPr lang="en-US" sz="2800" dirty="0" err="1"/>
              <a:t>input.focus</a:t>
            </a:r>
            <a:r>
              <a:rPr lang="en-US" sz="2800" dirty="0"/>
              <a:t>();     </a:t>
            </a:r>
            <a:endParaRPr lang="en-US" sz="2800" dirty="0" smtClean="0"/>
          </a:p>
          <a:p>
            <a:pPr marL="0" lvl="0" indent="0">
              <a:buNone/>
            </a:pPr>
            <a:r>
              <a:rPr lang="en-US" sz="2800" dirty="0" smtClean="0"/>
              <a:t>     </a:t>
            </a:r>
            <a:r>
              <a:rPr lang="en-US" sz="2800" dirty="0"/>
              <a:t>}   </a:t>
            </a:r>
            <a:endParaRPr lang="en-US" sz="2800" dirty="0" smtClean="0"/>
          </a:p>
          <a:p>
            <a:pPr marL="0" lvl="0" indent="0">
              <a:buNone/>
            </a:pPr>
            <a:r>
              <a:rPr lang="en-US" sz="2800" dirty="0" smtClean="0"/>
              <a:t>    </a:t>
            </a:r>
            <a:r>
              <a:rPr lang="en-US" sz="2800" dirty="0"/>
              <a:t>}} /&gt;  </a:t>
            </a:r>
            <a:endParaRPr lang="en-US" sz="2800" dirty="0" smtClean="0"/>
          </a:p>
          <a:p>
            <a:pPr marL="0" lvl="0" indent="0">
              <a:buNone/>
            </a:pPr>
            <a:r>
              <a:rPr lang="en-US" sz="2800" dirty="0" smtClean="0"/>
              <a:t>  );</a:t>
            </a:r>
          </a:p>
          <a:p>
            <a:pPr marL="0" lvl="0" indent="0">
              <a:buNone/>
            </a:pPr>
            <a:r>
              <a:rPr lang="en-US" sz="2800" dirty="0" smtClean="0"/>
              <a:t>},   							</a:t>
            </a:r>
            <a:r>
              <a:rPr lang="en-US" sz="2800" dirty="0" smtClean="0">
                <a:solidFill>
                  <a:srgbClr val="FF0000"/>
                </a:solidFill>
              </a:rPr>
              <a:t>(refddemo.html)</a:t>
            </a:r>
            <a:endParaRPr lang="en-US" sz="2800" dirty="0">
              <a:solidFill>
                <a:srgbClr val="FF0000"/>
              </a:solidFill>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ref  </a:t>
            </a:r>
            <a:endParaRPr lang="en-US" b="1" dirty="0">
              <a:solidFill>
                <a:schemeClr val="accent2">
                  <a:lumMod val="75000"/>
                </a:schemeClr>
              </a:solidFill>
            </a:endParaRPr>
          </a:p>
        </p:txBody>
      </p:sp>
      <p:sp>
        <p:nvSpPr>
          <p:cNvPr id="3" name="Down Arrow 2"/>
          <p:cNvSpPr/>
          <p:nvPr/>
        </p:nvSpPr>
        <p:spPr>
          <a:xfrm rot="3069260">
            <a:off x="3271977" y="3092155"/>
            <a:ext cx="637309"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92793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dirty="0" smtClean="0"/>
              <a:t> </a:t>
            </a:r>
            <a:r>
              <a:rPr lang="en-US" sz="2800" dirty="0"/>
              <a:t>create the intermediate-DOM in render(), </a:t>
            </a:r>
            <a:r>
              <a:rPr lang="en-US" sz="2800" dirty="0" smtClean="0"/>
              <a:t>to </a:t>
            </a:r>
            <a:r>
              <a:rPr lang="en-US" sz="2800" dirty="0"/>
              <a:t>assign a </a:t>
            </a:r>
            <a:r>
              <a:rPr lang="en-US" sz="2800" b="1" dirty="0" smtClean="0">
                <a:solidFill>
                  <a:srgbClr val="FF0000"/>
                </a:solidFill>
              </a:rPr>
              <a:t>ref </a:t>
            </a:r>
            <a:r>
              <a:rPr lang="en-US" sz="2800" dirty="0" smtClean="0"/>
              <a:t>property </a:t>
            </a:r>
            <a:r>
              <a:rPr lang="en-US" sz="2800" dirty="0"/>
              <a:t>to a child </a:t>
            </a:r>
            <a:r>
              <a:rPr lang="en-US" sz="2800" dirty="0" smtClean="0"/>
              <a:t>component then </a:t>
            </a:r>
            <a:r>
              <a:rPr lang="en-US" sz="2800" dirty="0"/>
              <a:t>refer to it from the parent using </a:t>
            </a:r>
            <a:r>
              <a:rPr lang="en-US" sz="2800" dirty="0" smtClean="0"/>
              <a:t>the </a:t>
            </a:r>
            <a:r>
              <a:rPr lang="en-US" sz="2800" dirty="0" smtClean="0">
                <a:solidFill>
                  <a:srgbClr val="FF0000"/>
                </a:solidFill>
              </a:rPr>
              <a:t>refs</a:t>
            </a:r>
            <a:r>
              <a:rPr lang="en-US" sz="2800" dirty="0">
                <a:solidFill>
                  <a:srgbClr val="FF0000"/>
                </a:solidFill>
              </a:rPr>
              <a:t> </a:t>
            </a:r>
            <a:r>
              <a:rPr lang="en-US" sz="2800" dirty="0"/>
              <a:t>property. </a:t>
            </a:r>
            <a:endParaRPr lang="en-US" sz="2800" dirty="0" smtClean="0"/>
          </a:p>
          <a:p>
            <a:pPr marL="0" indent="0">
              <a:buNone/>
            </a:pPr>
            <a:endParaRPr lang="en-US" sz="2800" dirty="0"/>
          </a:p>
          <a:p>
            <a:pPr marL="0" indent="0">
              <a:buNone/>
            </a:pPr>
            <a:r>
              <a:rPr lang="en-US" sz="2800" dirty="0"/>
              <a:t>render: function(){ // Set a ref </a:t>
            </a:r>
            <a:endParaRPr lang="en-US" sz="2800" dirty="0" smtClean="0"/>
          </a:p>
          <a:p>
            <a:pPr marL="0" indent="0">
              <a:buNone/>
            </a:pPr>
            <a:r>
              <a:rPr lang="en-US" sz="2800" dirty="0" smtClean="0"/>
              <a:t>return (</a:t>
            </a:r>
          </a:p>
          <a:p>
            <a:pPr marL="0" indent="0">
              <a:buNone/>
            </a:pPr>
            <a:r>
              <a:rPr lang="en-US" sz="2800" dirty="0"/>
              <a:t>	</a:t>
            </a:r>
            <a:r>
              <a:rPr lang="en-US" sz="2800" dirty="0" smtClean="0"/>
              <a:t>&lt;</a:t>
            </a:r>
            <a:r>
              <a:rPr lang="en-US" sz="2800" dirty="0"/>
              <a:t>div&gt; &lt;span ref="counter" </a:t>
            </a:r>
            <a:r>
              <a:rPr lang="en-US" sz="2800" dirty="0" smtClean="0"/>
              <a:t>   </a:t>
            </a:r>
          </a:p>
          <a:p>
            <a:pPr marL="0" indent="0">
              <a:buNone/>
            </a:pPr>
            <a:r>
              <a:rPr lang="en-US" sz="2800"/>
              <a:t> </a:t>
            </a:r>
            <a:r>
              <a:rPr lang="en-US" sz="2800" smtClean="0"/>
              <a:t>         class</a:t>
            </a:r>
            <a:r>
              <a:rPr lang="en-US" sz="2800" dirty="0"/>
              <a:t>="count"&gt;{</a:t>
            </a:r>
            <a:r>
              <a:rPr lang="en-US" sz="2800" dirty="0" err="1"/>
              <a:t>this.state.count</a:t>
            </a:r>
            <a:r>
              <a:rPr lang="en-US" sz="2800" dirty="0"/>
              <a:t>}&lt;/span&gt; &lt;/div&gt;; </a:t>
            </a:r>
            <a:endParaRPr lang="en-US" sz="2800" dirty="0" smtClean="0"/>
          </a:p>
          <a:p>
            <a:pPr marL="0" indent="0">
              <a:buNone/>
            </a:pPr>
            <a:r>
              <a:rPr lang="en-US" sz="2800" dirty="0" smtClean="0"/>
              <a:t>)}</a:t>
            </a:r>
          </a:p>
          <a:p>
            <a:pPr marL="0" indent="0">
              <a:buNone/>
            </a:pPr>
            <a:r>
              <a:rPr lang="en-US" sz="2800" dirty="0" smtClean="0"/>
              <a:t> </a:t>
            </a:r>
            <a:r>
              <a:rPr lang="en-US" sz="2800" dirty="0" err="1"/>
              <a:t>handleMouseDown</a:t>
            </a:r>
            <a:r>
              <a:rPr lang="en-US" sz="2800" dirty="0"/>
              <a:t>: function(){ // Use the ref console.log(</a:t>
            </a:r>
            <a:r>
              <a:rPr lang="en-US" sz="2800" dirty="0" err="1"/>
              <a:t>this.refs.counter.innerHTML</a:t>
            </a:r>
            <a:r>
              <a:rPr lang="en-US" sz="2800" dirty="0"/>
              <a:t>); </a:t>
            </a:r>
            <a:endParaRPr lang="en-US" sz="2800" dirty="0" smtClean="0"/>
          </a:p>
          <a:p>
            <a:pPr marL="0" indent="0">
              <a:buNone/>
            </a:pPr>
            <a:r>
              <a:rPr lang="en-US" sz="2800" dirty="0" smtClean="0"/>
              <a:t>},</a:t>
            </a:r>
            <a:endParaRPr lang="en-US" sz="2800" dirty="0"/>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ref </a:t>
            </a:r>
            <a:endParaRPr lang="en-US" b="1" dirty="0">
              <a:solidFill>
                <a:schemeClr val="accent2">
                  <a:lumMod val="75000"/>
                </a:schemeClr>
              </a:solidFill>
            </a:endParaRPr>
          </a:p>
        </p:txBody>
      </p:sp>
    </p:spTree>
    <p:extLst>
      <p:ext uri="{BB962C8B-B14F-4D97-AF65-F5344CB8AC3E}">
        <p14:creationId xmlns:p14="http://schemas.microsoft.com/office/powerpoint/2010/main" val="40401825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b="1" dirty="0">
                <a:solidFill>
                  <a:srgbClr val="FF0000"/>
                </a:solidFill>
              </a:rPr>
              <a:t>The ref Callback Attribute</a:t>
            </a:r>
          </a:p>
          <a:p>
            <a:r>
              <a:rPr lang="en-US" sz="2800" dirty="0"/>
              <a:t>The ref attribute can be a callback function instead of a name. </a:t>
            </a:r>
            <a:endParaRPr lang="en-US" sz="2800" dirty="0" smtClean="0"/>
          </a:p>
          <a:p>
            <a:endParaRPr lang="en-US" sz="2800" dirty="0" smtClean="0"/>
          </a:p>
          <a:p>
            <a:r>
              <a:rPr lang="en-US" sz="2800" dirty="0" smtClean="0"/>
              <a:t>This </a:t>
            </a:r>
            <a:r>
              <a:rPr lang="en-US" sz="2800" dirty="0"/>
              <a:t>callback will be executed immediately after the component is mounted. </a:t>
            </a:r>
            <a:endParaRPr lang="en-US" sz="2800" dirty="0" smtClean="0"/>
          </a:p>
          <a:p>
            <a:endParaRPr lang="en-US" sz="2800" dirty="0"/>
          </a:p>
          <a:p>
            <a:r>
              <a:rPr lang="en-US" sz="2800" dirty="0" smtClean="0"/>
              <a:t>The </a:t>
            </a:r>
            <a:r>
              <a:rPr lang="en-US" sz="2800" dirty="0"/>
              <a:t>referenced component will be passed in as a parameter, and the callback function may use the component immediately, or save the reference for future use (or both).</a:t>
            </a: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ref </a:t>
            </a:r>
            <a:endParaRPr lang="en-US" b="1" dirty="0">
              <a:solidFill>
                <a:schemeClr val="accent2">
                  <a:lumMod val="75000"/>
                </a:schemeClr>
              </a:solidFill>
            </a:endParaRPr>
          </a:p>
        </p:txBody>
      </p:sp>
      <p:sp>
        <p:nvSpPr>
          <p:cNvPr id="2" name="Right Arrow 1"/>
          <p:cNvSpPr/>
          <p:nvPr/>
        </p:nvSpPr>
        <p:spPr>
          <a:xfrm>
            <a:off x="4572000" y="6019800"/>
            <a:ext cx="609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3802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smtClean="0">
                <a:solidFill>
                  <a:srgbClr val="FF0000"/>
                </a:solidFill>
              </a:rPr>
              <a:t>React </a:t>
            </a:r>
            <a:r>
              <a:rPr lang="en-US" sz="2800" dirty="0" err="1" smtClean="0">
                <a:solidFill>
                  <a:srgbClr val="FF0000"/>
                </a:solidFill>
              </a:rPr>
              <a:t>Addons</a:t>
            </a:r>
            <a:endParaRPr lang="en-US" sz="2800" dirty="0" smtClean="0">
              <a:solidFill>
                <a:srgbClr val="FF0000"/>
              </a:solidFill>
            </a:endParaRPr>
          </a:p>
          <a:p>
            <a:pPr marL="0" indent="0">
              <a:buNone/>
            </a:pPr>
            <a:endParaRPr lang="en-US" sz="2800" dirty="0">
              <a:solidFill>
                <a:srgbClr val="FF0000"/>
              </a:solidFill>
            </a:endParaRPr>
          </a:p>
          <a:p>
            <a:pPr marL="0" indent="0">
              <a:buNone/>
            </a:pPr>
            <a:r>
              <a:rPr lang="en-US" sz="2800" dirty="0">
                <a:solidFill>
                  <a:srgbClr val="FF0000"/>
                </a:solidFill>
                <a:hlinkClick r:id="rId3"/>
              </a:rPr>
              <a:t>https://</a:t>
            </a:r>
            <a:r>
              <a:rPr lang="en-US" sz="2800" dirty="0" smtClean="0">
                <a:solidFill>
                  <a:srgbClr val="FF0000"/>
                </a:solidFill>
                <a:hlinkClick r:id="rId3"/>
              </a:rPr>
              <a:t>github.com/STRML/react-addons</a:t>
            </a:r>
            <a:endParaRPr lang="en-US" sz="2800" dirty="0" smtClean="0">
              <a:solidFill>
                <a:srgbClr val="FF0000"/>
              </a:solidFill>
            </a:endParaRPr>
          </a:p>
          <a:p>
            <a:pPr marL="0" indent="0">
              <a:buNone/>
            </a:pPr>
            <a:endParaRPr lang="en-US" sz="2800" dirty="0">
              <a:solidFill>
                <a:srgbClr val="FF0000"/>
              </a:solidFill>
            </a:endParaRPr>
          </a:p>
          <a:p>
            <a:pPr marL="0" indent="0">
              <a:buNone/>
            </a:pPr>
            <a:endParaRPr lang="en-US" sz="2800" dirty="0" smtClean="0">
              <a:solidFill>
                <a:srgbClr val="FF0000"/>
              </a:solidFill>
            </a:endParaRPr>
          </a:p>
          <a:p>
            <a:pPr marL="0" indent="0">
              <a:buNone/>
            </a:pPr>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a:t>
            </a:r>
            <a:endParaRPr lang="en-US" b="1" dirty="0">
              <a:solidFill>
                <a:schemeClr val="accent2">
                  <a:lumMod val="75000"/>
                </a:schemeClr>
              </a:solidFill>
            </a:endParaRPr>
          </a:p>
        </p:txBody>
      </p:sp>
    </p:spTree>
    <p:extLst>
      <p:ext uri="{BB962C8B-B14F-4D97-AF65-F5344CB8AC3E}">
        <p14:creationId xmlns:p14="http://schemas.microsoft.com/office/powerpoint/2010/main" val="2654458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smtClean="0">
                <a:solidFill>
                  <a:srgbClr val="FF0000"/>
                </a:solidFill>
              </a:rPr>
              <a:t>Two way data binding   </a:t>
            </a:r>
            <a:r>
              <a:rPr lang="en-US" sz="2800" b="1" dirty="0" smtClean="0">
                <a:solidFill>
                  <a:srgbClr val="FF0000"/>
                </a:solidFill>
              </a:rPr>
              <a:t>without</a:t>
            </a:r>
            <a:r>
              <a:rPr lang="en-US" sz="2800" dirty="0" smtClean="0">
                <a:solidFill>
                  <a:srgbClr val="FF0000"/>
                </a:solidFill>
              </a:rPr>
              <a:t>  </a:t>
            </a:r>
            <a:r>
              <a:rPr lang="en-US" sz="2800" dirty="0" err="1" smtClean="0">
                <a:solidFill>
                  <a:srgbClr val="FF0000"/>
                </a:solidFill>
              </a:rPr>
              <a:t>Reactlink</a:t>
            </a:r>
            <a:r>
              <a:rPr lang="en-US" sz="2800" dirty="0" smtClean="0">
                <a:solidFill>
                  <a:srgbClr val="FF0000"/>
                </a:solidFill>
              </a:rPr>
              <a:t>:</a:t>
            </a:r>
            <a:endParaRPr lang="en-US" sz="2800" dirty="0"/>
          </a:p>
          <a:p>
            <a:pPr marL="0" indent="0">
              <a:buNone/>
            </a:pPr>
            <a:r>
              <a:rPr lang="en-US" sz="2800" dirty="0" err="1"/>
              <a:t>var</a:t>
            </a:r>
            <a:r>
              <a:rPr lang="en-US" sz="2800" dirty="0"/>
              <a:t> </a:t>
            </a:r>
            <a:r>
              <a:rPr lang="en-US" sz="2800" dirty="0" err="1"/>
              <a:t>NoLink</a:t>
            </a:r>
            <a:r>
              <a:rPr lang="en-US" sz="2800" dirty="0"/>
              <a:t> = </a:t>
            </a:r>
            <a:r>
              <a:rPr lang="en-US" sz="2800" dirty="0" err="1"/>
              <a:t>React.createClass</a:t>
            </a:r>
            <a:r>
              <a:rPr lang="en-US" sz="2800" dirty="0" smtClean="0"/>
              <a:t>({</a:t>
            </a:r>
          </a:p>
          <a:p>
            <a:pPr marL="0" indent="0">
              <a:buNone/>
            </a:pPr>
            <a:r>
              <a:rPr lang="en-US" sz="2800" dirty="0" smtClean="0"/>
              <a:t>  </a:t>
            </a:r>
            <a:r>
              <a:rPr lang="en-US" sz="2800" dirty="0" err="1"/>
              <a:t>getInitialState</a:t>
            </a:r>
            <a:r>
              <a:rPr lang="en-US" sz="2800" dirty="0"/>
              <a:t>: function() {  </a:t>
            </a:r>
            <a:endParaRPr lang="en-US" sz="2800" dirty="0" smtClean="0"/>
          </a:p>
          <a:p>
            <a:pPr marL="0" indent="0">
              <a:buNone/>
            </a:pPr>
            <a:r>
              <a:rPr lang="en-US" sz="2800" dirty="0" smtClean="0"/>
              <a:t>  	return </a:t>
            </a:r>
            <a:r>
              <a:rPr lang="en-US" sz="2800" dirty="0"/>
              <a:t>{message: 'Hello!'};  </a:t>
            </a:r>
            <a:endParaRPr lang="en-US" sz="2800" dirty="0" smtClean="0"/>
          </a:p>
          <a:p>
            <a:pPr marL="0" indent="0">
              <a:buNone/>
            </a:pPr>
            <a:r>
              <a:rPr lang="en-US" sz="2800" dirty="0"/>
              <a:t> </a:t>
            </a:r>
            <a:r>
              <a:rPr lang="en-US" sz="2800" dirty="0" smtClean="0"/>
              <a:t> },  </a:t>
            </a:r>
          </a:p>
          <a:p>
            <a:pPr marL="0" indent="0">
              <a:buNone/>
            </a:pPr>
            <a:r>
              <a:rPr lang="en-US" sz="2800" dirty="0" err="1" smtClean="0"/>
              <a:t>handleChange</a:t>
            </a:r>
            <a:r>
              <a:rPr lang="en-US" sz="2800" dirty="0"/>
              <a:t>: function(event) {    </a:t>
            </a:r>
            <a:endParaRPr lang="en-US" sz="2800" dirty="0" smtClean="0"/>
          </a:p>
          <a:p>
            <a:pPr marL="0" indent="0">
              <a:buNone/>
            </a:pPr>
            <a:r>
              <a:rPr lang="en-US" sz="2800" dirty="0" smtClean="0"/>
              <a:t>	</a:t>
            </a:r>
            <a:r>
              <a:rPr lang="en-US" sz="2800" dirty="0" err="1" smtClean="0"/>
              <a:t>this.setState</a:t>
            </a:r>
            <a:r>
              <a:rPr lang="en-US" sz="2800" dirty="0"/>
              <a:t>({message: </a:t>
            </a:r>
            <a:r>
              <a:rPr lang="en-US" sz="2800" dirty="0" err="1"/>
              <a:t>event.target.value</a:t>
            </a:r>
            <a:r>
              <a:rPr lang="en-US" sz="2800" dirty="0"/>
              <a:t>});  </a:t>
            </a:r>
            <a:endParaRPr lang="en-US" sz="2800" dirty="0" smtClean="0"/>
          </a:p>
          <a:p>
            <a:pPr marL="0" indent="0">
              <a:buNone/>
            </a:pPr>
            <a:r>
              <a:rPr lang="en-US" sz="2800" dirty="0" smtClean="0"/>
              <a:t>},  </a:t>
            </a:r>
            <a:r>
              <a:rPr lang="en-US" sz="2800" dirty="0"/>
              <a:t>render: function() { </a:t>
            </a:r>
            <a:endParaRPr lang="en-US" sz="2800" dirty="0" smtClean="0"/>
          </a:p>
          <a:p>
            <a:pPr marL="0" indent="0">
              <a:buNone/>
            </a:pPr>
            <a:r>
              <a:rPr lang="en-US" sz="2800" dirty="0" smtClean="0"/>
              <a:t>   	</a:t>
            </a:r>
            <a:r>
              <a:rPr lang="en-US" sz="2800" dirty="0" err="1" smtClean="0"/>
              <a:t>var</a:t>
            </a:r>
            <a:r>
              <a:rPr lang="en-US" sz="2800" dirty="0" smtClean="0"/>
              <a:t> </a:t>
            </a:r>
            <a:r>
              <a:rPr lang="en-US" sz="2800" dirty="0"/>
              <a:t>message = </a:t>
            </a:r>
            <a:r>
              <a:rPr lang="en-US" sz="2800" dirty="0" err="1"/>
              <a:t>this.state.message</a:t>
            </a:r>
            <a:r>
              <a:rPr lang="en-US" sz="2800" dirty="0"/>
              <a:t>; </a:t>
            </a:r>
            <a:endParaRPr lang="en-US" sz="2800" dirty="0" smtClean="0"/>
          </a:p>
          <a:p>
            <a:pPr marL="0" indent="0">
              <a:buNone/>
            </a:pPr>
            <a:r>
              <a:rPr lang="en-US" sz="2800" dirty="0" smtClean="0"/>
              <a:t>  	return </a:t>
            </a:r>
            <a:r>
              <a:rPr lang="en-US" sz="2800" dirty="0"/>
              <a:t>&lt;input type="text" value={message} </a:t>
            </a:r>
            <a:r>
              <a:rPr lang="en-US" sz="2800" dirty="0" smtClean="0"/>
              <a:t>			</a:t>
            </a:r>
            <a:r>
              <a:rPr lang="en-US" sz="2800" dirty="0" err="1" smtClean="0"/>
              <a:t>onChange</a:t>
            </a:r>
            <a:r>
              <a:rPr lang="en-US" sz="2800" dirty="0"/>
              <a:t>={</a:t>
            </a:r>
            <a:r>
              <a:rPr lang="en-US" sz="2800" dirty="0" err="1"/>
              <a:t>this.handleChange</a:t>
            </a:r>
            <a:r>
              <a:rPr lang="en-US" sz="2800" dirty="0"/>
              <a:t>} /&gt;;  </a:t>
            </a:r>
            <a:r>
              <a:rPr lang="en-US" sz="2800" dirty="0" smtClean="0"/>
              <a:t>}</a:t>
            </a:r>
          </a:p>
          <a:p>
            <a:pPr marL="0" indent="0">
              <a:buNone/>
            </a:pPr>
            <a:r>
              <a:rPr lang="en-US" sz="2800" dirty="0" smtClean="0"/>
              <a:t>});</a:t>
            </a:r>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Two Way Data Binding</a:t>
            </a:r>
            <a:endParaRPr lang="en-US" b="1" dirty="0">
              <a:solidFill>
                <a:schemeClr val="accent2">
                  <a:lumMod val="75000"/>
                </a:schemeClr>
              </a:solidFill>
            </a:endParaRPr>
          </a:p>
        </p:txBody>
      </p:sp>
    </p:spTree>
    <p:extLst>
      <p:ext uri="{BB962C8B-B14F-4D97-AF65-F5344CB8AC3E}">
        <p14:creationId xmlns:p14="http://schemas.microsoft.com/office/powerpoint/2010/main" val="655621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smtClean="0">
                <a:solidFill>
                  <a:srgbClr val="FF0000"/>
                </a:solidFill>
              </a:rPr>
              <a:t>Two way data binding with </a:t>
            </a:r>
            <a:r>
              <a:rPr lang="en-US" sz="2800" dirty="0" err="1" smtClean="0">
                <a:solidFill>
                  <a:srgbClr val="FF0000"/>
                </a:solidFill>
              </a:rPr>
              <a:t>ReactLink</a:t>
            </a:r>
            <a:r>
              <a:rPr lang="en-US" sz="2800" dirty="0" smtClean="0">
                <a:solidFill>
                  <a:srgbClr val="FF0000"/>
                </a:solidFill>
              </a:rPr>
              <a:t> :</a:t>
            </a:r>
          </a:p>
          <a:p>
            <a:pPr marL="0" indent="0">
              <a:buNone/>
            </a:pPr>
            <a:endParaRPr lang="en-US" sz="2800" dirty="0"/>
          </a:p>
          <a:p>
            <a:pPr marL="0" indent="0">
              <a:buNone/>
            </a:pPr>
            <a:r>
              <a:rPr lang="en-US" sz="2800" dirty="0" err="1" smtClean="0"/>
              <a:t>var</a:t>
            </a:r>
            <a:r>
              <a:rPr lang="en-US" sz="2800" dirty="0" smtClean="0"/>
              <a:t> </a:t>
            </a:r>
            <a:r>
              <a:rPr lang="en-US" sz="2800" dirty="0" err="1"/>
              <a:t>WithLink</a:t>
            </a:r>
            <a:r>
              <a:rPr lang="en-US" sz="2800" dirty="0"/>
              <a:t> = </a:t>
            </a:r>
            <a:r>
              <a:rPr lang="en-US" sz="2800" dirty="0" err="1"/>
              <a:t>React.createClass</a:t>
            </a:r>
            <a:r>
              <a:rPr lang="en-US" sz="2800" dirty="0" smtClean="0"/>
              <a:t>({</a:t>
            </a:r>
          </a:p>
          <a:p>
            <a:pPr marL="0" indent="0">
              <a:buNone/>
            </a:pPr>
            <a:r>
              <a:rPr lang="en-US" sz="2800" dirty="0" smtClean="0"/>
              <a:t>  	</a:t>
            </a:r>
            <a:r>
              <a:rPr lang="en-US" sz="2800" dirty="0" err="1" smtClean="0"/>
              <a:t>mixins</a:t>
            </a:r>
            <a:r>
              <a:rPr lang="en-US" sz="2800" dirty="0"/>
              <a:t>: [</a:t>
            </a:r>
            <a:r>
              <a:rPr lang="en-US" sz="2800" dirty="0" err="1"/>
              <a:t>React.addons.LinkedStateMixin</a:t>
            </a:r>
            <a:r>
              <a:rPr lang="en-US" sz="2800" dirty="0"/>
              <a:t>],  </a:t>
            </a:r>
            <a:endParaRPr lang="en-US" sz="2800" dirty="0" smtClean="0"/>
          </a:p>
          <a:p>
            <a:pPr marL="0" indent="0">
              <a:buNone/>
            </a:pPr>
            <a:r>
              <a:rPr lang="en-US" sz="2800" dirty="0" smtClean="0"/>
              <a:t>	</a:t>
            </a:r>
            <a:r>
              <a:rPr lang="en-US" sz="2800" dirty="0" err="1" smtClean="0"/>
              <a:t>getInitialState</a:t>
            </a:r>
            <a:r>
              <a:rPr lang="en-US" sz="2800" dirty="0"/>
              <a:t>: function() {   </a:t>
            </a:r>
            <a:endParaRPr lang="en-US" sz="2800" dirty="0" smtClean="0"/>
          </a:p>
          <a:p>
            <a:pPr marL="0" indent="0">
              <a:buNone/>
            </a:pPr>
            <a:r>
              <a:rPr lang="en-US" sz="2800" dirty="0" smtClean="0"/>
              <a:t> 	return </a:t>
            </a:r>
            <a:r>
              <a:rPr lang="en-US" sz="2800" dirty="0"/>
              <a:t>{message: 'Hello!'};  </a:t>
            </a:r>
            <a:endParaRPr lang="en-US" sz="2800" dirty="0" smtClean="0"/>
          </a:p>
          <a:p>
            <a:pPr marL="0" indent="0">
              <a:buNone/>
            </a:pPr>
            <a:r>
              <a:rPr lang="en-US" sz="2800" dirty="0" smtClean="0"/>
              <a:t>}, </a:t>
            </a:r>
          </a:p>
          <a:p>
            <a:pPr marL="0" indent="0">
              <a:buNone/>
            </a:pPr>
            <a:r>
              <a:rPr lang="en-US" sz="2800" dirty="0" smtClean="0"/>
              <a:t> 	render</a:t>
            </a:r>
            <a:r>
              <a:rPr lang="en-US" sz="2800" dirty="0"/>
              <a:t>: function() </a:t>
            </a:r>
            <a:r>
              <a:rPr lang="en-US" sz="2800" dirty="0" smtClean="0"/>
              <a:t>{</a:t>
            </a:r>
          </a:p>
          <a:p>
            <a:pPr marL="0" indent="0">
              <a:buNone/>
            </a:pPr>
            <a:r>
              <a:rPr lang="en-US" sz="2800" dirty="0" smtClean="0"/>
              <a:t>    	return </a:t>
            </a:r>
            <a:r>
              <a:rPr lang="en-US" sz="2800" dirty="0"/>
              <a:t>&lt;input type="text" </a:t>
            </a:r>
            <a:r>
              <a:rPr lang="en-US" sz="2800" dirty="0" smtClean="0"/>
              <a:t>    				</a:t>
            </a:r>
            <a:r>
              <a:rPr lang="en-US" sz="2800" dirty="0" err="1" smtClean="0"/>
              <a:t>valueLink</a:t>
            </a:r>
            <a:r>
              <a:rPr lang="en-US" sz="2800" dirty="0"/>
              <a:t>={</a:t>
            </a:r>
            <a:r>
              <a:rPr lang="en-US" sz="2800" dirty="0" err="1"/>
              <a:t>this.linkState</a:t>
            </a:r>
            <a:r>
              <a:rPr lang="en-US" sz="2800" dirty="0"/>
              <a:t>('message')} /&gt;;  </a:t>
            </a:r>
            <a:endParaRPr lang="en-US" sz="2800" dirty="0" smtClean="0"/>
          </a:p>
          <a:p>
            <a:pPr marL="0" indent="0">
              <a:buNone/>
            </a:pPr>
            <a:r>
              <a:rPr lang="en-US" sz="2800" dirty="0" smtClean="0"/>
              <a:t>}</a:t>
            </a:r>
          </a:p>
          <a:p>
            <a:pPr marL="0" indent="0">
              <a:buNone/>
            </a:pPr>
            <a:r>
              <a:rPr lang="en-US" sz="2800" dirty="0" smtClean="0"/>
              <a:t>});</a:t>
            </a:r>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Two Way Data Binding</a:t>
            </a:r>
            <a:endParaRPr lang="en-US" b="1" dirty="0">
              <a:solidFill>
                <a:schemeClr val="accent2">
                  <a:lumMod val="75000"/>
                </a:schemeClr>
              </a:solidFill>
            </a:endParaRPr>
          </a:p>
        </p:txBody>
      </p:sp>
      <p:sp>
        <p:nvSpPr>
          <p:cNvPr id="2" name="Right Arrow 1"/>
          <p:cNvSpPr/>
          <p:nvPr/>
        </p:nvSpPr>
        <p:spPr>
          <a:xfrm>
            <a:off x="7162800" y="5486400"/>
            <a:ext cx="838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5159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lgn="just"/>
            <a:r>
              <a:rPr lang="en-US" sz="2000" dirty="0" smtClean="0"/>
              <a:t>The </a:t>
            </a:r>
            <a:r>
              <a:rPr lang="en-US" sz="2000" dirty="0"/>
              <a:t>‘</a:t>
            </a:r>
            <a:r>
              <a:rPr lang="en-US" sz="2000" dirty="0" err="1"/>
              <a:t>DisplayContainer</a:t>
            </a:r>
            <a:r>
              <a:rPr lang="en-US" sz="2000" dirty="0"/>
              <a:t>’ will display a state variable of it and ‘</a:t>
            </a:r>
            <a:r>
              <a:rPr lang="en-US" sz="2000" dirty="0" err="1"/>
              <a:t>InputBox</a:t>
            </a:r>
            <a:r>
              <a:rPr lang="en-US" sz="2000" dirty="0"/>
              <a:t>’ will be a child of ‘</a:t>
            </a:r>
            <a:r>
              <a:rPr lang="en-US" sz="2000" dirty="0" err="1"/>
              <a:t>DisplayContainer</a:t>
            </a:r>
            <a:r>
              <a:rPr lang="en-US" sz="2000" dirty="0"/>
              <a:t>’, which will have a textbox in it.</a:t>
            </a: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Two Way Data Binding</a:t>
            </a:r>
            <a:endParaRPr lang="en-US" b="1" dirty="0">
              <a:solidFill>
                <a:schemeClr val="accent2">
                  <a:lumMod val="75000"/>
                </a:schemeClr>
              </a:solidFill>
            </a:endParaRPr>
          </a:p>
        </p:txBody>
      </p:sp>
      <p:pic>
        <p:nvPicPr>
          <p:cNvPr id="12" name="Picture 11" descr="facebook react two way data bindi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186128" y="1611787"/>
            <a:ext cx="8528381" cy="3874613"/>
          </a:xfrm>
          <a:prstGeom prst="rect">
            <a:avLst/>
          </a:prstGeom>
          <a:noFill/>
          <a:ln>
            <a:noFill/>
          </a:ln>
        </p:spPr>
      </p:pic>
      <p:sp>
        <p:nvSpPr>
          <p:cNvPr id="3" name="TextBox 2"/>
          <p:cNvSpPr txBox="1"/>
          <p:nvPr/>
        </p:nvSpPr>
        <p:spPr>
          <a:xfrm>
            <a:off x="3962400" y="4202668"/>
            <a:ext cx="1143000" cy="307777"/>
          </a:xfrm>
          <a:prstGeom prst="rect">
            <a:avLst/>
          </a:prstGeom>
          <a:solidFill>
            <a:schemeClr val="bg1"/>
          </a:solidFill>
        </p:spPr>
        <p:txBody>
          <a:bodyPr wrap="square" rtlCol="0">
            <a:spAutoFit/>
          </a:bodyPr>
          <a:lstStyle/>
          <a:p>
            <a:r>
              <a:rPr lang="en-US" sz="1400" dirty="0" smtClean="0"/>
              <a:t>Murthy</a:t>
            </a:r>
            <a:endParaRPr lang="en-US" sz="1400" dirty="0"/>
          </a:p>
        </p:txBody>
      </p:sp>
      <p:sp>
        <p:nvSpPr>
          <p:cNvPr id="4" name="TextBox 3"/>
          <p:cNvSpPr txBox="1"/>
          <p:nvPr/>
        </p:nvSpPr>
        <p:spPr>
          <a:xfrm>
            <a:off x="2362200" y="5486400"/>
            <a:ext cx="4572000" cy="369332"/>
          </a:xfrm>
          <a:prstGeom prst="rect">
            <a:avLst/>
          </a:prstGeom>
          <a:noFill/>
        </p:spPr>
        <p:txBody>
          <a:bodyPr wrap="square" rtlCol="0">
            <a:spAutoFit/>
          </a:bodyPr>
          <a:lstStyle/>
          <a:p>
            <a:pPr algn="ctr"/>
            <a:r>
              <a:rPr lang="en-US" dirty="0" smtClean="0">
                <a:solidFill>
                  <a:srgbClr val="FF0000"/>
                </a:solidFill>
              </a:rPr>
              <a:t>Demo: Two way data binding</a:t>
            </a:r>
            <a:endParaRPr lang="en-US" dirty="0">
              <a:solidFill>
                <a:srgbClr val="FF0000"/>
              </a:solidFill>
            </a:endParaRPr>
          </a:p>
        </p:txBody>
      </p:sp>
    </p:spTree>
    <p:extLst>
      <p:ext uri="{BB962C8B-B14F-4D97-AF65-F5344CB8AC3E}">
        <p14:creationId xmlns:p14="http://schemas.microsoft.com/office/powerpoint/2010/main" val="6087007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b="1" dirty="0" err="1">
                <a:solidFill>
                  <a:srgbClr val="FF0000"/>
                </a:solidFill>
              </a:rPr>
              <a:t>Polyfills</a:t>
            </a:r>
            <a:r>
              <a:rPr lang="en-US" sz="2800" b="1" dirty="0">
                <a:solidFill>
                  <a:srgbClr val="FF0000"/>
                </a:solidFill>
              </a:rPr>
              <a:t> Needed to Support Older Browsers</a:t>
            </a:r>
          </a:p>
          <a:p>
            <a:r>
              <a:rPr lang="en-US" sz="2500" dirty="0"/>
              <a:t>es5-shim.js from </a:t>
            </a:r>
            <a:r>
              <a:rPr lang="en-US" sz="2500" dirty="0" err="1">
                <a:hlinkClick r:id="rId3"/>
              </a:rPr>
              <a:t>kriskowal's</a:t>
            </a:r>
            <a:r>
              <a:rPr lang="en-US" sz="2500" dirty="0">
                <a:hlinkClick r:id="rId3"/>
              </a:rPr>
              <a:t> es5-shim</a:t>
            </a:r>
            <a:r>
              <a:rPr lang="en-US" sz="2500" dirty="0"/>
              <a:t> provides the following that React needs:</a:t>
            </a:r>
          </a:p>
          <a:p>
            <a:pPr lvl="0"/>
            <a:r>
              <a:rPr lang="en-US" sz="2500" dirty="0" err="1"/>
              <a:t>Array.isArray</a:t>
            </a:r>
            <a:endParaRPr lang="en-US" sz="2500" dirty="0"/>
          </a:p>
          <a:p>
            <a:pPr lvl="0"/>
            <a:r>
              <a:rPr lang="en-US" sz="2500" dirty="0" err="1"/>
              <a:t>Array.prototype.every</a:t>
            </a:r>
            <a:endParaRPr lang="en-US" sz="2500" dirty="0"/>
          </a:p>
          <a:p>
            <a:pPr lvl="0"/>
            <a:r>
              <a:rPr lang="en-US" sz="2500" dirty="0" err="1"/>
              <a:t>Array.prototype.forEach</a:t>
            </a:r>
            <a:endParaRPr lang="en-US" sz="2500" dirty="0"/>
          </a:p>
          <a:p>
            <a:pPr lvl="0"/>
            <a:r>
              <a:rPr lang="en-US" sz="2500" dirty="0" err="1"/>
              <a:t>Array.prototype.indexOf</a:t>
            </a:r>
            <a:endParaRPr lang="en-US" sz="2500" dirty="0"/>
          </a:p>
          <a:p>
            <a:pPr lvl="0"/>
            <a:r>
              <a:rPr lang="en-US" sz="2500" dirty="0" err="1"/>
              <a:t>Array.prototype.map</a:t>
            </a:r>
            <a:endParaRPr lang="en-US" sz="2500" dirty="0"/>
          </a:p>
          <a:p>
            <a:pPr lvl="0"/>
            <a:r>
              <a:rPr lang="en-US" sz="2500" dirty="0" err="1"/>
              <a:t>Date.now</a:t>
            </a:r>
            <a:endParaRPr lang="en-US" sz="2500" dirty="0"/>
          </a:p>
          <a:p>
            <a:pPr lvl="0"/>
            <a:r>
              <a:rPr lang="en-US" sz="2500" dirty="0" err="1"/>
              <a:t>Function.prototype.bind</a:t>
            </a:r>
            <a:endParaRPr lang="en-US" sz="2500" dirty="0"/>
          </a:p>
          <a:p>
            <a:pPr lvl="0"/>
            <a:r>
              <a:rPr lang="en-US" sz="2500" dirty="0" err="1"/>
              <a:t>Object.keys</a:t>
            </a:r>
            <a:endParaRPr lang="en-US" sz="2500" dirty="0"/>
          </a:p>
          <a:p>
            <a:pPr lvl="0"/>
            <a:r>
              <a:rPr lang="en-US" sz="2500" dirty="0" err="1"/>
              <a:t>String.prototype.split</a:t>
            </a:r>
            <a:endParaRPr lang="en-US" sz="2500" dirty="0"/>
          </a:p>
          <a:p>
            <a:pPr lvl="0"/>
            <a:r>
              <a:rPr lang="en-US" sz="2500" dirty="0" err="1"/>
              <a:t>String.prototype.trim</a:t>
            </a:r>
            <a:endParaRPr lang="en-US" sz="2500" dirty="0"/>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React – Cross Browser </a:t>
            </a:r>
            <a:endParaRPr lang="en-US" b="1" dirty="0">
              <a:solidFill>
                <a:schemeClr val="accent2">
                  <a:lumMod val="75000"/>
                </a:schemeClr>
              </a:solidFill>
            </a:endParaRPr>
          </a:p>
        </p:txBody>
      </p:sp>
    </p:spTree>
    <p:extLst>
      <p:ext uri="{BB962C8B-B14F-4D97-AF65-F5344CB8AC3E}">
        <p14:creationId xmlns:p14="http://schemas.microsoft.com/office/powerpoint/2010/main" val="288286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err="1" smtClean="0">
                <a:solidFill>
                  <a:srgbClr val="002060"/>
                </a:solidFill>
              </a:rPr>
              <a:t>propTypes</a:t>
            </a:r>
            <a:endParaRPr lang="en-US" b="1" dirty="0">
              <a:solidFill>
                <a:schemeClr val="accent2">
                  <a:lumMod val="75000"/>
                </a:schemeClr>
              </a:solidFill>
            </a:endParaRPr>
          </a:p>
        </p:txBody>
      </p:sp>
      <p:sp>
        <p:nvSpPr>
          <p:cNvPr id="12" name="TextBox 11"/>
          <p:cNvSpPr txBox="1"/>
          <p:nvPr/>
        </p:nvSpPr>
        <p:spPr>
          <a:xfrm>
            <a:off x="52693" y="657602"/>
            <a:ext cx="8839201" cy="523220"/>
          </a:xfrm>
          <a:prstGeom prst="rect">
            <a:avLst/>
          </a:prstGeom>
          <a:noFill/>
        </p:spPr>
        <p:txBody>
          <a:bodyPr wrap="square" rtlCol="0">
            <a:spAutoFit/>
          </a:bodyPr>
          <a:lstStyle/>
          <a:p>
            <a:r>
              <a:rPr lang="en-US" sz="2800" dirty="0" smtClean="0"/>
              <a:t>Used to validate props</a:t>
            </a:r>
            <a:endParaRPr lang="en-US" sz="2600" dirty="0"/>
          </a:p>
        </p:txBody>
      </p:sp>
      <p:sp>
        <p:nvSpPr>
          <p:cNvPr id="2" name="TextBox 1"/>
          <p:cNvSpPr txBox="1"/>
          <p:nvPr/>
        </p:nvSpPr>
        <p:spPr>
          <a:xfrm>
            <a:off x="152400" y="1066800"/>
            <a:ext cx="8971500" cy="5909310"/>
          </a:xfrm>
          <a:prstGeom prst="rect">
            <a:avLst/>
          </a:prstGeom>
          <a:noFill/>
        </p:spPr>
        <p:txBody>
          <a:bodyPr wrap="square" rtlCol="0">
            <a:spAutoFit/>
          </a:bodyPr>
          <a:lstStyle/>
          <a:p>
            <a:r>
              <a:rPr lang="en-US" sz="2100" dirty="0" err="1"/>
              <a:t>var</a:t>
            </a:r>
            <a:r>
              <a:rPr lang="en-US" sz="2100" dirty="0"/>
              <a:t> </a:t>
            </a:r>
            <a:r>
              <a:rPr lang="en-US" sz="2100" dirty="0" err="1"/>
              <a:t>HelloReact</a:t>
            </a:r>
            <a:r>
              <a:rPr lang="en-US" sz="2100" dirty="0"/>
              <a:t> = </a:t>
            </a:r>
            <a:r>
              <a:rPr lang="en-US" sz="2100" dirty="0" err="1"/>
              <a:t>React.createClass</a:t>
            </a:r>
            <a:r>
              <a:rPr lang="en-US" sz="2100" dirty="0"/>
              <a:t>({ </a:t>
            </a:r>
          </a:p>
          <a:p>
            <a:r>
              <a:rPr lang="en-US" sz="2100" dirty="0" err="1"/>
              <a:t>propTypes</a:t>
            </a:r>
            <a:r>
              <a:rPr lang="en-US" sz="2100" dirty="0"/>
              <a:t>: { </a:t>
            </a:r>
            <a:r>
              <a:rPr lang="en-US" sz="2100" dirty="0" smtClean="0"/>
              <a:t>  </a:t>
            </a:r>
            <a:r>
              <a:rPr lang="en-US" sz="2100" dirty="0" smtClean="0">
                <a:solidFill>
                  <a:srgbClr val="FF0000"/>
                </a:solidFill>
              </a:rPr>
              <a:t>// this works only for development, warnings will be only shown</a:t>
            </a:r>
            <a:endParaRPr lang="en-US" sz="2100" dirty="0">
              <a:solidFill>
                <a:srgbClr val="FF0000"/>
              </a:solidFill>
            </a:endParaRPr>
          </a:p>
          <a:p>
            <a:r>
              <a:rPr lang="en-US" sz="2100" dirty="0" smtClean="0"/>
              <a:t>	message</a:t>
            </a:r>
            <a:r>
              <a:rPr lang="en-US" sz="2100" dirty="0"/>
              <a:t>: </a:t>
            </a:r>
            <a:r>
              <a:rPr lang="en-US" sz="2100" dirty="0" err="1"/>
              <a:t>React.PropTypes.string</a:t>
            </a:r>
            <a:r>
              <a:rPr lang="en-US" sz="2100" dirty="0"/>
              <a:t>, </a:t>
            </a:r>
            <a:r>
              <a:rPr lang="en-US" sz="2100" dirty="0" smtClean="0"/>
              <a:t> </a:t>
            </a:r>
          </a:p>
          <a:p>
            <a:r>
              <a:rPr lang="en-US" sz="2100" dirty="0" smtClean="0"/>
              <a:t>	number</a:t>
            </a:r>
            <a:r>
              <a:rPr lang="en-US" sz="2100" dirty="0"/>
              <a:t>: </a:t>
            </a:r>
            <a:r>
              <a:rPr lang="en-US" sz="2100" dirty="0" err="1"/>
              <a:t>React.PropTypes.number</a:t>
            </a:r>
            <a:r>
              <a:rPr lang="en-US" sz="2100" dirty="0"/>
              <a:t>, </a:t>
            </a:r>
          </a:p>
          <a:p>
            <a:r>
              <a:rPr lang="en-US" sz="2100" dirty="0" smtClean="0"/>
              <a:t>	</a:t>
            </a:r>
            <a:r>
              <a:rPr lang="en-US" sz="2100" dirty="0" err="1" smtClean="0"/>
              <a:t>requiredString</a:t>
            </a:r>
            <a:r>
              <a:rPr lang="en-US" sz="2100" dirty="0"/>
              <a:t>: </a:t>
            </a:r>
            <a:r>
              <a:rPr lang="en-US" sz="2100" dirty="0" err="1"/>
              <a:t>React.PropTypes.string.isRequired</a:t>
            </a:r>
            <a:r>
              <a:rPr lang="en-US" sz="2100" dirty="0"/>
              <a:t> </a:t>
            </a:r>
          </a:p>
          <a:p>
            <a:r>
              <a:rPr lang="en-US" sz="2100" dirty="0" smtClean="0"/>
              <a:t>	}, </a:t>
            </a:r>
            <a:endParaRPr lang="en-US" sz="2100" dirty="0"/>
          </a:p>
          <a:p>
            <a:r>
              <a:rPr lang="en-US" sz="2100" dirty="0"/>
              <a:t>render: function() { </a:t>
            </a:r>
          </a:p>
          <a:p>
            <a:r>
              <a:rPr lang="en-US" sz="2100" dirty="0"/>
              <a:t>return ( </a:t>
            </a:r>
          </a:p>
          <a:p>
            <a:pPr lvl="1"/>
            <a:r>
              <a:rPr lang="en-US" sz="2100" dirty="0"/>
              <a:t>&lt;div&gt; </a:t>
            </a:r>
          </a:p>
          <a:p>
            <a:pPr lvl="1"/>
            <a:r>
              <a:rPr lang="en-US" sz="2100" dirty="0" smtClean="0"/>
              <a:t>	&lt;</a:t>
            </a:r>
            <a:r>
              <a:rPr lang="en-US" sz="2100" dirty="0"/>
              <a:t>div&gt;Hello React&lt;/div&gt; </a:t>
            </a:r>
          </a:p>
          <a:p>
            <a:pPr lvl="1"/>
            <a:r>
              <a:rPr lang="en-US" sz="2100" dirty="0" smtClean="0"/>
              <a:t>	&lt;div</a:t>
            </a:r>
            <a:r>
              <a:rPr lang="en-US" sz="2100" dirty="0"/>
              <a:t>&gt;{</a:t>
            </a:r>
            <a:r>
              <a:rPr lang="en-US" sz="2100" dirty="0" err="1"/>
              <a:t>this.props.message</a:t>
            </a:r>
            <a:r>
              <a:rPr lang="en-US" sz="2100" dirty="0"/>
              <a:t>}&lt;/div&gt; </a:t>
            </a:r>
          </a:p>
          <a:p>
            <a:pPr lvl="1"/>
            <a:r>
              <a:rPr lang="en-US" sz="2100" dirty="0"/>
              <a:t>&lt;/div&gt; </a:t>
            </a:r>
          </a:p>
          <a:p>
            <a:pPr lvl="1"/>
            <a:r>
              <a:rPr lang="en-US" sz="2100" dirty="0"/>
              <a:t>); </a:t>
            </a:r>
          </a:p>
          <a:p>
            <a:r>
              <a:rPr lang="en-US" sz="2100" dirty="0"/>
              <a:t> </a:t>
            </a:r>
            <a:r>
              <a:rPr lang="en-US" sz="2100" dirty="0" smtClean="0"/>
              <a:t>  } </a:t>
            </a:r>
            <a:endParaRPr lang="en-US" sz="2100" dirty="0"/>
          </a:p>
          <a:p>
            <a:r>
              <a:rPr lang="en-US" sz="2100" dirty="0"/>
              <a:t>}); </a:t>
            </a:r>
          </a:p>
          <a:p>
            <a:r>
              <a:rPr lang="en-US" sz="2100" dirty="0" err="1"/>
              <a:t>ReactDOM.render</a:t>
            </a:r>
            <a:r>
              <a:rPr lang="en-US" sz="2100" dirty="0" smtClean="0"/>
              <a:t>(&lt;</a:t>
            </a:r>
            <a:r>
              <a:rPr lang="en-US" sz="2100" dirty="0" err="1"/>
              <a:t>HelloReact</a:t>
            </a:r>
            <a:r>
              <a:rPr lang="en-US" sz="2100" dirty="0"/>
              <a:t> message='How are you' </a:t>
            </a:r>
            <a:r>
              <a:rPr lang="en-US" sz="2100" dirty="0" smtClean="0"/>
              <a:t> number</a:t>
            </a:r>
            <a:r>
              <a:rPr lang="en-US" sz="2100" dirty="0"/>
              <a:t>='not a number'/&gt;, </a:t>
            </a:r>
          </a:p>
          <a:p>
            <a:r>
              <a:rPr lang="en-US" sz="2100" dirty="0" smtClean="0"/>
              <a:t>	</a:t>
            </a:r>
            <a:r>
              <a:rPr lang="en-US" sz="2100" dirty="0" err="1" smtClean="0"/>
              <a:t>document.getElementById</a:t>
            </a:r>
            <a:r>
              <a:rPr lang="en-US" sz="2100" dirty="0"/>
              <a:t>('view')); </a:t>
            </a:r>
          </a:p>
        </p:txBody>
      </p:sp>
      <p:sp>
        <p:nvSpPr>
          <p:cNvPr id="4" name="TextBox 3"/>
          <p:cNvSpPr txBox="1"/>
          <p:nvPr/>
        </p:nvSpPr>
        <p:spPr>
          <a:xfrm>
            <a:off x="1503900" y="4710660"/>
            <a:ext cx="7620000" cy="1200329"/>
          </a:xfrm>
          <a:prstGeom prst="rect">
            <a:avLst/>
          </a:prstGeom>
          <a:solidFill>
            <a:schemeClr val="accent4">
              <a:lumMod val="20000"/>
              <a:lumOff val="80000"/>
            </a:schemeClr>
          </a:solidFill>
        </p:spPr>
        <p:txBody>
          <a:bodyPr wrap="square" rtlCol="0">
            <a:spAutoFit/>
          </a:bodyPr>
          <a:lstStyle/>
          <a:p>
            <a:r>
              <a:rPr lang="en-US" dirty="0"/>
              <a:t>Warning: Failed </a:t>
            </a:r>
            <a:r>
              <a:rPr lang="en-US" dirty="0" err="1"/>
              <a:t>propType</a:t>
            </a:r>
            <a:r>
              <a:rPr lang="en-US" dirty="0"/>
              <a:t>: Invalid prop `number` of type `string` supplied to `</a:t>
            </a:r>
            <a:r>
              <a:rPr lang="en-US" dirty="0" err="1"/>
              <a:t>HelloReact</a:t>
            </a:r>
            <a:r>
              <a:rPr lang="en-US" dirty="0"/>
              <a:t>`, expected `number</a:t>
            </a:r>
            <a:r>
              <a:rPr lang="en-US" dirty="0">
                <a:solidFill>
                  <a:srgbClr val="FF0000"/>
                </a:solidFill>
              </a:rPr>
              <a:t>`. </a:t>
            </a:r>
            <a:r>
              <a:rPr lang="en-US" dirty="0" smtClean="0">
                <a:solidFill>
                  <a:srgbClr val="FF0000"/>
                </a:solidFill>
              </a:rPr>
              <a:t>   (in console of debugger you can see)</a:t>
            </a:r>
            <a:endParaRPr lang="en-US" dirty="0">
              <a:solidFill>
                <a:srgbClr val="FF0000"/>
              </a:solidFill>
            </a:endParaRPr>
          </a:p>
          <a:p>
            <a:r>
              <a:rPr lang="en-US" dirty="0"/>
              <a:t>Warning: Failed </a:t>
            </a:r>
            <a:r>
              <a:rPr lang="en-US" dirty="0" err="1"/>
              <a:t>propType</a:t>
            </a:r>
            <a:r>
              <a:rPr lang="en-US" dirty="0"/>
              <a:t>: Required prop `</a:t>
            </a:r>
            <a:r>
              <a:rPr lang="en-US" dirty="0" err="1"/>
              <a:t>requiredString</a:t>
            </a:r>
            <a:r>
              <a:rPr lang="en-US" dirty="0"/>
              <a:t>` was not specified in `</a:t>
            </a:r>
            <a:r>
              <a:rPr lang="en-US" dirty="0" err="1"/>
              <a:t>HelloReact</a:t>
            </a:r>
            <a:r>
              <a:rPr lang="en-US" dirty="0"/>
              <a:t>`. </a:t>
            </a:r>
          </a:p>
        </p:txBody>
      </p:sp>
    </p:spTree>
    <p:extLst>
      <p:ext uri="{BB962C8B-B14F-4D97-AF65-F5344CB8AC3E}">
        <p14:creationId xmlns:p14="http://schemas.microsoft.com/office/powerpoint/2010/main" val="3128258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err="1"/>
              <a:t>getDefaultProps</a:t>
            </a:r>
            <a:r>
              <a:rPr lang="en-US" b="1" dirty="0"/>
              <a:t> </a:t>
            </a:r>
            <a:endParaRPr lang="en-US" dirty="0"/>
          </a:p>
        </p:txBody>
      </p:sp>
      <p:sp>
        <p:nvSpPr>
          <p:cNvPr id="12" name="TextBox 11"/>
          <p:cNvSpPr txBox="1"/>
          <p:nvPr/>
        </p:nvSpPr>
        <p:spPr>
          <a:xfrm>
            <a:off x="52693" y="657602"/>
            <a:ext cx="8839201" cy="1384995"/>
          </a:xfrm>
          <a:prstGeom prst="rect">
            <a:avLst/>
          </a:prstGeom>
          <a:noFill/>
        </p:spPr>
        <p:txBody>
          <a:bodyPr wrap="square" rtlCol="0">
            <a:spAutoFit/>
          </a:bodyPr>
          <a:lstStyle/>
          <a:p>
            <a:r>
              <a:rPr lang="en-US" sz="2800" dirty="0"/>
              <a:t>P</a:t>
            </a:r>
            <a:r>
              <a:rPr lang="en-US" sz="2800" dirty="0" smtClean="0"/>
              <a:t>rovide </a:t>
            </a:r>
            <a:r>
              <a:rPr lang="en-US" sz="2800" dirty="0"/>
              <a:t>default property values that will get used if an attribute isn't specified in the HTML markup declaring our component. </a:t>
            </a:r>
            <a:endParaRPr lang="en-US" sz="2600" dirty="0"/>
          </a:p>
        </p:txBody>
      </p:sp>
      <p:sp>
        <p:nvSpPr>
          <p:cNvPr id="3" name="TextBox 2"/>
          <p:cNvSpPr txBox="1"/>
          <p:nvPr/>
        </p:nvSpPr>
        <p:spPr>
          <a:xfrm>
            <a:off x="292308" y="2042597"/>
            <a:ext cx="8699292" cy="4401205"/>
          </a:xfrm>
          <a:prstGeom prst="rect">
            <a:avLst/>
          </a:prstGeom>
          <a:noFill/>
        </p:spPr>
        <p:txBody>
          <a:bodyPr wrap="square" rtlCol="0">
            <a:spAutoFit/>
          </a:bodyPr>
          <a:lstStyle/>
          <a:p>
            <a:r>
              <a:rPr lang="en-US" sz="2800" dirty="0" err="1"/>
              <a:t>var</a:t>
            </a:r>
            <a:r>
              <a:rPr lang="en-US" sz="2800" dirty="0"/>
              <a:t> </a:t>
            </a:r>
            <a:r>
              <a:rPr lang="en-US" sz="2800" dirty="0" err="1"/>
              <a:t>HelloReact</a:t>
            </a:r>
            <a:r>
              <a:rPr lang="en-US" sz="2800" dirty="0"/>
              <a:t> = </a:t>
            </a:r>
            <a:r>
              <a:rPr lang="en-US" sz="2800" dirty="0" err="1"/>
              <a:t>React.createClass</a:t>
            </a:r>
            <a:r>
              <a:rPr lang="en-US" sz="2800" dirty="0"/>
              <a:t>({ </a:t>
            </a:r>
          </a:p>
          <a:p>
            <a:r>
              <a:rPr lang="en-US" sz="2800" b="1" dirty="0" err="1"/>
              <a:t>getDefaultProps</a:t>
            </a:r>
            <a:r>
              <a:rPr lang="en-US" sz="2800" dirty="0"/>
              <a:t>: function() { </a:t>
            </a:r>
          </a:p>
          <a:p>
            <a:r>
              <a:rPr lang="en-US" sz="2800" dirty="0"/>
              <a:t>return { </a:t>
            </a:r>
          </a:p>
          <a:p>
            <a:r>
              <a:rPr lang="en-US" sz="2800" dirty="0" smtClean="0"/>
              <a:t>	message</a:t>
            </a:r>
            <a:r>
              <a:rPr lang="en-US" sz="2800" dirty="0"/>
              <a:t>: '</a:t>
            </a:r>
            <a:r>
              <a:rPr lang="en-US" sz="2800" b="1" dirty="0"/>
              <a:t>I am from default</a:t>
            </a:r>
            <a:r>
              <a:rPr lang="en-US" sz="2800" dirty="0"/>
              <a:t>' </a:t>
            </a:r>
          </a:p>
          <a:p>
            <a:r>
              <a:rPr lang="en-US" sz="2800" dirty="0" smtClean="0"/>
              <a:t>	}; </a:t>
            </a:r>
            <a:endParaRPr lang="en-US" sz="2800" dirty="0"/>
          </a:p>
          <a:p>
            <a:r>
              <a:rPr lang="en-US" sz="2800" dirty="0"/>
              <a:t>}, </a:t>
            </a:r>
          </a:p>
          <a:p>
            <a:r>
              <a:rPr lang="en-US" sz="2800" dirty="0" smtClean="0"/>
              <a:t>….</a:t>
            </a:r>
          </a:p>
          <a:p>
            <a:r>
              <a:rPr lang="en-US" sz="2800" dirty="0" smtClean="0"/>
              <a:t>}); </a:t>
            </a:r>
            <a:endParaRPr lang="en-US" sz="2800" dirty="0"/>
          </a:p>
          <a:p>
            <a:r>
              <a:rPr lang="en-US" sz="2800" dirty="0" err="1"/>
              <a:t>ReactDOM.render</a:t>
            </a:r>
            <a:r>
              <a:rPr lang="en-US" sz="2800" dirty="0"/>
              <a:t>( </a:t>
            </a:r>
            <a:r>
              <a:rPr lang="en-US" sz="2800" dirty="0" smtClean="0"/>
              <a:t> &lt;</a:t>
            </a:r>
            <a:r>
              <a:rPr lang="en-US" sz="2800" dirty="0" err="1"/>
              <a:t>HelloReact</a:t>
            </a:r>
            <a:r>
              <a:rPr lang="en-US" sz="2800" dirty="0"/>
              <a:t> /&gt;, </a:t>
            </a:r>
          </a:p>
          <a:p>
            <a:r>
              <a:rPr lang="en-US" sz="2800" b="1" dirty="0" smtClean="0"/>
              <a:t>	</a:t>
            </a:r>
            <a:r>
              <a:rPr lang="en-US" sz="2800" b="1" dirty="0" err="1" smtClean="0"/>
              <a:t>document.getElementById</a:t>
            </a:r>
            <a:r>
              <a:rPr lang="en-US" sz="2800" b="1" dirty="0"/>
              <a:t>('view'))</a:t>
            </a:r>
            <a:r>
              <a:rPr lang="en-US" sz="2800" dirty="0"/>
              <a:t>; </a:t>
            </a:r>
          </a:p>
        </p:txBody>
      </p:sp>
    </p:spTree>
    <p:extLst>
      <p:ext uri="{BB962C8B-B14F-4D97-AF65-F5344CB8AC3E}">
        <p14:creationId xmlns:p14="http://schemas.microsoft.com/office/powerpoint/2010/main" val="314673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state</a:t>
            </a:r>
            <a:endParaRPr lang="en-US" b="1" dirty="0">
              <a:solidFill>
                <a:schemeClr val="accent2">
                  <a:lumMod val="75000"/>
                </a:schemeClr>
              </a:solidFill>
            </a:endParaRPr>
          </a:p>
        </p:txBody>
      </p:sp>
      <p:sp>
        <p:nvSpPr>
          <p:cNvPr id="5" name="TextBox 4"/>
          <p:cNvSpPr txBox="1"/>
          <p:nvPr/>
        </p:nvSpPr>
        <p:spPr>
          <a:xfrm>
            <a:off x="152400" y="673575"/>
            <a:ext cx="8991600" cy="7294305"/>
          </a:xfrm>
          <a:prstGeom prst="rect">
            <a:avLst/>
          </a:prstGeom>
          <a:noFill/>
        </p:spPr>
        <p:txBody>
          <a:bodyPr wrap="square" rtlCol="0">
            <a:spAutoFit/>
          </a:bodyPr>
          <a:lstStyle/>
          <a:p>
            <a:r>
              <a:rPr lang="en-US" sz="2800" dirty="0" smtClean="0">
                <a:solidFill>
                  <a:srgbClr val="FF0000"/>
                </a:solidFill>
              </a:rPr>
              <a:t>state</a:t>
            </a:r>
            <a:r>
              <a:rPr lang="en-US" sz="2800" dirty="0" smtClean="0"/>
              <a:t> : used to mutate the component state to reflect changes in DOM. React component’s state allows  </a:t>
            </a:r>
            <a:r>
              <a:rPr lang="en-US" sz="2800" dirty="0"/>
              <a:t>for dynamic behavior</a:t>
            </a:r>
            <a:r>
              <a:rPr lang="en-US" sz="2800" dirty="0" smtClean="0"/>
              <a:t>.</a:t>
            </a:r>
          </a:p>
          <a:p>
            <a:endParaRPr lang="en-US" sz="2800" dirty="0"/>
          </a:p>
          <a:p>
            <a:r>
              <a:rPr lang="en-US" sz="2800" dirty="0" err="1" smtClean="0"/>
              <a:t>geInitialState</a:t>
            </a:r>
            <a:r>
              <a:rPr lang="en-US" sz="2800" dirty="0" smtClean="0"/>
              <a:t>() is used to set default state</a:t>
            </a:r>
          </a:p>
          <a:p>
            <a:endParaRPr lang="en-US" sz="2800" dirty="0"/>
          </a:p>
          <a:p>
            <a:r>
              <a:rPr lang="en-US" sz="2800" dirty="0">
                <a:solidFill>
                  <a:srgbClr val="FF0000"/>
                </a:solidFill>
              </a:rPr>
              <a:t>Note </a:t>
            </a:r>
            <a:r>
              <a:rPr lang="en-US" sz="2800" dirty="0" smtClean="0">
                <a:solidFill>
                  <a:srgbClr val="FF0000"/>
                </a:solidFill>
              </a:rPr>
              <a:t>:</a:t>
            </a:r>
          </a:p>
          <a:p>
            <a:r>
              <a:rPr lang="en-US" sz="2800" dirty="0" err="1" smtClean="0"/>
              <a:t>this.setState</a:t>
            </a:r>
            <a:r>
              <a:rPr lang="en-US" sz="2800" dirty="0"/>
              <a:t>() method will merge the existing </a:t>
            </a:r>
            <a:r>
              <a:rPr lang="en-US" sz="2800" dirty="0" err="1"/>
              <a:t>this.state</a:t>
            </a:r>
            <a:r>
              <a:rPr lang="en-US" sz="2800" dirty="0"/>
              <a:t> with the object that is passed in. </a:t>
            </a:r>
            <a:endParaRPr lang="en-US" sz="2800" dirty="0" smtClean="0"/>
          </a:p>
          <a:p>
            <a:endParaRPr lang="en-US" sz="2800" dirty="0" smtClean="0"/>
          </a:p>
          <a:p>
            <a:r>
              <a:rPr lang="en-US" sz="2800" dirty="0" smtClean="0"/>
              <a:t>This </a:t>
            </a:r>
            <a:r>
              <a:rPr lang="en-US" sz="2800" dirty="0"/>
              <a:t>means that you only need to specify the properties that you want to update as it will not delete any properties that are not defined in the JSON object, which are currently defined on </a:t>
            </a:r>
            <a:r>
              <a:rPr lang="en-US" sz="2800" dirty="0" err="1"/>
              <a:t>this.state</a:t>
            </a:r>
            <a:r>
              <a:rPr lang="en-US" sz="2800" dirty="0"/>
              <a:t>. </a:t>
            </a:r>
          </a:p>
          <a:p>
            <a:endParaRPr lang="en-US" sz="2800" dirty="0" smtClean="0"/>
          </a:p>
          <a:p>
            <a:endParaRPr lang="en-US" sz="2400" dirty="0"/>
          </a:p>
          <a:p>
            <a:r>
              <a:rPr lang="en-US" sz="2400" dirty="0" smtClean="0"/>
              <a:t>  </a:t>
            </a:r>
            <a:endParaRPr lang="en-US" sz="2400" dirty="0"/>
          </a:p>
        </p:txBody>
      </p:sp>
    </p:spTree>
    <p:extLst>
      <p:ext uri="{BB962C8B-B14F-4D97-AF65-F5344CB8AC3E}">
        <p14:creationId xmlns:p14="http://schemas.microsoft.com/office/powerpoint/2010/main" val="3129995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9" name="Rounded Rectangle 8"/>
          <p:cNvSpPr/>
          <p:nvPr/>
        </p:nvSpPr>
        <p:spPr>
          <a:xfrm>
            <a:off x="0" y="332509"/>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0" y="76200"/>
            <a:ext cx="9144000" cy="228600"/>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1"/>
          <p:cNvSpPr txBox="1">
            <a:spLocks/>
          </p:cNvSpPr>
          <p:nvPr/>
        </p:nvSpPr>
        <p:spPr>
          <a:xfrm>
            <a:off x="457201" y="76200"/>
            <a:ext cx="8257308" cy="484909"/>
          </a:xfrm>
          <a:prstGeom prst="rect">
            <a:avLst/>
          </a:prstGeom>
          <a:solidFill>
            <a:schemeClr val="accent3">
              <a:lumMod val="60000"/>
              <a:lumOff val="40000"/>
            </a:schemeClr>
          </a:solidFill>
          <a:ln>
            <a:noFill/>
          </a:ln>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solidFill>
                  <a:srgbClr val="002060"/>
                </a:solidFill>
              </a:rPr>
              <a:t>state</a:t>
            </a:r>
            <a:endParaRPr lang="en-US" b="1" dirty="0">
              <a:solidFill>
                <a:schemeClr val="accent2">
                  <a:lumMod val="75000"/>
                </a:schemeClr>
              </a:solidFill>
            </a:endParaRPr>
          </a:p>
        </p:txBody>
      </p:sp>
      <p:sp>
        <p:nvSpPr>
          <p:cNvPr id="5" name="TextBox 4"/>
          <p:cNvSpPr txBox="1"/>
          <p:nvPr/>
        </p:nvSpPr>
        <p:spPr>
          <a:xfrm>
            <a:off x="152400" y="673575"/>
            <a:ext cx="8991600" cy="830997"/>
          </a:xfrm>
          <a:prstGeom prst="rect">
            <a:avLst/>
          </a:prstGeom>
          <a:noFill/>
        </p:spPr>
        <p:txBody>
          <a:bodyPr wrap="square" rtlCol="0">
            <a:spAutoFit/>
          </a:bodyPr>
          <a:lstStyle/>
          <a:p>
            <a:endParaRPr lang="en-US" sz="2400" dirty="0"/>
          </a:p>
          <a:p>
            <a:r>
              <a:rPr lang="en-US" sz="2400" dirty="0" smtClean="0"/>
              <a:t>  </a:t>
            </a:r>
            <a:endParaRPr lang="en-US" sz="2400" dirty="0"/>
          </a:p>
        </p:txBody>
      </p:sp>
      <p:sp>
        <p:nvSpPr>
          <p:cNvPr id="12" name="TextBox 11"/>
          <p:cNvSpPr txBox="1"/>
          <p:nvPr/>
        </p:nvSpPr>
        <p:spPr>
          <a:xfrm>
            <a:off x="142407" y="533400"/>
            <a:ext cx="8686800" cy="6370975"/>
          </a:xfrm>
          <a:prstGeom prst="rect">
            <a:avLst/>
          </a:prstGeom>
          <a:noFill/>
        </p:spPr>
        <p:txBody>
          <a:bodyPr wrap="square" rtlCol="0">
            <a:spAutoFit/>
          </a:bodyPr>
          <a:lstStyle/>
          <a:p>
            <a:r>
              <a:rPr lang="en-US" sz="2400" b="1" dirty="0" err="1"/>
              <a:t>var</a:t>
            </a:r>
            <a:r>
              <a:rPr lang="en-US" sz="2400" b="1" dirty="0"/>
              <a:t> </a:t>
            </a:r>
            <a:r>
              <a:rPr lang="en-US" sz="2400" dirty="0" err="1"/>
              <a:t>HelloReact</a:t>
            </a:r>
            <a:r>
              <a:rPr lang="en-US" sz="2400" dirty="0"/>
              <a:t> = </a:t>
            </a:r>
            <a:r>
              <a:rPr lang="en-US" sz="2400" dirty="0" err="1"/>
              <a:t>React.createClass</a:t>
            </a:r>
            <a:r>
              <a:rPr lang="en-US" sz="2400" dirty="0"/>
              <a:t>({ </a:t>
            </a:r>
          </a:p>
          <a:p>
            <a:r>
              <a:rPr lang="en-US" sz="2400" b="1" dirty="0" err="1"/>
              <a:t>getInitialState</a:t>
            </a:r>
            <a:r>
              <a:rPr lang="en-US" sz="2400" dirty="0"/>
              <a:t>: function() { </a:t>
            </a:r>
          </a:p>
          <a:p>
            <a:r>
              <a:rPr lang="en-US" sz="2400" b="1" dirty="0"/>
              <a:t>return </a:t>
            </a:r>
            <a:r>
              <a:rPr lang="en-US" sz="2400" dirty="0"/>
              <a:t>{ </a:t>
            </a:r>
          </a:p>
          <a:p>
            <a:r>
              <a:rPr lang="en-US" sz="2400" dirty="0" smtClean="0"/>
              <a:t>	message</a:t>
            </a:r>
            <a:r>
              <a:rPr lang="en-US" sz="2400" dirty="0"/>
              <a:t>: '</a:t>
            </a:r>
            <a:r>
              <a:rPr lang="en-US" sz="2400" b="1" dirty="0"/>
              <a:t>I am from default state</a:t>
            </a:r>
            <a:r>
              <a:rPr lang="en-US" sz="2400" dirty="0"/>
              <a:t>' </a:t>
            </a:r>
          </a:p>
          <a:p>
            <a:r>
              <a:rPr lang="en-US" sz="2400" dirty="0" smtClean="0"/>
              <a:t>	}; </a:t>
            </a:r>
            <a:endParaRPr lang="en-US" sz="2400" dirty="0"/>
          </a:p>
          <a:p>
            <a:r>
              <a:rPr lang="en-US" sz="2400" dirty="0" smtClean="0"/>
              <a:t>  }, </a:t>
            </a:r>
            <a:endParaRPr lang="en-US" sz="2400" dirty="0"/>
          </a:p>
          <a:p>
            <a:r>
              <a:rPr lang="en-US" sz="2400" b="1" dirty="0" err="1"/>
              <a:t>updateMessage</a:t>
            </a:r>
            <a:r>
              <a:rPr lang="en-US" sz="2400" dirty="0"/>
              <a:t>: function(e) { </a:t>
            </a:r>
          </a:p>
          <a:p>
            <a:r>
              <a:rPr lang="en-US" sz="2400" b="1" dirty="0" smtClean="0"/>
              <a:t>	</a:t>
            </a:r>
            <a:r>
              <a:rPr lang="en-US" sz="2400" b="1" dirty="0" err="1" smtClean="0"/>
              <a:t>this</a:t>
            </a:r>
            <a:r>
              <a:rPr lang="en-US" sz="2400" dirty="0" err="1" smtClean="0"/>
              <a:t>.setState</a:t>
            </a:r>
            <a:r>
              <a:rPr lang="en-US" sz="2400" dirty="0"/>
              <a:t>({message: </a:t>
            </a:r>
            <a:r>
              <a:rPr lang="en-US" sz="2400" dirty="0" err="1"/>
              <a:t>e.target.value</a:t>
            </a:r>
            <a:r>
              <a:rPr lang="en-US" sz="2400" dirty="0"/>
              <a:t>}); </a:t>
            </a:r>
          </a:p>
          <a:p>
            <a:r>
              <a:rPr lang="en-US" sz="2400" dirty="0" smtClean="0"/>
              <a:t>   }, </a:t>
            </a:r>
            <a:endParaRPr lang="en-US" sz="2400" dirty="0"/>
          </a:p>
          <a:p>
            <a:r>
              <a:rPr lang="en-US" sz="2400" b="1" dirty="0"/>
              <a:t>render</a:t>
            </a:r>
            <a:r>
              <a:rPr lang="en-US" sz="2400" dirty="0"/>
              <a:t>: </a:t>
            </a:r>
            <a:r>
              <a:rPr lang="en-US" sz="2400" b="1" dirty="0"/>
              <a:t>function</a:t>
            </a:r>
            <a:r>
              <a:rPr lang="en-US" sz="2400" dirty="0"/>
              <a:t>() { </a:t>
            </a:r>
          </a:p>
          <a:p>
            <a:r>
              <a:rPr lang="en-US" sz="2400" b="1" dirty="0"/>
              <a:t>return </a:t>
            </a:r>
            <a:r>
              <a:rPr lang="en-US" sz="2400" dirty="0"/>
              <a:t>( </a:t>
            </a:r>
          </a:p>
          <a:p>
            <a:pPr lvl="1"/>
            <a:r>
              <a:rPr lang="en-US" sz="2400" dirty="0"/>
              <a:t>&lt;div&gt; </a:t>
            </a:r>
          </a:p>
          <a:p>
            <a:pPr lvl="2"/>
            <a:r>
              <a:rPr lang="en-US" sz="2400" dirty="0"/>
              <a:t>&lt;input type='</a:t>
            </a:r>
            <a:r>
              <a:rPr lang="en-US" sz="2400" b="1" dirty="0"/>
              <a:t>text</a:t>
            </a:r>
            <a:r>
              <a:rPr lang="en-US" sz="2400" dirty="0"/>
              <a:t>' </a:t>
            </a:r>
            <a:r>
              <a:rPr lang="en-US" sz="2400" b="1" dirty="0" err="1"/>
              <a:t>onChange</a:t>
            </a:r>
            <a:r>
              <a:rPr lang="en-US" sz="2400" dirty="0"/>
              <a:t>={</a:t>
            </a:r>
            <a:r>
              <a:rPr lang="en-US" sz="2400" b="1" dirty="0" err="1"/>
              <a:t>this</a:t>
            </a:r>
            <a:r>
              <a:rPr lang="en-US" sz="2400" dirty="0" err="1"/>
              <a:t>.updateMessage</a:t>
            </a:r>
            <a:r>
              <a:rPr lang="en-US" sz="2400" dirty="0"/>
              <a:t>}/&gt; </a:t>
            </a:r>
          </a:p>
          <a:p>
            <a:pPr lvl="2"/>
            <a:r>
              <a:rPr lang="en-US" sz="2400" dirty="0"/>
              <a:t>&lt;div&gt;Hello React&lt;/div&gt; </a:t>
            </a:r>
          </a:p>
          <a:p>
            <a:pPr lvl="2"/>
            <a:r>
              <a:rPr lang="en-US" sz="2400" dirty="0"/>
              <a:t>&lt;div&gt;{</a:t>
            </a:r>
            <a:r>
              <a:rPr lang="en-US" sz="2400" b="1" dirty="0" err="1"/>
              <a:t>this</a:t>
            </a:r>
            <a:r>
              <a:rPr lang="en-US" sz="2400" dirty="0" err="1"/>
              <a:t>.state.message</a:t>
            </a:r>
            <a:r>
              <a:rPr lang="en-US" sz="2400" dirty="0"/>
              <a:t>}&lt;/div&gt; </a:t>
            </a:r>
          </a:p>
          <a:p>
            <a:pPr lvl="1"/>
            <a:r>
              <a:rPr lang="en-US" sz="2400" dirty="0"/>
              <a:t>&lt;/div&gt; </a:t>
            </a:r>
          </a:p>
          <a:p>
            <a:r>
              <a:rPr lang="en-US" sz="2400" dirty="0"/>
              <a:t>); </a:t>
            </a:r>
            <a:r>
              <a:rPr lang="en-US" sz="2400" dirty="0" smtClean="0"/>
              <a:t>}  }); </a:t>
            </a:r>
            <a:r>
              <a:rPr lang="en-US" sz="2000" dirty="0" err="1"/>
              <a:t>ReactDOM.render</a:t>
            </a:r>
            <a:r>
              <a:rPr lang="en-US" sz="2000" dirty="0"/>
              <a:t>( </a:t>
            </a:r>
            <a:r>
              <a:rPr lang="en-US" sz="2000" dirty="0" smtClean="0"/>
              <a:t>&lt;</a:t>
            </a:r>
            <a:r>
              <a:rPr lang="en-US" sz="2000" dirty="0" err="1"/>
              <a:t>HelloReact</a:t>
            </a:r>
            <a:r>
              <a:rPr lang="en-US" sz="2000" dirty="0"/>
              <a:t> </a:t>
            </a:r>
            <a:r>
              <a:rPr lang="en-US" sz="2000" dirty="0" smtClean="0"/>
              <a:t>/&gt;,</a:t>
            </a:r>
            <a:r>
              <a:rPr lang="en-US" sz="2000" dirty="0" err="1" smtClean="0"/>
              <a:t>d</a:t>
            </a:r>
            <a:r>
              <a:rPr lang="en-US" sz="2000" b="1" dirty="0" err="1" smtClean="0"/>
              <a:t>ocument.getElementById</a:t>
            </a:r>
            <a:r>
              <a:rPr lang="en-US" sz="2000" b="1" dirty="0"/>
              <a:t>('view'))</a:t>
            </a:r>
            <a:r>
              <a:rPr lang="en-US" sz="2000" dirty="0"/>
              <a:t>; </a:t>
            </a: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518" y="523727"/>
            <a:ext cx="349567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8214" y="2045999"/>
            <a:ext cx="3325786"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3999" y="3569999"/>
            <a:ext cx="3495207" cy="830997"/>
          </a:xfrm>
          <a:prstGeom prst="rect">
            <a:avLst/>
          </a:prstGeom>
          <a:solidFill>
            <a:schemeClr val="accent1">
              <a:lumMod val="20000"/>
              <a:lumOff val="80000"/>
            </a:schemeClr>
          </a:solidFill>
        </p:spPr>
        <p:txBody>
          <a:bodyPr wrap="square" rtlCol="0">
            <a:spAutoFit/>
          </a:bodyPr>
          <a:lstStyle/>
          <a:p>
            <a:r>
              <a:rPr lang="en-US" sz="2400" dirty="0"/>
              <a:t>React will </a:t>
            </a:r>
            <a:r>
              <a:rPr lang="en-US" sz="2400" dirty="0" smtClean="0"/>
              <a:t>re-render </a:t>
            </a:r>
            <a:r>
              <a:rPr lang="en-US" sz="2400" dirty="0"/>
              <a:t>our component </a:t>
            </a:r>
            <a:r>
              <a:rPr lang="en-US" sz="2400" dirty="0" smtClean="0"/>
              <a:t>to update</a:t>
            </a:r>
            <a:endParaRPr lang="en-US" sz="2400" dirty="0"/>
          </a:p>
        </p:txBody>
      </p:sp>
      <p:cxnSp>
        <p:nvCxnSpPr>
          <p:cNvPr id="4" name="Straight Arrow Connector 3"/>
          <p:cNvCxnSpPr/>
          <p:nvPr/>
        </p:nvCxnSpPr>
        <p:spPr>
          <a:xfrm flipH="1" flipV="1">
            <a:off x="2362200" y="3569999"/>
            <a:ext cx="2971799" cy="415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067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3323</TotalTime>
  <Words>1552</Words>
  <Application>Microsoft Office PowerPoint</Application>
  <PresentationFormat>On-screen Show (4:3)</PresentationFormat>
  <Paragraphs>651</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Administrator</cp:lastModifiedBy>
  <cp:revision>1575</cp:revision>
  <dcterms:created xsi:type="dcterms:W3CDTF">2011-02-15T15:40:35Z</dcterms:created>
  <dcterms:modified xsi:type="dcterms:W3CDTF">2016-05-26T07:28:36Z</dcterms:modified>
</cp:coreProperties>
</file>