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5" r:id="rId7"/>
    <p:sldId id="261" r:id="rId8"/>
    <p:sldId id="263" r:id="rId9"/>
    <p:sldId id="262"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40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4701"/>
    <p:restoredTop sz="94683"/>
  </p:normalViewPr>
  <p:slideViewPr>
    <p:cSldViewPr snapToGrid="0" snapToObjects="1">
      <p:cViewPr varScale="1">
        <p:scale>
          <a:sx n="147" d="100"/>
          <a:sy n="147" d="100"/>
        </p:scale>
        <p:origin x="1544" y="192"/>
      </p:cViewPr>
      <p:guideLst/>
    </p:cSldViewPr>
  </p:slideViewPr>
  <p:outlineViewPr>
    <p:cViewPr>
      <p:scale>
        <a:sx n="33" d="100"/>
        <a:sy n="33" d="100"/>
      </p:scale>
      <p:origin x="-56"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E5A3D5-2E6F-C849-ABDB-3586EDE7C6C7}" type="datetimeFigureOut">
              <a:rPr lang="en-US" smtClean="0"/>
              <a:t>10/14/20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1E2F9F-3E17-2345-8275-1491DAA194DB}" type="slidenum">
              <a:rPr lang="en-US" smtClean="0"/>
              <a:t>‹#›</a:t>
            </a:fld>
            <a:endParaRPr lang="en-US"/>
          </a:p>
        </p:txBody>
      </p:sp>
    </p:spTree>
    <p:extLst>
      <p:ext uri="{BB962C8B-B14F-4D97-AF65-F5344CB8AC3E}">
        <p14:creationId xmlns:p14="http://schemas.microsoft.com/office/powerpoint/2010/main" val="24452375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A1E2F9F-3E17-2345-8275-1491DAA194DB}" type="slidenum">
              <a:rPr lang="en-US" smtClean="0"/>
              <a:t>1</a:t>
            </a:fld>
            <a:endParaRPr lang="en-US"/>
          </a:p>
        </p:txBody>
      </p:sp>
    </p:spTree>
    <p:extLst>
      <p:ext uri="{BB962C8B-B14F-4D97-AF65-F5344CB8AC3E}">
        <p14:creationId xmlns:p14="http://schemas.microsoft.com/office/powerpoint/2010/main" val="1846591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A1E2F9F-3E17-2345-8275-1491DAA194DB}" type="slidenum">
              <a:rPr lang="en-US" smtClean="0"/>
              <a:t>2</a:t>
            </a:fld>
            <a:endParaRPr lang="en-US"/>
          </a:p>
        </p:txBody>
      </p:sp>
    </p:spTree>
    <p:extLst>
      <p:ext uri="{BB962C8B-B14F-4D97-AF65-F5344CB8AC3E}">
        <p14:creationId xmlns:p14="http://schemas.microsoft.com/office/powerpoint/2010/main" val="20343348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2BC9C-323D-4B48-8BBC-2387ED5BE43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50E8A15-5EBA-4B47-A129-42CDAFC543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pic>
        <p:nvPicPr>
          <p:cNvPr id="7" name="Picture 6">
            <a:extLst>
              <a:ext uri="{FF2B5EF4-FFF2-40B4-BE49-F238E27FC236}">
                <a16:creationId xmlns:a16="http://schemas.microsoft.com/office/drawing/2014/main" id="{3A8F768D-A326-3C4D-8F6C-F1B3E90A66CB}"/>
              </a:ext>
            </a:extLst>
          </p:cNvPr>
          <p:cNvPicPr>
            <a:picLocks noChangeAspect="1"/>
          </p:cNvPicPr>
          <p:nvPr userDrawn="1"/>
        </p:nvPicPr>
        <p:blipFill>
          <a:blip r:embed="rId2"/>
          <a:stretch>
            <a:fillRect/>
          </a:stretch>
        </p:blipFill>
        <p:spPr>
          <a:xfrm>
            <a:off x="135708" y="6418783"/>
            <a:ext cx="1802549" cy="332509"/>
          </a:xfrm>
          <a:prstGeom prst="rect">
            <a:avLst/>
          </a:prstGeom>
        </p:spPr>
      </p:pic>
    </p:spTree>
    <p:extLst>
      <p:ext uri="{BB962C8B-B14F-4D97-AF65-F5344CB8AC3E}">
        <p14:creationId xmlns:p14="http://schemas.microsoft.com/office/powerpoint/2010/main" val="3330936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0192E-D97C-A640-AB69-1F5F5764B30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64430B3-7273-A246-AF65-CAD38158F18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1184097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A4E47F-80A7-F34A-8CBB-75638F1EE268}"/>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5B5529B-1078-4D4C-AFE3-A43778FFC3E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3460523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40218-9421-E948-BDE9-E5B56B6C40C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3E764F2-7DA8-EA4E-8093-896EB238595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3647540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6F257-809D-AA4A-B9A7-08032DD12012}"/>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C2216271-FB25-CA49-BEBD-ED689D9C99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Tree>
    <p:extLst>
      <p:ext uri="{BB962C8B-B14F-4D97-AF65-F5344CB8AC3E}">
        <p14:creationId xmlns:p14="http://schemas.microsoft.com/office/powerpoint/2010/main" val="2606965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DF6A3-E4B0-5849-ACD2-BE92FACB2EA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609AF32-F289-C442-990C-5C193435050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191FF120-B2D8-1140-BA65-A6BFAC283F4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308638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188D1-C91D-3046-A542-2E5250DE0D36}"/>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826708A-AF2B-F845-AB73-D777ED4F5F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5874517-E946-1343-8403-C5C82B56F46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63AFCD26-D03B-724E-BBE5-53F25B367F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D9729E2-9C74-9A47-8FA3-DC6A72B39A5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186024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97A8A-91DE-ED47-833F-6566E51F5F9E}"/>
              </a:ext>
            </a:extLst>
          </p:cNvPr>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4058259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8857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8B3BA-4CE2-9B44-85D8-1D162A297D2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6B6ACF58-9E98-B24B-9E02-F07FB79C9A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3318DE84-F148-A249-97F3-196D555844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Tree>
    <p:extLst>
      <p:ext uri="{BB962C8B-B14F-4D97-AF65-F5344CB8AC3E}">
        <p14:creationId xmlns:p14="http://schemas.microsoft.com/office/powerpoint/2010/main" val="1238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919B1-64C0-C04D-87D5-DCD0F80E584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239FA5E7-7BB7-CB48-8CA8-9EE1AD65EF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7249ED60-A738-084B-9184-341873B313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Tree>
    <p:extLst>
      <p:ext uri="{BB962C8B-B14F-4D97-AF65-F5344CB8AC3E}">
        <p14:creationId xmlns:p14="http://schemas.microsoft.com/office/powerpoint/2010/main" val="3074560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tif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0AE198-773C-4E45-B5D5-50720550FC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B9FEE4E-58FD-0B44-AFA6-FE7265AA06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pic>
        <p:nvPicPr>
          <p:cNvPr id="7" name="Picture 6">
            <a:extLst>
              <a:ext uri="{FF2B5EF4-FFF2-40B4-BE49-F238E27FC236}">
                <a16:creationId xmlns:a16="http://schemas.microsoft.com/office/drawing/2014/main" id="{B275B63E-D230-D843-84D0-80E311618232}"/>
              </a:ext>
            </a:extLst>
          </p:cNvPr>
          <p:cNvPicPr>
            <a:picLocks noChangeAspect="1"/>
          </p:cNvPicPr>
          <p:nvPr userDrawn="1"/>
        </p:nvPicPr>
        <p:blipFill>
          <a:blip r:embed="rId13"/>
          <a:stretch>
            <a:fillRect/>
          </a:stretch>
        </p:blipFill>
        <p:spPr>
          <a:xfrm>
            <a:off x="135708" y="6418783"/>
            <a:ext cx="1802549" cy="332509"/>
          </a:xfrm>
          <a:prstGeom prst="rect">
            <a:avLst/>
          </a:prstGeom>
        </p:spPr>
      </p:pic>
    </p:spTree>
    <p:extLst>
      <p:ext uri="{BB962C8B-B14F-4D97-AF65-F5344CB8AC3E}">
        <p14:creationId xmlns:p14="http://schemas.microsoft.com/office/powerpoint/2010/main" val="21666591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hyperlink" Target="https://nodejs.org/" TargetMode="External"/><Relationship Id="rId1" Type="http://schemas.openxmlformats.org/officeDocument/2006/relationships/slideLayout" Target="../slideLayouts/slideLayout2.xml"/><Relationship Id="rId4" Type="http://schemas.openxmlformats.org/officeDocument/2006/relationships/hyperlink" Target="https://www.jetbrains.com/webstor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ashishkumarkc/recipe-book" TargetMode="External"/><Relationship Id="rId2" Type="http://schemas.openxmlformats.org/officeDocument/2006/relationships/hyperlink" Target="https://recipe-book.ashishkumarkc.com/"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stackblitz.com/github/ashishkumarkc/recipe-book"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E2CDDB4F-52E5-544B-959E-4FB0BD4608B8}"/>
              </a:ext>
            </a:extLst>
          </p:cNvPr>
          <p:cNvGrpSpPr/>
          <p:nvPr/>
        </p:nvGrpSpPr>
        <p:grpSpPr>
          <a:xfrm>
            <a:off x="-1" y="0"/>
            <a:ext cx="12192001" cy="2959146"/>
            <a:chOff x="-1" y="0"/>
            <a:chExt cx="12192001" cy="2959146"/>
          </a:xfrm>
        </p:grpSpPr>
        <p:sp>
          <p:nvSpPr>
            <p:cNvPr id="12" name="Rectangle 11">
              <a:extLst>
                <a:ext uri="{FF2B5EF4-FFF2-40B4-BE49-F238E27FC236}">
                  <a16:creationId xmlns:a16="http://schemas.microsoft.com/office/drawing/2014/main" id="{7632294E-4E27-D544-A650-2759CB14CAEB}"/>
                </a:ext>
              </a:extLst>
            </p:cNvPr>
            <p:cNvSpPr/>
            <p:nvPr/>
          </p:nvSpPr>
          <p:spPr>
            <a:xfrm>
              <a:off x="-1" y="0"/>
              <a:ext cx="12192001" cy="2959146"/>
            </a:xfrm>
            <a:prstGeom prst="rect">
              <a:avLst/>
            </a:prstGeom>
            <a:gradFill flip="none" rotWithShape="1">
              <a:gsLst>
                <a:gs pos="0">
                  <a:schemeClr val="accent1">
                    <a:lumMod val="0"/>
                  </a:schemeClr>
                </a:gs>
                <a:gs pos="28000">
                  <a:srgbClr val="C0000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32" name="Picture 8">
              <a:extLst>
                <a:ext uri="{FF2B5EF4-FFF2-40B4-BE49-F238E27FC236}">
                  <a16:creationId xmlns:a16="http://schemas.microsoft.com/office/drawing/2014/main" id="{1A980716-AF90-684A-AA0D-3F824AB12CDD}"/>
                </a:ext>
              </a:extLst>
            </p:cNvPr>
            <p:cNvPicPr>
              <a:picLocks noChangeAspect="1" noChangeArrowheads="1"/>
            </p:cNvPicPr>
            <p:nvPr/>
          </p:nvPicPr>
          <p:blipFill>
            <a:blip r:embed="rId3">
              <a:alphaModFix amt="58000"/>
              <a:extLst>
                <a:ext uri="{28A0092B-C50C-407E-A947-70E740481C1C}">
                  <a14:useLocalDpi xmlns:a14="http://schemas.microsoft.com/office/drawing/2010/main" val="0"/>
                </a:ext>
              </a:extLst>
            </a:blip>
            <a:srcRect/>
            <a:stretch>
              <a:fillRect/>
            </a:stretch>
          </p:blipFill>
          <p:spPr bwMode="auto">
            <a:xfrm>
              <a:off x="0" y="0"/>
              <a:ext cx="12192000" cy="2959146"/>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Title 9">
            <a:extLst>
              <a:ext uri="{FF2B5EF4-FFF2-40B4-BE49-F238E27FC236}">
                <a16:creationId xmlns:a16="http://schemas.microsoft.com/office/drawing/2014/main" id="{6174072E-706D-DC48-ABE1-45FD3297660A}"/>
              </a:ext>
            </a:extLst>
          </p:cNvPr>
          <p:cNvSpPr>
            <a:spLocks noGrp="1"/>
          </p:cNvSpPr>
          <p:nvPr>
            <p:ph type="title"/>
          </p:nvPr>
        </p:nvSpPr>
        <p:spPr>
          <a:xfrm>
            <a:off x="838200" y="3329014"/>
            <a:ext cx="10515600" cy="939709"/>
          </a:xfrm>
        </p:spPr>
        <p:txBody>
          <a:bodyPr/>
          <a:lstStyle/>
          <a:p>
            <a:r>
              <a:rPr lang="en-US" b="1" dirty="0"/>
              <a:t>Introduction to Angular Concepts</a:t>
            </a:r>
          </a:p>
        </p:txBody>
      </p:sp>
      <p:sp>
        <p:nvSpPr>
          <p:cNvPr id="6" name="Title 9">
            <a:extLst>
              <a:ext uri="{FF2B5EF4-FFF2-40B4-BE49-F238E27FC236}">
                <a16:creationId xmlns:a16="http://schemas.microsoft.com/office/drawing/2014/main" id="{FE20707B-4478-E34E-9826-DEF1CAB60819}"/>
              </a:ext>
            </a:extLst>
          </p:cNvPr>
          <p:cNvSpPr txBox="1">
            <a:spLocks/>
          </p:cNvSpPr>
          <p:nvPr/>
        </p:nvSpPr>
        <p:spPr>
          <a:xfrm>
            <a:off x="877387" y="4517736"/>
            <a:ext cx="10515600" cy="114283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600" b="1" dirty="0"/>
              <a:t>Presenter: </a:t>
            </a:r>
            <a:br>
              <a:rPr lang="en-US" sz="1600" b="1" dirty="0"/>
            </a:br>
            <a:endParaRPr lang="en-US" sz="800" b="1" dirty="0"/>
          </a:p>
          <a:p>
            <a:r>
              <a:rPr lang="en-US" sz="1600" spc="200" dirty="0"/>
              <a:t>K.C.Ashish Kumar</a:t>
            </a:r>
          </a:p>
        </p:txBody>
      </p:sp>
    </p:spTree>
    <p:extLst>
      <p:ext uri="{BB962C8B-B14F-4D97-AF65-F5344CB8AC3E}">
        <p14:creationId xmlns:p14="http://schemas.microsoft.com/office/powerpoint/2010/main" val="21610028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A04A60BD-F393-0545-9C6B-1AADF2A3FA38}"/>
              </a:ext>
            </a:extLst>
          </p:cNvPr>
          <p:cNvSpPr/>
          <p:nvPr/>
        </p:nvSpPr>
        <p:spPr>
          <a:xfrm>
            <a:off x="3727174" y="1321904"/>
            <a:ext cx="4323522" cy="4263888"/>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800" b="1" dirty="0">
                <a:solidFill>
                  <a:srgbClr val="C00000"/>
                </a:solidFill>
              </a:rPr>
              <a:t>Q</a:t>
            </a:r>
            <a:r>
              <a:rPr lang="en-US" sz="6600" b="1" dirty="0">
                <a:solidFill>
                  <a:srgbClr val="C00000"/>
                </a:solidFill>
              </a:rPr>
              <a:t> &amp; </a:t>
            </a:r>
            <a:r>
              <a:rPr lang="en-US" sz="8800" b="1" dirty="0">
                <a:solidFill>
                  <a:srgbClr val="C00000"/>
                </a:solidFill>
              </a:rPr>
              <a:t>A</a:t>
            </a:r>
          </a:p>
        </p:txBody>
      </p:sp>
      <p:sp>
        <p:nvSpPr>
          <p:cNvPr id="3" name="Title 1">
            <a:extLst>
              <a:ext uri="{FF2B5EF4-FFF2-40B4-BE49-F238E27FC236}">
                <a16:creationId xmlns:a16="http://schemas.microsoft.com/office/drawing/2014/main" id="{6B6EDD52-1955-8445-BB5C-D4A75F86A54F}"/>
              </a:ext>
            </a:extLst>
          </p:cNvPr>
          <p:cNvSpPr txBox="1">
            <a:spLocks/>
          </p:cNvSpPr>
          <p:nvPr/>
        </p:nvSpPr>
        <p:spPr>
          <a:xfrm>
            <a:off x="610689" y="365125"/>
            <a:ext cx="10970623" cy="46218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t>That’s all for now. Thank You.</a:t>
            </a:r>
          </a:p>
        </p:txBody>
      </p:sp>
    </p:spTree>
    <p:extLst>
      <p:ext uri="{BB962C8B-B14F-4D97-AF65-F5344CB8AC3E}">
        <p14:creationId xmlns:p14="http://schemas.microsoft.com/office/powerpoint/2010/main" val="607019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3801EA3-9262-2642-9849-C265FED93F47}"/>
              </a:ext>
            </a:extLst>
          </p:cNvPr>
          <p:cNvSpPr>
            <a:spLocks noGrp="1"/>
          </p:cNvSpPr>
          <p:nvPr>
            <p:ph type="title"/>
          </p:nvPr>
        </p:nvSpPr>
        <p:spPr>
          <a:xfrm>
            <a:off x="838200" y="365126"/>
            <a:ext cx="10515600" cy="775698"/>
          </a:xfrm>
        </p:spPr>
        <p:txBody>
          <a:bodyPr/>
          <a:lstStyle/>
          <a:p>
            <a:r>
              <a:rPr lang="en-US" b="1" dirty="0"/>
              <a:t>Agenda</a:t>
            </a:r>
          </a:p>
        </p:txBody>
      </p:sp>
      <p:sp>
        <p:nvSpPr>
          <p:cNvPr id="5" name="Content Placeholder 4">
            <a:extLst>
              <a:ext uri="{FF2B5EF4-FFF2-40B4-BE49-F238E27FC236}">
                <a16:creationId xmlns:a16="http://schemas.microsoft.com/office/drawing/2014/main" id="{0A02A48C-43C1-B143-A504-EC35F967621A}"/>
              </a:ext>
            </a:extLst>
          </p:cNvPr>
          <p:cNvSpPr>
            <a:spLocks noGrp="1"/>
          </p:cNvSpPr>
          <p:nvPr>
            <p:ph idx="1"/>
          </p:nvPr>
        </p:nvSpPr>
        <p:spPr>
          <a:xfrm>
            <a:off x="838200" y="1285694"/>
            <a:ext cx="10515600" cy="4351338"/>
          </a:xfrm>
        </p:spPr>
        <p:txBody>
          <a:bodyPr>
            <a:normAutofit lnSpcReduction="10000"/>
          </a:bodyPr>
          <a:lstStyle/>
          <a:p>
            <a:r>
              <a:rPr lang="en-US" dirty="0"/>
              <a:t>Development Approach - </a:t>
            </a:r>
            <a:r>
              <a:rPr lang="en-US" i="1" dirty="0"/>
              <a:t>Framework</a:t>
            </a:r>
            <a:r>
              <a:rPr lang="en-US" dirty="0"/>
              <a:t> vs </a:t>
            </a:r>
            <a:r>
              <a:rPr lang="en-US" i="1" dirty="0"/>
              <a:t>Vanilla JavaScript</a:t>
            </a:r>
          </a:p>
          <a:p>
            <a:r>
              <a:rPr lang="en-US" dirty="0"/>
              <a:t>Benefits of Angular</a:t>
            </a:r>
          </a:p>
          <a:p>
            <a:r>
              <a:rPr lang="en-US" dirty="0"/>
              <a:t>Getting started with the Angular Framework</a:t>
            </a:r>
          </a:p>
          <a:p>
            <a:pPr lvl="1"/>
            <a:r>
              <a:rPr lang="en-US" dirty="0"/>
              <a:t>Essential Tools</a:t>
            </a:r>
          </a:p>
          <a:p>
            <a:pPr lvl="1"/>
            <a:r>
              <a:rPr lang="en-US" dirty="0"/>
              <a:t>Prerequisites</a:t>
            </a:r>
          </a:p>
          <a:p>
            <a:pPr lvl="1"/>
            <a:r>
              <a:rPr lang="en-US" dirty="0"/>
              <a:t>Two-way Data Binding</a:t>
            </a:r>
          </a:p>
          <a:p>
            <a:pPr lvl="1"/>
            <a:r>
              <a:rPr lang="en-US" dirty="0"/>
              <a:t>Understanding Components / Directives, Services, Modules</a:t>
            </a:r>
          </a:p>
          <a:p>
            <a:pPr lvl="1"/>
            <a:r>
              <a:rPr lang="en-US" dirty="0"/>
              <a:t>Routing</a:t>
            </a:r>
          </a:p>
          <a:p>
            <a:r>
              <a:rPr lang="en-US" dirty="0"/>
              <a:t>An example application (with source code)</a:t>
            </a:r>
          </a:p>
          <a:p>
            <a:r>
              <a:rPr lang="en-US" dirty="0"/>
              <a:t>Q &amp; A</a:t>
            </a:r>
          </a:p>
        </p:txBody>
      </p:sp>
    </p:spTree>
    <p:extLst>
      <p:ext uri="{BB962C8B-B14F-4D97-AF65-F5344CB8AC3E}">
        <p14:creationId xmlns:p14="http://schemas.microsoft.com/office/powerpoint/2010/main" val="2052383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p:tgtEl>
                                          <p:spTgt spid="5">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5">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p:tgtEl>
                                          <p:spTgt spid="5">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5">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p:tgtEl>
                                          <p:spTgt spid="5">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5">
                                            <p:txEl>
                                              <p:pRg st="2" end="2"/>
                                            </p:txEl>
                                          </p:spTgt>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anim calcmode="lin" valueType="num">
                                      <p:cBhvr additive="base">
                                        <p:cTn id="23" dur="500"/>
                                        <p:tgtEl>
                                          <p:spTgt spid="5">
                                            <p:txEl>
                                              <p:pRg st="3" end="3"/>
                                            </p:txEl>
                                          </p:spTgt>
                                        </p:tgtEl>
                                        <p:attrNameLst>
                                          <p:attrName>ppt_y</p:attrName>
                                        </p:attrNameLst>
                                      </p:cBhvr>
                                      <p:tavLst>
                                        <p:tav tm="0">
                                          <p:val>
                                            <p:strVal val="#ppt_y+#ppt_h*1.125000"/>
                                          </p:val>
                                        </p:tav>
                                        <p:tav tm="100000">
                                          <p:val>
                                            <p:strVal val="#ppt_y"/>
                                          </p:val>
                                        </p:tav>
                                      </p:tavLst>
                                    </p:anim>
                                    <p:animEffect transition="in" filter="wipe(up)">
                                      <p:cBhvr>
                                        <p:cTn id="24" dur="500"/>
                                        <p:tgtEl>
                                          <p:spTgt spid="5">
                                            <p:txEl>
                                              <p:pRg st="3" end="3"/>
                                            </p:txEl>
                                          </p:spTgt>
                                        </p:tgtEl>
                                      </p:cBhvr>
                                    </p:animEffect>
                                  </p:childTnLst>
                                </p:cTn>
                              </p:par>
                              <p:par>
                                <p:cTn id="25" presetID="12" presetClass="entr" presetSubtype="4" fill="hold" grpId="0" nodeType="with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 calcmode="lin" valueType="num">
                                      <p:cBhvr additive="base">
                                        <p:cTn id="27" dur="500"/>
                                        <p:tgtEl>
                                          <p:spTgt spid="5">
                                            <p:txEl>
                                              <p:pRg st="4" end="4"/>
                                            </p:txEl>
                                          </p:spTgt>
                                        </p:tgtEl>
                                        <p:attrNameLst>
                                          <p:attrName>ppt_y</p:attrName>
                                        </p:attrNameLst>
                                      </p:cBhvr>
                                      <p:tavLst>
                                        <p:tav tm="0">
                                          <p:val>
                                            <p:strVal val="#ppt_y+#ppt_h*1.125000"/>
                                          </p:val>
                                        </p:tav>
                                        <p:tav tm="100000">
                                          <p:val>
                                            <p:strVal val="#ppt_y"/>
                                          </p:val>
                                        </p:tav>
                                      </p:tavLst>
                                    </p:anim>
                                    <p:animEffect transition="in" filter="wipe(up)">
                                      <p:cBhvr>
                                        <p:cTn id="28" dur="500"/>
                                        <p:tgtEl>
                                          <p:spTgt spid="5">
                                            <p:txEl>
                                              <p:pRg st="4" end="4"/>
                                            </p:txEl>
                                          </p:spTgt>
                                        </p:tgtEl>
                                      </p:cBhvr>
                                    </p:animEffect>
                                  </p:childTnLst>
                                </p:cTn>
                              </p:par>
                              <p:par>
                                <p:cTn id="29" presetID="12" presetClass="entr" presetSubtype="4" fill="hold" grpId="0" nodeType="with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 calcmode="lin" valueType="num">
                                      <p:cBhvr additive="base">
                                        <p:cTn id="31" dur="500"/>
                                        <p:tgtEl>
                                          <p:spTgt spid="5">
                                            <p:txEl>
                                              <p:pRg st="5" end="5"/>
                                            </p:txEl>
                                          </p:spTgt>
                                        </p:tgtEl>
                                        <p:attrNameLst>
                                          <p:attrName>ppt_y</p:attrName>
                                        </p:attrNameLst>
                                      </p:cBhvr>
                                      <p:tavLst>
                                        <p:tav tm="0">
                                          <p:val>
                                            <p:strVal val="#ppt_y+#ppt_h*1.125000"/>
                                          </p:val>
                                        </p:tav>
                                        <p:tav tm="100000">
                                          <p:val>
                                            <p:strVal val="#ppt_y"/>
                                          </p:val>
                                        </p:tav>
                                      </p:tavLst>
                                    </p:anim>
                                    <p:animEffect transition="in" filter="wipe(up)">
                                      <p:cBhvr>
                                        <p:cTn id="32" dur="500"/>
                                        <p:tgtEl>
                                          <p:spTgt spid="5">
                                            <p:txEl>
                                              <p:pRg st="5" end="5"/>
                                            </p:txEl>
                                          </p:spTgt>
                                        </p:tgtEl>
                                      </p:cBhvr>
                                    </p:animEffect>
                                  </p:childTnLst>
                                </p:cTn>
                              </p:par>
                              <p:par>
                                <p:cTn id="33" presetID="12" presetClass="entr" presetSubtype="4" fill="hold" grpId="0" nodeType="with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anim calcmode="lin" valueType="num">
                                      <p:cBhvr additive="base">
                                        <p:cTn id="35" dur="500"/>
                                        <p:tgtEl>
                                          <p:spTgt spid="5">
                                            <p:txEl>
                                              <p:pRg st="6" end="6"/>
                                            </p:txEl>
                                          </p:spTgt>
                                        </p:tgtEl>
                                        <p:attrNameLst>
                                          <p:attrName>ppt_y</p:attrName>
                                        </p:attrNameLst>
                                      </p:cBhvr>
                                      <p:tavLst>
                                        <p:tav tm="0">
                                          <p:val>
                                            <p:strVal val="#ppt_y+#ppt_h*1.125000"/>
                                          </p:val>
                                        </p:tav>
                                        <p:tav tm="100000">
                                          <p:val>
                                            <p:strVal val="#ppt_y"/>
                                          </p:val>
                                        </p:tav>
                                      </p:tavLst>
                                    </p:anim>
                                    <p:animEffect transition="in" filter="wipe(up)">
                                      <p:cBhvr>
                                        <p:cTn id="36" dur="500"/>
                                        <p:tgtEl>
                                          <p:spTgt spid="5">
                                            <p:txEl>
                                              <p:pRg st="6" end="6"/>
                                            </p:txEl>
                                          </p:spTgt>
                                        </p:tgtEl>
                                      </p:cBhvr>
                                    </p:animEffect>
                                  </p:childTnLst>
                                </p:cTn>
                              </p:par>
                              <p:par>
                                <p:cTn id="37" presetID="12" presetClass="entr" presetSubtype="4" fill="hold" grpId="0" nodeType="withEffect">
                                  <p:stCondLst>
                                    <p:cond delay="0"/>
                                  </p:stCondLst>
                                  <p:childTnLst>
                                    <p:set>
                                      <p:cBhvr>
                                        <p:cTn id="38" dur="1" fill="hold">
                                          <p:stCondLst>
                                            <p:cond delay="0"/>
                                          </p:stCondLst>
                                        </p:cTn>
                                        <p:tgtEl>
                                          <p:spTgt spid="5">
                                            <p:txEl>
                                              <p:pRg st="7" end="7"/>
                                            </p:txEl>
                                          </p:spTgt>
                                        </p:tgtEl>
                                        <p:attrNameLst>
                                          <p:attrName>style.visibility</p:attrName>
                                        </p:attrNameLst>
                                      </p:cBhvr>
                                      <p:to>
                                        <p:strVal val="visible"/>
                                      </p:to>
                                    </p:set>
                                    <p:anim calcmode="lin" valueType="num">
                                      <p:cBhvr additive="base">
                                        <p:cTn id="39" dur="500"/>
                                        <p:tgtEl>
                                          <p:spTgt spid="5">
                                            <p:txEl>
                                              <p:pRg st="7" end="7"/>
                                            </p:txEl>
                                          </p:spTgt>
                                        </p:tgtEl>
                                        <p:attrNameLst>
                                          <p:attrName>ppt_y</p:attrName>
                                        </p:attrNameLst>
                                      </p:cBhvr>
                                      <p:tavLst>
                                        <p:tav tm="0">
                                          <p:val>
                                            <p:strVal val="#ppt_y+#ppt_h*1.125000"/>
                                          </p:val>
                                        </p:tav>
                                        <p:tav tm="100000">
                                          <p:val>
                                            <p:strVal val="#ppt_y"/>
                                          </p:val>
                                        </p:tav>
                                      </p:tavLst>
                                    </p:anim>
                                    <p:animEffect transition="in" filter="wipe(up)">
                                      <p:cBhvr>
                                        <p:cTn id="40" dur="500"/>
                                        <p:tgtEl>
                                          <p:spTgt spid="5">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2" presetClass="entr" presetSubtype="4" fill="hold" grpId="0" nodeType="clickEffect">
                                  <p:stCondLst>
                                    <p:cond delay="0"/>
                                  </p:stCondLst>
                                  <p:childTnLst>
                                    <p:set>
                                      <p:cBhvr>
                                        <p:cTn id="44" dur="1" fill="hold">
                                          <p:stCondLst>
                                            <p:cond delay="0"/>
                                          </p:stCondLst>
                                        </p:cTn>
                                        <p:tgtEl>
                                          <p:spTgt spid="5">
                                            <p:txEl>
                                              <p:pRg st="8" end="8"/>
                                            </p:txEl>
                                          </p:spTgt>
                                        </p:tgtEl>
                                        <p:attrNameLst>
                                          <p:attrName>style.visibility</p:attrName>
                                        </p:attrNameLst>
                                      </p:cBhvr>
                                      <p:to>
                                        <p:strVal val="visible"/>
                                      </p:to>
                                    </p:set>
                                    <p:anim calcmode="lin" valueType="num">
                                      <p:cBhvr additive="base">
                                        <p:cTn id="45" dur="500"/>
                                        <p:tgtEl>
                                          <p:spTgt spid="5">
                                            <p:txEl>
                                              <p:pRg st="8" end="8"/>
                                            </p:txEl>
                                          </p:spTgt>
                                        </p:tgtEl>
                                        <p:attrNameLst>
                                          <p:attrName>ppt_y</p:attrName>
                                        </p:attrNameLst>
                                      </p:cBhvr>
                                      <p:tavLst>
                                        <p:tav tm="0">
                                          <p:val>
                                            <p:strVal val="#ppt_y+#ppt_h*1.125000"/>
                                          </p:val>
                                        </p:tav>
                                        <p:tav tm="100000">
                                          <p:val>
                                            <p:strVal val="#ppt_y"/>
                                          </p:val>
                                        </p:tav>
                                      </p:tavLst>
                                    </p:anim>
                                    <p:animEffect transition="in" filter="wipe(up)">
                                      <p:cBhvr>
                                        <p:cTn id="46" dur="500"/>
                                        <p:tgtEl>
                                          <p:spTgt spid="5">
                                            <p:txEl>
                                              <p:pRg st="8" end="8"/>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2" presetClass="entr" presetSubtype="4" fill="hold" grpId="0" nodeType="clickEffect">
                                  <p:stCondLst>
                                    <p:cond delay="0"/>
                                  </p:stCondLst>
                                  <p:childTnLst>
                                    <p:set>
                                      <p:cBhvr>
                                        <p:cTn id="50" dur="1" fill="hold">
                                          <p:stCondLst>
                                            <p:cond delay="0"/>
                                          </p:stCondLst>
                                        </p:cTn>
                                        <p:tgtEl>
                                          <p:spTgt spid="5">
                                            <p:txEl>
                                              <p:pRg st="9" end="9"/>
                                            </p:txEl>
                                          </p:spTgt>
                                        </p:tgtEl>
                                        <p:attrNameLst>
                                          <p:attrName>style.visibility</p:attrName>
                                        </p:attrNameLst>
                                      </p:cBhvr>
                                      <p:to>
                                        <p:strVal val="visible"/>
                                      </p:to>
                                    </p:set>
                                    <p:anim calcmode="lin" valueType="num">
                                      <p:cBhvr additive="base">
                                        <p:cTn id="51" dur="500"/>
                                        <p:tgtEl>
                                          <p:spTgt spid="5">
                                            <p:txEl>
                                              <p:pRg st="9" end="9"/>
                                            </p:txEl>
                                          </p:spTgt>
                                        </p:tgtEl>
                                        <p:attrNameLst>
                                          <p:attrName>ppt_y</p:attrName>
                                        </p:attrNameLst>
                                      </p:cBhvr>
                                      <p:tavLst>
                                        <p:tav tm="0">
                                          <p:val>
                                            <p:strVal val="#ppt_y+#ppt_h*1.125000"/>
                                          </p:val>
                                        </p:tav>
                                        <p:tav tm="100000">
                                          <p:val>
                                            <p:strVal val="#ppt_y"/>
                                          </p:val>
                                        </p:tav>
                                      </p:tavLst>
                                    </p:anim>
                                    <p:animEffect transition="in" filter="wipe(up)">
                                      <p:cBhvr>
                                        <p:cTn id="52"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271A9-558F-FD4E-A2B3-18747FB5B430}"/>
              </a:ext>
            </a:extLst>
          </p:cNvPr>
          <p:cNvSpPr>
            <a:spLocks noGrp="1"/>
          </p:cNvSpPr>
          <p:nvPr>
            <p:ph type="title"/>
          </p:nvPr>
        </p:nvSpPr>
        <p:spPr>
          <a:xfrm>
            <a:off x="610689" y="365125"/>
            <a:ext cx="10970623" cy="462189"/>
          </a:xfrm>
        </p:spPr>
        <p:txBody>
          <a:bodyPr>
            <a:noAutofit/>
          </a:bodyPr>
          <a:lstStyle/>
          <a:p>
            <a:r>
              <a:rPr lang="en-US" sz="3600" b="1" dirty="0"/>
              <a:t>Development Approach - </a:t>
            </a:r>
            <a:r>
              <a:rPr lang="en-US" sz="3600" b="1" i="1" dirty="0"/>
              <a:t>Framework</a:t>
            </a:r>
            <a:r>
              <a:rPr lang="en-US" sz="3600" b="1" dirty="0"/>
              <a:t> vs </a:t>
            </a:r>
            <a:r>
              <a:rPr lang="en-US" sz="3600" b="1" i="1" dirty="0"/>
              <a:t>Vanilla JavaScript</a:t>
            </a:r>
            <a:endParaRPr lang="en-US" sz="3600" b="1" dirty="0"/>
          </a:p>
        </p:txBody>
      </p:sp>
      <p:sp>
        <p:nvSpPr>
          <p:cNvPr id="3" name="Content Placeholder 2">
            <a:extLst>
              <a:ext uri="{FF2B5EF4-FFF2-40B4-BE49-F238E27FC236}">
                <a16:creationId xmlns:a16="http://schemas.microsoft.com/office/drawing/2014/main" id="{E0029D8D-21CE-254E-A76A-91BDE0DF0A65}"/>
              </a:ext>
            </a:extLst>
          </p:cNvPr>
          <p:cNvSpPr>
            <a:spLocks noGrp="1"/>
          </p:cNvSpPr>
          <p:nvPr>
            <p:ph idx="1"/>
          </p:nvPr>
        </p:nvSpPr>
        <p:spPr>
          <a:xfrm>
            <a:off x="838200" y="1076687"/>
            <a:ext cx="10515600" cy="4351338"/>
          </a:xfrm>
        </p:spPr>
        <p:txBody>
          <a:bodyPr>
            <a:normAutofit/>
          </a:bodyPr>
          <a:lstStyle/>
          <a:p>
            <a:r>
              <a:rPr lang="en-US" sz="2400" dirty="0"/>
              <a:t>Managing smaller projects with Vanilla JS might seem easier, but as the size &amp; complexity of the project grows, it gets difficult to do so</a:t>
            </a:r>
          </a:p>
          <a:p>
            <a:r>
              <a:rPr lang="en-US" sz="2400" dirty="0"/>
              <a:t>Frameworks enforce code conventions and design patterns</a:t>
            </a:r>
          </a:p>
          <a:p>
            <a:r>
              <a:rPr lang="en-US" sz="2400" dirty="0"/>
              <a:t>State Management</a:t>
            </a:r>
          </a:p>
          <a:p>
            <a:r>
              <a:rPr lang="en-US" sz="2400" dirty="0"/>
              <a:t>“Cross Browser Compatible” code generation</a:t>
            </a:r>
          </a:p>
          <a:p>
            <a:r>
              <a:rPr lang="en-US" sz="2400" dirty="0"/>
              <a:t>Frameworks have better documentation &amp; community support</a:t>
            </a:r>
          </a:p>
          <a:p>
            <a:r>
              <a:rPr lang="en-US" sz="2400" dirty="0"/>
              <a:t>Performance &amp; Reliability</a:t>
            </a:r>
          </a:p>
          <a:p>
            <a:r>
              <a:rPr lang="en-US" sz="2400" dirty="0"/>
              <a:t>Vanilla JS </a:t>
            </a:r>
            <a:r>
              <a:rPr lang="en-US" sz="2400" dirty="0">
                <a:sym typeface="Wingdings" pitchFamily="2" charset="2"/>
              </a:rPr>
              <a:t> </a:t>
            </a:r>
            <a:r>
              <a:rPr lang="en-US" sz="2400" dirty="0"/>
              <a:t>Reinventing the Wheel</a:t>
            </a:r>
            <a:endParaRPr lang="en-US" dirty="0"/>
          </a:p>
        </p:txBody>
      </p:sp>
    </p:spTree>
    <p:extLst>
      <p:ext uri="{BB962C8B-B14F-4D97-AF65-F5344CB8AC3E}">
        <p14:creationId xmlns:p14="http://schemas.microsoft.com/office/powerpoint/2010/main" val="850278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38" dur="500"/>
                                        <p:tgtEl>
                                          <p:spTgt spid="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p:tgtEl>
                                          <p:spTgt spid="3">
                                            <p:txEl>
                                              <p:pRg st="6" end="6"/>
                                            </p:txEl>
                                          </p:spTgt>
                                        </p:tgtEl>
                                        <p:attrNameLst>
                                          <p:attrName>ppt_y</p:attrName>
                                        </p:attrNameLst>
                                      </p:cBhvr>
                                      <p:tavLst>
                                        <p:tav tm="0">
                                          <p:val>
                                            <p:strVal val="#ppt_y+#ppt_h*1.125000"/>
                                          </p:val>
                                        </p:tav>
                                        <p:tav tm="100000">
                                          <p:val>
                                            <p:strVal val="#ppt_y"/>
                                          </p:val>
                                        </p:tav>
                                      </p:tavLst>
                                    </p:anim>
                                    <p:animEffect transition="in" filter="wipe(up)">
                                      <p:cBhvr>
                                        <p:cTn id="4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5A259E5-8B3B-C648-AD8D-4194544BCDDB}"/>
              </a:ext>
            </a:extLst>
          </p:cNvPr>
          <p:cNvSpPr txBox="1">
            <a:spLocks/>
          </p:cNvSpPr>
          <p:nvPr/>
        </p:nvSpPr>
        <p:spPr>
          <a:xfrm>
            <a:off x="610689" y="365125"/>
            <a:ext cx="10970623" cy="46218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t>Benefits of Angular</a:t>
            </a:r>
          </a:p>
        </p:txBody>
      </p:sp>
      <p:sp>
        <p:nvSpPr>
          <p:cNvPr id="7" name="Content Placeholder 2">
            <a:extLst>
              <a:ext uri="{FF2B5EF4-FFF2-40B4-BE49-F238E27FC236}">
                <a16:creationId xmlns:a16="http://schemas.microsoft.com/office/drawing/2014/main" id="{849294FE-135F-7F46-84BE-1D2DE63CD15D}"/>
              </a:ext>
            </a:extLst>
          </p:cNvPr>
          <p:cNvSpPr>
            <a:spLocks noGrp="1"/>
          </p:cNvSpPr>
          <p:nvPr>
            <p:ph idx="1"/>
          </p:nvPr>
        </p:nvSpPr>
        <p:spPr>
          <a:xfrm>
            <a:off x="838200" y="1076687"/>
            <a:ext cx="10515600" cy="5280570"/>
          </a:xfrm>
        </p:spPr>
        <p:txBody>
          <a:bodyPr>
            <a:normAutofit/>
          </a:bodyPr>
          <a:lstStyle/>
          <a:p>
            <a:r>
              <a:rPr lang="en-US" sz="2000" dirty="0"/>
              <a:t>Easily create Web Applications like SPA (Single Page App), Native App (using NativeScript for IOS &amp; Android), SSR (Server-Side Rendering with Angular Universal).</a:t>
            </a:r>
          </a:p>
          <a:p>
            <a:r>
              <a:rPr lang="en-US" sz="2000" dirty="0"/>
              <a:t>Component based development encourages modularity</a:t>
            </a:r>
          </a:p>
          <a:p>
            <a:r>
              <a:rPr lang="en-US" sz="2000" dirty="0"/>
              <a:t>Out-of-box support for Unit-Testing the code</a:t>
            </a:r>
          </a:p>
          <a:p>
            <a:r>
              <a:rPr lang="en-US" sz="2000" dirty="0"/>
              <a:t>Out-of-box support for Automation</a:t>
            </a:r>
          </a:p>
          <a:p>
            <a:r>
              <a:rPr lang="en-US" sz="2000" dirty="0"/>
              <a:t>Data Binding capabilities</a:t>
            </a:r>
          </a:p>
          <a:p>
            <a:r>
              <a:rPr lang="en-US" sz="2000" dirty="0"/>
              <a:t>Easy form validations</a:t>
            </a:r>
          </a:p>
          <a:p>
            <a:r>
              <a:rPr lang="en-US" sz="2000" dirty="0"/>
              <a:t>Component libraries (Material, PrimeNG, . . .)</a:t>
            </a:r>
            <a:br>
              <a:rPr lang="en-US" sz="2000" dirty="0"/>
            </a:br>
            <a:br>
              <a:rPr lang="en-US" sz="2000" dirty="0"/>
            </a:br>
            <a:r>
              <a:rPr lang="en-US" sz="2000" dirty="0"/>
              <a:t>&amp; much more . . . . . .</a:t>
            </a:r>
            <a:br>
              <a:rPr lang="en-US" sz="2000" dirty="0"/>
            </a:br>
            <a:br>
              <a:rPr lang="en-US" dirty="0"/>
            </a:br>
            <a:r>
              <a:rPr lang="en-US" sz="2000" b="1" i="1" dirty="0"/>
              <a:t>AngularJS or Angular ?</a:t>
            </a:r>
            <a:br>
              <a:rPr lang="en-US" sz="2000" i="1" dirty="0"/>
            </a:br>
            <a:br>
              <a:rPr lang="en-US" sz="700" dirty="0"/>
            </a:br>
            <a:r>
              <a:rPr lang="en-US" sz="2000" dirty="0"/>
              <a:t>AngularJS = Angular 1.x (Obsolete &amp; Deprecated)</a:t>
            </a:r>
            <a:br>
              <a:rPr lang="en-US" sz="2000" dirty="0"/>
            </a:br>
            <a:br>
              <a:rPr lang="en-US" sz="900" dirty="0"/>
            </a:br>
            <a:r>
              <a:rPr lang="en-US" sz="2000" dirty="0"/>
              <a:t>Angular = Angular 2.x, 3.x, . . . . 10.x</a:t>
            </a:r>
          </a:p>
        </p:txBody>
      </p:sp>
    </p:spTree>
    <p:extLst>
      <p:ext uri="{BB962C8B-B14F-4D97-AF65-F5344CB8AC3E}">
        <p14:creationId xmlns:p14="http://schemas.microsoft.com/office/powerpoint/2010/main" val="1145937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p:tgtEl>
                                          <p:spTgt spid="7">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7">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p:tgtEl>
                                          <p:spTgt spid="7">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7">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p:tgtEl>
                                          <p:spTgt spid="7">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7">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p:tgtEl>
                                          <p:spTgt spid="7">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7">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p:tgtEl>
                                          <p:spTgt spid="7">
                                            <p:txEl>
                                              <p:pRg st="4" end="4"/>
                                            </p:txEl>
                                          </p:spTgt>
                                        </p:tgtEl>
                                        <p:attrNameLst>
                                          <p:attrName>ppt_y</p:attrName>
                                        </p:attrNameLst>
                                      </p:cBhvr>
                                      <p:tavLst>
                                        <p:tav tm="0">
                                          <p:val>
                                            <p:strVal val="#ppt_y+#ppt_h*1.125000"/>
                                          </p:val>
                                        </p:tav>
                                        <p:tav tm="100000">
                                          <p:val>
                                            <p:strVal val="#ppt_y"/>
                                          </p:val>
                                        </p:tav>
                                      </p:tavLst>
                                    </p:anim>
                                    <p:animEffect transition="in" filter="wipe(up)">
                                      <p:cBhvr>
                                        <p:cTn id="32" dur="500"/>
                                        <p:tgtEl>
                                          <p:spTgt spid="7">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p:tgtEl>
                                          <p:spTgt spid="7">
                                            <p:txEl>
                                              <p:pRg st="5" end="5"/>
                                            </p:txEl>
                                          </p:spTgt>
                                        </p:tgtEl>
                                        <p:attrNameLst>
                                          <p:attrName>ppt_y</p:attrName>
                                        </p:attrNameLst>
                                      </p:cBhvr>
                                      <p:tavLst>
                                        <p:tav tm="0">
                                          <p:val>
                                            <p:strVal val="#ppt_y+#ppt_h*1.125000"/>
                                          </p:val>
                                        </p:tav>
                                        <p:tav tm="100000">
                                          <p:val>
                                            <p:strVal val="#ppt_y"/>
                                          </p:val>
                                        </p:tav>
                                      </p:tavLst>
                                    </p:anim>
                                    <p:animEffect transition="in" filter="wipe(up)">
                                      <p:cBhvr>
                                        <p:cTn id="38" dur="500"/>
                                        <p:tgtEl>
                                          <p:spTgt spid="7">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grpId="0" nodeType="clickEffect">
                                  <p:stCondLst>
                                    <p:cond delay="0"/>
                                  </p:stCondLst>
                                  <p:childTnLst>
                                    <p:set>
                                      <p:cBhvr>
                                        <p:cTn id="42" dur="1" fill="hold">
                                          <p:stCondLst>
                                            <p:cond delay="0"/>
                                          </p:stCondLst>
                                        </p:cTn>
                                        <p:tgtEl>
                                          <p:spTgt spid="7">
                                            <p:txEl>
                                              <p:pRg st="6" end="6"/>
                                            </p:txEl>
                                          </p:spTgt>
                                        </p:tgtEl>
                                        <p:attrNameLst>
                                          <p:attrName>style.visibility</p:attrName>
                                        </p:attrNameLst>
                                      </p:cBhvr>
                                      <p:to>
                                        <p:strVal val="visible"/>
                                      </p:to>
                                    </p:set>
                                    <p:anim calcmode="lin" valueType="num">
                                      <p:cBhvr additive="base">
                                        <p:cTn id="43" dur="500"/>
                                        <p:tgtEl>
                                          <p:spTgt spid="7">
                                            <p:txEl>
                                              <p:pRg st="6" end="6"/>
                                            </p:txEl>
                                          </p:spTgt>
                                        </p:tgtEl>
                                        <p:attrNameLst>
                                          <p:attrName>ppt_y</p:attrName>
                                        </p:attrNameLst>
                                      </p:cBhvr>
                                      <p:tavLst>
                                        <p:tav tm="0">
                                          <p:val>
                                            <p:strVal val="#ppt_y+#ppt_h*1.125000"/>
                                          </p:val>
                                        </p:tav>
                                        <p:tav tm="100000">
                                          <p:val>
                                            <p:strVal val="#ppt_y"/>
                                          </p:val>
                                        </p:tav>
                                      </p:tavLst>
                                    </p:anim>
                                    <p:animEffect transition="in" filter="wipe(up)">
                                      <p:cBhvr>
                                        <p:cTn id="44"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5A259E5-8B3B-C648-AD8D-4194544BCDDB}"/>
              </a:ext>
            </a:extLst>
          </p:cNvPr>
          <p:cNvSpPr txBox="1">
            <a:spLocks/>
          </p:cNvSpPr>
          <p:nvPr/>
        </p:nvSpPr>
        <p:spPr>
          <a:xfrm>
            <a:off x="610689" y="365125"/>
            <a:ext cx="10970623" cy="46218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t>Getting started with the Angular Framework</a:t>
            </a:r>
          </a:p>
        </p:txBody>
      </p:sp>
      <p:sp>
        <p:nvSpPr>
          <p:cNvPr id="7" name="Content Placeholder 2">
            <a:extLst>
              <a:ext uri="{FF2B5EF4-FFF2-40B4-BE49-F238E27FC236}">
                <a16:creationId xmlns:a16="http://schemas.microsoft.com/office/drawing/2014/main" id="{849294FE-135F-7F46-84BE-1D2DE63CD15D}"/>
              </a:ext>
            </a:extLst>
          </p:cNvPr>
          <p:cNvSpPr>
            <a:spLocks noGrp="1"/>
          </p:cNvSpPr>
          <p:nvPr>
            <p:ph idx="1"/>
          </p:nvPr>
        </p:nvSpPr>
        <p:spPr>
          <a:xfrm>
            <a:off x="838200" y="1076687"/>
            <a:ext cx="10515600" cy="5119832"/>
          </a:xfrm>
        </p:spPr>
        <p:txBody>
          <a:bodyPr>
            <a:normAutofit/>
          </a:bodyPr>
          <a:lstStyle/>
          <a:p>
            <a:r>
              <a:rPr lang="en-US" sz="2000" b="1" dirty="0"/>
              <a:t>Essential Tools:</a:t>
            </a:r>
            <a:br>
              <a:rPr lang="en-US" sz="2000" b="1" dirty="0"/>
            </a:br>
            <a:endParaRPr lang="en-US" sz="2000" dirty="0"/>
          </a:p>
          <a:p>
            <a:pPr lvl="1"/>
            <a:r>
              <a:rPr lang="en-US" sz="2000" dirty="0"/>
              <a:t>NodeJS ( Download from </a:t>
            </a:r>
            <a:r>
              <a:rPr lang="en-US" sz="2000" dirty="0">
                <a:hlinkClick r:id="rId2"/>
              </a:rPr>
              <a:t>https://nodejs.org/</a:t>
            </a:r>
            <a:r>
              <a:rPr lang="en-US" sz="2000" dirty="0"/>
              <a:t> )</a:t>
            </a:r>
            <a:br>
              <a:rPr lang="en-US" sz="2000" dirty="0"/>
            </a:br>
            <a:endParaRPr lang="en-US" sz="2000" dirty="0"/>
          </a:p>
          <a:p>
            <a:pPr lvl="1"/>
            <a:r>
              <a:rPr lang="en-US" sz="2000" dirty="0"/>
              <a:t>Angular CLI </a:t>
            </a:r>
            <a:r>
              <a:rPr lang="en-US" sz="1600" dirty="0"/>
              <a:t>( Run the below commands for installing the Angular CLI and creating a new project )</a:t>
            </a:r>
            <a:br>
              <a:rPr lang="en-US" sz="2000" dirty="0"/>
            </a:br>
            <a:r>
              <a:rPr lang="en-US" sz="2000" b="1" dirty="0"/>
              <a:t>npm i -g @angular/cli</a:t>
            </a:r>
            <a:br>
              <a:rPr lang="en-US" sz="2000" b="1" dirty="0"/>
            </a:br>
            <a:r>
              <a:rPr lang="en-US" sz="2000" b="1" dirty="0"/>
              <a:t>ng new my-first-project</a:t>
            </a:r>
            <a:br>
              <a:rPr lang="en-US" sz="2000" b="1" dirty="0"/>
            </a:br>
            <a:endParaRPr lang="en-US" sz="2000" b="1" dirty="0"/>
          </a:p>
          <a:p>
            <a:pPr lvl="1"/>
            <a:r>
              <a:rPr lang="en-US" sz="2000" dirty="0"/>
              <a:t>IDE</a:t>
            </a:r>
            <a:r>
              <a:rPr lang="en-US" sz="2000" b="1" dirty="0"/>
              <a:t>: VSCode ( </a:t>
            </a:r>
            <a:r>
              <a:rPr lang="en-US" sz="1400" dirty="0">
                <a:hlinkClick r:id="rId3"/>
              </a:rPr>
              <a:t>https://code.visualstudio.com/</a:t>
            </a:r>
            <a:r>
              <a:rPr lang="en-US" sz="1600" dirty="0"/>
              <a:t> </a:t>
            </a:r>
            <a:r>
              <a:rPr lang="en-US" sz="2000" b="1" dirty="0"/>
              <a:t>) / Webstorm ( </a:t>
            </a:r>
            <a:r>
              <a:rPr lang="en-US" sz="1400" dirty="0">
                <a:hlinkClick r:id="rId4"/>
              </a:rPr>
              <a:t>https://www.jetbrains.com/webstorm/</a:t>
            </a:r>
            <a:r>
              <a:rPr lang="en-US" sz="1400" b="1" dirty="0"/>
              <a:t> </a:t>
            </a:r>
            <a:r>
              <a:rPr lang="en-US" sz="2000" b="1" dirty="0"/>
              <a:t>)</a:t>
            </a:r>
            <a:br>
              <a:rPr lang="en-US" sz="2000" b="1" dirty="0"/>
            </a:br>
            <a:endParaRPr lang="en-US" sz="2000" b="1" dirty="0"/>
          </a:p>
          <a:p>
            <a:pPr lvl="1"/>
            <a:r>
              <a:rPr lang="en-US" sz="2000" dirty="0"/>
              <a:t>Browsers</a:t>
            </a:r>
            <a:r>
              <a:rPr lang="en-US" sz="2000" b="1" dirty="0"/>
              <a:t>: Google Chrome / Mozilla Firefox / Apple Safari / Opera / Microsoft Edge</a:t>
            </a:r>
            <a:br>
              <a:rPr lang="en-US" sz="2000" b="1" dirty="0"/>
            </a:br>
            <a:endParaRPr lang="en-US" sz="2000" b="1" dirty="0"/>
          </a:p>
          <a:p>
            <a:pPr lvl="1"/>
            <a:r>
              <a:rPr lang="en-US" sz="2000" dirty="0"/>
              <a:t>Version Control:</a:t>
            </a:r>
            <a:r>
              <a:rPr lang="en-US" sz="2000" b="1" dirty="0"/>
              <a:t> Git</a:t>
            </a:r>
            <a:br>
              <a:rPr lang="en-US" sz="2000" b="1" dirty="0"/>
            </a:br>
            <a:endParaRPr lang="en-US" sz="2000" b="1" dirty="0"/>
          </a:p>
          <a:p>
            <a:pPr lvl="1"/>
            <a:r>
              <a:rPr lang="en-US" sz="2000" dirty="0"/>
              <a:t>Git Client:</a:t>
            </a:r>
            <a:r>
              <a:rPr lang="en-US" sz="2000" b="1" dirty="0"/>
              <a:t> Sourcetree / Github Desktop / Git CLI</a:t>
            </a:r>
            <a:endParaRPr lang="en-US" sz="2000" dirty="0"/>
          </a:p>
          <a:p>
            <a:pPr lvl="1"/>
            <a:endParaRPr lang="en-US" sz="2000" dirty="0"/>
          </a:p>
        </p:txBody>
      </p:sp>
    </p:spTree>
    <p:extLst>
      <p:ext uri="{BB962C8B-B14F-4D97-AF65-F5344CB8AC3E}">
        <p14:creationId xmlns:p14="http://schemas.microsoft.com/office/powerpoint/2010/main" val="3703822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p:tgtEl>
                                          <p:spTgt spid="7">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7">
                                            <p:txEl>
                                              <p:pRg st="0" end="0"/>
                                            </p:txEl>
                                          </p:spTgt>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 calcmode="lin" valueType="num">
                                      <p:cBhvr additive="base">
                                        <p:cTn id="11" dur="500"/>
                                        <p:tgtEl>
                                          <p:spTgt spid="7">
                                            <p:txEl>
                                              <p:pRg st="1" end="1"/>
                                            </p:txEl>
                                          </p:spTgt>
                                        </p:tgtEl>
                                        <p:attrNameLst>
                                          <p:attrName>ppt_y</p:attrName>
                                        </p:attrNameLst>
                                      </p:cBhvr>
                                      <p:tavLst>
                                        <p:tav tm="0">
                                          <p:val>
                                            <p:strVal val="#ppt_y+#ppt_h*1.125000"/>
                                          </p:val>
                                        </p:tav>
                                        <p:tav tm="100000">
                                          <p:val>
                                            <p:strVal val="#ppt_y"/>
                                          </p:val>
                                        </p:tav>
                                      </p:tavLst>
                                    </p:anim>
                                    <p:animEffect transition="in" filter="wipe(up)">
                                      <p:cBhvr>
                                        <p:cTn id="12" dur="500"/>
                                        <p:tgtEl>
                                          <p:spTgt spid="7">
                                            <p:txEl>
                                              <p:pRg st="1" end="1"/>
                                            </p:txEl>
                                          </p:spTgt>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 calcmode="lin" valueType="num">
                                      <p:cBhvr additive="base">
                                        <p:cTn id="15" dur="500"/>
                                        <p:tgtEl>
                                          <p:spTgt spid="7">
                                            <p:txEl>
                                              <p:pRg st="2" end="2"/>
                                            </p:txEl>
                                          </p:spTgt>
                                        </p:tgtEl>
                                        <p:attrNameLst>
                                          <p:attrName>ppt_y</p:attrName>
                                        </p:attrNameLst>
                                      </p:cBhvr>
                                      <p:tavLst>
                                        <p:tav tm="0">
                                          <p:val>
                                            <p:strVal val="#ppt_y+#ppt_h*1.125000"/>
                                          </p:val>
                                        </p:tav>
                                        <p:tav tm="100000">
                                          <p:val>
                                            <p:strVal val="#ppt_y"/>
                                          </p:val>
                                        </p:tav>
                                      </p:tavLst>
                                    </p:anim>
                                    <p:animEffect transition="in" filter="wipe(up)">
                                      <p:cBhvr>
                                        <p:cTn id="16" dur="500"/>
                                        <p:tgtEl>
                                          <p:spTgt spid="7">
                                            <p:txEl>
                                              <p:pRg st="2" end="2"/>
                                            </p:txEl>
                                          </p:spTgt>
                                        </p:tgtEl>
                                      </p:cBhvr>
                                    </p:animEffect>
                                  </p:childTnLst>
                                </p:cTn>
                              </p:par>
                              <p:par>
                                <p:cTn id="17" presetID="12" presetClass="entr" presetSubtype="4" fill="hold" grpId="0" nodeType="with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 calcmode="lin" valueType="num">
                                      <p:cBhvr additive="base">
                                        <p:cTn id="19" dur="500"/>
                                        <p:tgtEl>
                                          <p:spTgt spid="7">
                                            <p:txEl>
                                              <p:pRg st="3" end="3"/>
                                            </p:txEl>
                                          </p:spTgt>
                                        </p:tgtEl>
                                        <p:attrNameLst>
                                          <p:attrName>ppt_y</p:attrName>
                                        </p:attrNameLst>
                                      </p:cBhvr>
                                      <p:tavLst>
                                        <p:tav tm="0">
                                          <p:val>
                                            <p:strVal val="#ppt_y+#ppt_h*1.125000"/>
                                          </p:val>
                                        </p:tav>
                                        <p:tav tm="100000">
                                          <p:val>
                                            <p:strVal val="#ppt_y"/>
                                          </p:val>
                                        </p:tav>
                                      </p:tavLst>
                                    </p:anim>
                                    <p:animEffect transition="in" filter="wipe(up)">
                                      <p:cBhvr>
                                        <p:cTn id="20" dur="500"/>
                                        <p:tgtEl>
                                          <p:spTgt spid="7">
                                            <p:txEl>
                                              <p:pRg st="3" end="3"/>
                                            </p:txEl>
                                          </p:spTgt>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anim calcmode="lin" valueType="num">
                                      <p:cBhvr additive="base">
                                        <p:cTn id="23" dur="500"/>
                                        <p:tgtEl>
                                          <p:spTgt spid="7">
                                            <p:txEl>
                                              <p:pRg st="4" end="4"/>
                                            </p:txEl>
                                          </p:spTgt>
                                        </p:tgtEl>
                                        <p:attrNameLst>
                                          <p:attrName>ppt_y</p:attrName>
                                        </p:attrNameLst>
                                      </p:cBhvr>
                                      <p:tavLst>
                                        <p:tav tm="0">
                                          <p:val>
                                            <p:strVal val="#ppt_y+#ppt_h*1.125000"/>
                                          </p:val>
                                        </p:tav>
                                        <p:tav tm="100000">
                                          <p:val>
                                            <p:strVal val="#ppt_y"/>
                                          </p:val>
                                        </p:tav>
                                      </p:tavLst>
                                    </p:anim>
                                    <p:animEffect transition="in" filter="wipe(up)">
                                      <p:cBhvr>
                                        <p:cTn id="24" dur="500"/>
                                        <p:tgtEl>
                                          <p:spTgt spid="7">
                                            <p:txEl>
                                              <p:pRg st="4" end="4"/>
                                            </p:txEl>
                                          </p:spTgt>
                                        </p:tgtEl>
                                      </p:cBhvr>
                                    </p:animEffect>
                                  </p:childTnLst>
                                </p:cTn>
                              </p:par>
                              <p:par>
                                <p:cTn id="25" presetID="12" presetClass="entr" presetSubtype="4" fill="hold" grpId="0" nodeType="with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 calcmode="lin" valueType="num">
                                      <p:cBhvr additive="base">
                                        <p:cTn id="27" dur="500"/>
                                        <p:tgtEl>
                                          <p:spTgt spid="7">
                                            <p:txEl>
                                              <p:pRg st="5" end="5"/>
                                            </p:txEl>
                                          </p:spTgt>
                                        </p:tgtEl>
                                        <p:attrNameLst>
                                          <p:attrName>ppt_y</p:attrName>
                                        </p:attrNameLst>
                                      </p:cBhvr>
                                      <p:tavLst>
                                        <p:tav tm="0">
                                          <p:val>
                                            <p:strVal val="#ppt_y+#ppt_h*1.125000"/>
                                          </p:val>
                                        </p:tav>
                                        <p:tav tm="100000">
                                          <p:val>
                                            <p:strVal val="#ppt_y"/>
                                          </p:val>
                                        </p:tav>
                                      </p:tavLst>
                                    </p:anim>
                                    <p:animEffect transition="in" filter="wipe(up)">
                                      <p:cBhvr>
                                        <p:cTn id="28" dur="500"/>
                                        <p:tgtEl>
                                          <p:spTgt spid="7">
                                            <p:txEl>
                                              <p:pRg st="5" end="5"/>
                                            </p:txEl>
                                          </p:spTgt>
                                        </p:tgtEl>
                                      </p:cBhvr>
                                    </p:animEffect>
                                  </p:childTnLst>
                                </p:cTn>
                              </p:par>
                              <p:par>
                                <p:cTn id="29" presetID="12" presetClass="entr" presetSubtype="4" fill="hold" grpId="0" nodeType="with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 calcmode="lin" valueType="num">
                                      <p:cBhvr additive="base">
                                        <p:cTn id="31" dur="500"/>
                                        <p:tgtEl>
                                          <p:spTgt spid="7">
                                            <p:txEl>
                                              <p:pRg st="6" end="6"/>
                                            </p:txEl>
                                          </p:spTgt>
                                        </p:tgtEl>
                                        <p:attrNameLst>
                                          <p:attrName>ppt_y</p:attrName>
                                        </p:attrNameLst>
                                      </p:cBhvr>
                                      <p:tavLst>
                                        <p:tav tm="0">
                                          <p:val>
                                            <p:strVal val="#ppt_y+#ppt_h*1.125000"/>
                                          </p:val>
                                        </p:tav>
                                        <p:tav tm="100000">
                                          <p:val>
                                            <p:strVal val="#ppt_y"/>
                                          </p:val>
                                        </p:tav>
                                      </p:tavLst>
                                    </p:anim>
                                    <p:animEffect transition="in" filter="wipe(up)">
                                      <p:cBhvr>
                                        <p:cTn id="32"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5A259E5-8B3B-C648-AD8D-4194544BCDDB}"/>
              </a:ext>
            </a:extLst>
          </p:cNvPr>
          <p:cNvSpPr txBox="1">
            <a:spLocks/>
          </p:cNvSpPr>
          <p:nvPr/>
        </p:nvSpPr>
        <p:spPr>
          <a:xfrm>
            <a:off x="610689" y="365125"/>
            <a:ext cx="10970623" cy="46218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t>Getting started with the Angular Framework		</a:t>
            </a:r>
            <a:r>
              <a:rPr lang="en-US" sz="2000" b="1" dirty="0"/>
              <a:t>(Contd . . .)</a:t>
            </a:r>
            <a:endParaRPr lang="en-US" sz="3600" b="1" dirty="0"/>
          </a:p>
        </p:txBody>
      </p:sp>
      <p:sp>
        <p:nvSpPr>
          <p:cNvPr id="7" name="Content Placeholder 2">
            <a:extLst>
              <a:ext uri="{FF2B5EF4-FFF2-40B4-BE49-F238E27FC236}">
                <a16:creationId xmlns:a16="http://schemas.microsoft.com/office/drawing/2014/main" id="{849294FE-135F-7F46-84BE-1D2DE63CD15D}"/>
              </a:ext>
            </a:extLst>
          </p:cNvPr>
          <p:cNvSpPr>
            <a:spLocks noGrp="1"/>
          </p:cNvSpPr>
          <p:nvPr>
            <p:ph idx="1"/>
          </p:nvPr>
        </p:nvSpPr>
        <p:spPr>
          <a:xfrm>
            <a:off x="838200" y="1076687"/>
            <a:ext cx="10515600" cy="4351338"/>
          </a:xfrm>
        </p:spPr>
        <p:txBody>
          <a:bodyPr>
            <a:normAutofit/>
          </a:bodyPr>
          <a:lstStyle/>
          <a:p>
            <a:r>
              <a:rPr lang="en-US" sz="2000" b="1" dirty="0"/>
              <a:t>Prerequisites:</a:t>
            </a:r>
            <a:endParaRPr lang="en-US" sz="2000" dirty="0"/>
          </a:p>
          <a:p>
            <a:pPr lvl="1"/>
            <a:r>
              <a:rPr lang="en-US" sz="2000" dirty="0"/>
              <a:t>Knowledge of JavaScript &amp; OOJS, ES6, TypeScript, HTML5, CSS3</a:t>
            </a:r>
          </a:p>
          <a:p>
            <a:pPr lvl="1"/>
            <a:r>
              <a:rPr lang="en-US" sz="2000" dirty="0"/>
              <a:t>Knowledge / experience in working with NodeJS i.e. managing NPM Modules</a:t>
            </a:r>
          </a:p>
          <a:p>
            <a:r>
              <a:rPr lang="en-US" sz="2000" b="1" dirty="0"/>
              <a:t>Two-way Data Binding:</a:t>
            </a:r>
          </a:p>
          <a:p>
            <a:pPr lvl="1"/>
            <a:r>
              <a:rPr lang="en-US" sz="2000" dirty="0"/>
              <a:t>Two-way binding gives your app a way to share data between a component class and its template</a:t>
            </a:r>
          </a:p>
          <a:p>
            <a:pPr lvl="1"/>
            <a:r>
              <a:rPr lang="en-IN" sz="2000" dirty="0"/>
              <a:t>It basically does two things:</a:t>
            </a:r>
          </a:p>
          <a:p>
            <a:pPr lvl="2"/>
            <a:r>
              <a:rPr lang="en-IN" dirty="0"/>
              <a:t>Sets a specific element property on the component class.</a:t>
            </a:r>
          </a:p>
          <a:p>
            <a:pPr lvl="2"/>
            <a:r>
              <a:rPr lang="en-IN" dirty="0"/>
              <a:t>Listens for an element change event (i.e. update the visual aspects of data on the screen as well as data stored in the element property)</a:t>
            </a:r>
          </a:p>
          <a:p>
            <a:pPr lvl="1"/>
            <a:endParaRPr lang="en-US" sz="2000" dirty="0"/>
          </a:p>
        </p:txBody>
      </p:sp>
      <p:grpSp>
        <p:nvGrpSpPr>
          <p:cNvPr id="10" name="Group 9">
            <a:extLst>
              <a:ext uri="{FF2B5EF4-FFF2-40B4-BE49-F238E27FC236}">
                <a16:creationId xmlns:a16="http://schemas.microsoft.com/office/drawing/2014/main" id="{5FEDF3BD-9DC4-8146-ADD3-48E3B44469C1}"/>
              </a:ext>
            </a:extLst>
          </p:cNvPr>
          <p:cNvGrpSpPr/>
          <p:nvPr/>
        </p:nvGrpSpPr>
        <p:grpSpPr>
          <a:xfrm>
            <a:off x="1306874" y="4728754"/>
            <a:ext cx="9578253" cy="1357356"/>
            <a:chOff x="590337" y="4728754"/>
            <a:chExt cx="9578253" cy="1357356"/>
          </a:xfrm>
        </p:grpSpPr>
        <p:sp>
          <p:nvSpPr>
            <p:cNvPr id="2" name="Rectangle 1">
              <a:extLst>
                <a:ext uri="{FF2B5EF4-FFF2-40B4-BE49-F238E27FC236}">
                  <a16:creationId xmlns:a16="http://schemas.microsoft.com/office/drawing/2014/main" id="{919A5E3B-4A0A-9D4B-916E-3BC26F8C70C1}"/>
                </a:ext>
              </a:extLst>
            </p:cNvPr>
            <p:cNvSpPr/>
            <p:nvPr/>
          </p:nvSpPr>
          <p:spPr>
            <a:xfrm>
              <a:off x="4084320" y="4728754"/>
              <a:ext cx="2551611" cy="374469"/>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Model</a:t>
              </a:r>
            </a:p>
          </p:txBody>
        </p:sp>
        <p:sp>
          <p:nvSpPr>
            <p:cNvPr id="5" name="Rectangle 4">
              <a:extLst>
                <a:ext uri="{FF2B5EF4-FFF2-40B4-BE49-F238E27FC236}">
                  <a16:creationId xmlns:a16="http://schemas.microsoft.com/office/drawing/2014/main" id="{CB0F05B0-2170-5B4D-9539-FF81055D0B3E}"/>
                </a:ext>
              </a:extLst>
            </p:cNvPr>
            <p:cNvSpPr/>
            <p:nvPr/>
          </p:nvSpPr>
          <p:spPr>
            <a:xfrm>
              <a:off x="4084320" y="5711641"/>
              <a:ext cx="2551611" cy="374469"/>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View</a:t>
              </a:r>
            </a:p>
          </p:txBody>
        </p:sp>
        <p:sp>
          <p:nvSpPr>
            <p:cNvPr id="3" name="Curved Left Arrow 2">
              <a:extLst>
                <a:ext uri="{FF2B5EF4-FFF2-40B4-BE49-F238E27FC236}">
                  <a16:creationId xmlns:a16="http://schemas.microsoft.com/office/drawing/2014/main" id="{9F67406C-A70D-E846-93D1-DBEE5ADBB81E}"/>
                </a:ext>
              </a:extLst>
            </p:cNvPr>
            <p:cNvSpPr/>
            <p:nvPr/>
          </p:nvSpPr>
          <p:spPr>
            <a:xfrm>
              <a:off x="6635931" y="4828339"/>
              <a:ext cx="731520" cy="1216152"/>
            </a:xfrm>
            <a:prstGeom prst="curvedLeftArrow">
              <a:avLst/>
            </a:prstGeom>
            <a:solidFill>
              <a:srgbClr val="FFC4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Curved Left Arrow 7">
              <a:extLst>
                <a:ext uri="{FF2B5EF4-FFF2-40B4-BE49-F238E27FC236}">
                  <a16:creationId xmlns:a16="http://schemas.microsoft.com/office/drawing/2014/main" id="{481BB5D4-C07F-2748-81B3-A033352C3E0A}"/>
                </a:ext>
              </a:extLst>
            </p:cNvPr>
            <p:cNvSpPr/>
            <p:nvPr/>
          </p:nvSpPr>
          <p:spPr>
            <a:xfrm rot="10800000">
              <a:off x="3362848" y="4748850"/>
              <a:ext cx="731520" cy="1216152"/>
            </a:xfrm>
            <a:prstGeom prst="curvedLeftArrow">
              <a:avLst/>
            </a:prstGeom>
            <a:solidFill>
              <a:srgbClr val="FFC4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extBox 3">
              <a:extLst>
                <a:ext uri="{FF2B5EF4-FFF2-40B4-BE49-F238E27FC236}">
                  <a16:creationId xmlns:a16="http://schemas.microsoft.com/office/drawing/2014/main" id="{03F0EC67-A56C-3749-996D-4A809E20A54F}"/>
                </a:ext>
              </a:extLst>
            </p:cNvPr>
            <p:cNvSpPr txBox="1"/>
            <p:nvPr/>
          </p:nvSpPr>
          <p:spPr>
            <a:xfrm>
              <a:off x="7433098" y="5225137"/>
              <a:ext cx="2735492" cy="307777"/>
            </a:xfrm>
            <a:prstGeom prst="rect">
              <a:avLst/>
            </a:prstGeom>
            <a:noFill/>
          </p:spPr>
          <p:txBody>
            <a:bodyPr wrap="none" rtlCol="0">
              <a:spAutoFit/>
            </a:bodyPr>
            <a:lstStyle/>
            <a:p>
              <a:r>
                <a:rPr lang="en-US" sz="1400" dirty="0"/>
                <a:t>Change in Model updates the View</a:t>
              </a:r>
            </a:p>
          </p:txBody>
        </p:sp>
        <p:sp>
          <p:nvSpPr>
            <p:cNvPr id="9" name="TextBox 8">
              <a:extLst>
                <a:ext uri="{FF2B5EF4-FFF2-40B4-BE49-F238E27FC236}">
                  <a16:creationId xmlns:a16="http://schemas.microsoft.com/office/drawing/2014/main" id="{BD81EAE1-C4C3-9446-89FA-BACE5B886CAE}"/>
                </a:ext>
              </a:extLst>
            </p:cNvPr>
            <p:cNvSpPr txBox="1"/>
            <p:nvPr/>
          </p:nvSpPr>
          <p:spPr>
            <a:xfrm>
              <a:off x="590337" y="5225137"/>
              <a:ext cx="2735492" cy="307777"/>
            </a:xfrm>
            <a:prstGeom prst="rect">
              <a:avLst/>
            </a:prstGeom>
            <a:noFill/>
          </p:spPr>
          <p:txBody>
            <a:bodyPr wrap="none" rtlCol="0">
              <a:spAutoFit/>
            </a:bodyPr>
            <a:lstStyle/>
            <a:p>
              <a:r>
                <a:rPr lang="en-US" sz="1400" dirty="0"/>
                <a:t>Change in View updates the Model</a:t>
              </a:r>
            </a:p>
          </p:txBody>
        </p:sp>
      </p:grpSp>
    </p:spTree>
    <p:extLst>
      <p:ext uri="{BB962C8B-B14F-4D97-AF65-F5344CB8AC3E}">
        <p14:creationId xmlns:p14="http://schemas.microsoft.com/office/powerpoint/2010/main" val="4148069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p:tgtEl>
                                          <p:spTgt spid="7">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7">
                                            <p:txEl>
                                              <p:pRg st="0" end="0"/>
                                            </p:txEl>
                                          </p:spTgt>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 calcmode="lin" valueType="num">
                                      <p:cBhvr additive="base">
                                        <p:cTn id="11" dur="500"/>
                                        <p:tgtEl>
                                          <p:spTgt spid="7">
                                            <p:txEl>
                                              <p:pRg st="1" end="1"/>
                                            </p:txEl>
                                          </p:spTgt>
                                        </p:tgtEl>
                                        <p:attrNameLst>
                                          <p:attrName>ppt_y</p:attrName>
                                        </p:attrNameLst>
                                      </p:cBhvr>
                                      <p:tavLst>
                                        <p:tav tm="0">
                                          <p:val>
                                            <p:strVal val="#ppt_y+#ppt_h*1.125000"/>
                                          </p:val>
                                        </p:tav>
                                        <p:tav tm="100000">
                                          <p:val>
                                            <p:strVal val="#ppt_y"/>
                                          </p:val>
                                        </p:tav>
                                      </p:tavLst>
                                    </p:anim>
                                    <p:animEffect transition="in" filter="wipe(up)">
                                      <p:cBhvr>
                                        <p:cTn id="12" dur="500"/>
                                        <p:tgtEl>
                                          <p:spTgt spid="7">
                                            <p:txEl>
                                              <p:pRg st="1" end="1"/>
                                            </p:txEl>
                                          </p:spTgt>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 calcmode="lin" valueType="num">
                                      <p:cBhvr additive="base">
                                        <p:cTn id="15" dur="500"/>
                                        <p:tgtEl>
                                          <p:spTgt spid="7">
                                            <p:txEl>
                                              <p:pRg st="2" end="2"/>
                                            </p:txEl>
                                          </p:spTgt>
                                        </p:tgtEl>
                                        <p:attrNameLst>
                                          <p:attrName>ppt_y</p:attrName>
                                        </p:attrNameLst>
                                      </p:cBhvr>
                                      <p:tavLst>
                                        <p:tav tm="0">
                                          <p:val>
                                            <p:strVal val="#ppt_y+#ppt_h*1.125000"/>
                                          </p:val>
                                        </p:tav>
                                        <p:tav tm="100000">
                                          <p:val>
                                            <p:strVal val="#ppt_y"/>
                                          </p:val>
                                        </p:tav>
                                      </p:tavLst>
                                    </p:anim>
                                    <p:animEffect transition="in" filter="wipe(up)">
                                      <p:cBhvr>
                                        <p:cTn id="16" dur="500"/>
                                        <p:tgtEl>
                                          <p:spTgt spid="7">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grpId="0" nodeType="click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anim calcmode="lin" valueType="num">
                                      <p:cBhvr additive="base">
                                        <p:cTn id="21" dur="500"/>
                                        <p:tgtEl>
                                          <p:spTgt spid="7">
                                            <p:txEl>
                                              <p:pRg st="3" end="3"/>
                                            </p:txEl>
                                          </p:spTgt>
                                        </p:tgtEl>
                                        <p:attrNameLst>
                                          <p:attrName>ppt_y</p:attrName>
                                        </p:attrNameLst>
                                      </p:cBhvr>
                                      <p:tavLst>
                                        <p:tav tm="0">
                                          <p:val>
                                            <p:strVal val="#ppt_y+#ppt_h*1.125000"/>
                                          </p:val>
                                        </p:tav>
                                        <p:tav tm="100000">
                                          <p:val>
                                            <p:strVal val="#ppt_y"/>
                                          </p:val>
                                        </p:tav>
                                      </p:tavLst>
                                    </p:anim>
                                    <p:animEffect transition="in" filter="wipe(up)">
                                      <p:cBhvr>
                                        <p:cTn id="22" dur="500"/>
                                        <p:tgtEl>
                                          <p:spTgt spid="7">
                                            <p:txEl>
                                              <p:pRg st="3" end="3"/>
                                            </p:txEl>
                                          </p:spTgt>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anim calcmode="lin" valueType="num">
                                      <p:cBhvr additive="base">
                                        <p:cTn id="25" dur="500"/>
                                        <p:tgtEl>
                                          <p:spTgt spid="7">
                                            <p:txEl>
                                              <p:pRg st="4" end="4"/>
                                            </p:txEl>
                                          </p:spTgt>
                                        </p:tgtEl>
                                        <p:attrNameLst>
                                          <p:attrName>ppt_y</p:attrName>
                                        </p:attrNameLst>
                                      </p:cBhvr>
                                      <p:tavLst>
                                        <p:tav tm="0">
                                          <p:val>
                                            <p:strVal val="#ppt_y+#ppt_h*1.125000"/>
                                          </p:val>
                                        </p:tav>
                                        <p:tav tm="100000">
                                          <p:val>
                                            <p:strVal val="#ppt_y"/>
                                          </p:val>
                                        </p:tav>
                                      </p:tavLst>
                                    </p:anim>
                                    <p:animEffect transition="in" filter="wipe(up)">
                                      <p:cBhvr>
                                        <p:cTn id="26" dur="500"/>
                                        <p:tgtEl>
                                          <p:spTgt spid="7">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p:tgtEl>
                                          <p:spTgt spid="10"/>
                                        </p:tgtEl>
                                        <p:attrNameLst>
                                          <p:attrName>ppt_y</p:attrName>
                                        </p:attrNameLst>
                                      </p:cBhvr>
                                      <p:tavLst>
                                        <p:tav tm="0">
                                          <p:val>
                                            <p:strVal val="#ppt_y+#ppt_h*1.125000"/>
                                          </p:val>
                                        </p:tav>
                                        <p:tav tm="100000">
                                          <p:val>
                                            <p:strVal val="#ppt_y"/>
                                          </p:val>
                                        </p:tav>
                                      </p:tavLst>
                                    </p:anim>
                                    <p:animEffect transition="in" filter="wipe(up)">
                                      <p:cBhvr>
                                        <p:cTn id="32" dur="500"/>
                                        <p:tgtEl>
                                          <p:spTgt spid="10"/>
                                        </p:tgtEl>
                                      </p:cBhvr>
                                    </p:animEffect>
                                  </p:childTnLst>
                                </p:cTn>
                              </p:par>
                              <p:par>
                                <p:cTn id="33" presetID="12" presetClass="entr" presetSubtype="4" fill="hold" grpId="0" nodeType="withEffect">
                                  <p:stCondLst>
                                    <p:cond delay="0"/>
                                  </p:stCondLst>
                                  <p:childTnLst>
                                    <p:set>
                                      <p:cBhvr>
                                        <p:cTn id="34" dur="1" fill="hold">
                                          <p:stCondLst>
                                            <p:cond delay="0"/>
                                          </p:stCondLst>
                                        </p:cTn>
                                        <p:tgtEl>
                                          <p:spTgt spid="7">
                                            <p:txEl>
                                              <p:pRg st="5" end="5"/>
                                            </p:txEl>
                                          </p:spTgt>
                                        </p:tgtEl>
                                        <p:attrNameLst>
                                          <p:attrName>style.visibility</p:attrName>
                                        </p:attrNameLst>
                                      </p:cBhvr>
                                      <p:to>
                                        <p:strVal val="visible"/>
                                      </p:to>
                                    </p:set>
                                    <p:anim calcmode="lin" valueType="num">
                                      <p:cBhvr additive="base">
                                        <p:cTn id="35" dur="500"/>
                                        <p:tgtEl>
                                          <p:spTgt spid="7">
                                            <p:txEl>
                                              <p:pRg st="5" end="5"/>
                                            </p:txEl>
                                          </p:spTgt>
                                        </p:tgtEl>
                                        <p:attrNameLst>
                                          <p:attrName>ppt_y</p:attrName>
                                        </p:attrNameLst>
                                      </p:cBhvr>
                                      <p:tavLst>
                                        <p:tav tm="0">
                                          <p:val>
                                            <p:strVal val="#ppt_y+#ppt_h*1.125000"/>
                                          </p:val>
                                        </p:tav>
                                        <p:tav tm="100000">
                                          <p:val>
                                            <p:strVal val="#ppt_y"/>
                                          </p:val>
                                        </p:tav>
                                      </p:tavLst>
                                    </p:anim>
                                    <p:animEffect transition="in" filter="wipe(up)">
                                      <p:cBhvr>
                                        <p:cTn id="36" dur="500"/>
                                        <p:tgtEl>
                                          <p:spTgt spid="7">
                                            <p:txEl>
                                              <p:pRg st="5" end="5"/>
                                            </p:txEl>
                                          </p:spTgt>
                                        </p:tgtEl>
                                      </p:cBhvr>
                                    </p:animEffect>
                                  </p:childTnLst>
                                </p:cTn>
                              </p:par>
                              <p:par>
                                <p:cTn id="37" presetID="12" presetClass="entr" presetSubtype="4" fill="hold" grpId="0" nodeType="withEffect">
                                  <p:stCondLst>
                                    <p:cond delay="0"/>
                                  </p:stCondLst>
                                  <p:childTnLst>
                                    <p:set>
                                      <p:cBhvr>
                                        <p:cTn id="38" dur="1" fill="hold">
                                          <p:stCondLst>
                                            <p:cond delay="0"/>
                                          </p:stCondLst>
                                        </p:cTn>
                                        <p:tgtEl>
                                          <p:spTgt spid="7">
                                            <p:txEl>
                                              <p:pRg st="6" end="6"/>
                                            </p:txEl>
                                          </p:spTgt>
                                        </p:tgtEl>
                                        <p:attrNameLst>
                                          <p:attrName>style.visibility</p:attrName>
                                        </p:attrNameLst>
                                      </p:cBhvr>
                                      <p:to>
                                        <p:strVal val="visible"/>
                                      </p:to>
                                    </p:set>
                                    <p:anim calcmode="lin" valueType="num">
                                      <p:cBhvr additive="base">
                                        <p:cTn id="39" dur="500"/>
                                        <p:tgtEl>
                                          <p:spTgt spid="7">
                                            <p:txEl>
                                              <p:pRg st="6" end="6"/>
                                            </p:txEl>
                                          </p:spTgt>
                                        </p:tgtEl>
                                        <p:attrNameLst>
                                          <p:attrName>ppt_y</p:attrName>
                                        </p:attrNameLst>
                                      </p:cBhvr>
                                      <p:tavLst>
                                        <p:tav tm="0">
                                          <p:val>
                                            <p:strVal val="#ppt_y+#ppt_h*1.125000"/>
                                          </p:val>
                                        </p:tav>
                                        <p:tav tm="100000">
                                          <p:val>
                                            <p:strVal val="#ppt_y"/>
                                          </p:val>
                                        </p:tav>
                                      </p:tavLst>
                                    </p:anim>
                                    <p:animEffect transition="in" filter="wipe(up)">
                                      <p:cBhvr>
                                        <p:cTn id="40" dur="500"/>
                                        <p:tgtEl>
                                          <p:spTgt spid="7">
                                            <p:txEl>
                                              <p:pRg st="6" end="6"/>
                                            </p:txEl>
                                          </p:spTgt>
                                        </p:tgtEl>
                                      </p:cBhvr>
                                    </p:animEffect>
                                  </p:childTnLst>
                                </p:cTn>
                              </p:par>
                              <p:par>
                                <p:cTn id="41" presetID="12" presetClass="entr" presetSubtype="4" fill="hold" grpId="0" nodeType="withEffect">
                                  <p:stCondLst>
                                    <p:cond delay="0"/>
                                  </p:stCondLst>
                                  <p:childTnLst>
                                    <p:set>
                                      <p:cBhvr>
                                        <p:cTn id="42" dur="1" fill="hold">
                                          <p:stCondLst>
                                            <p:cond delay="0"/>
                                          </p:stCondLst>
                                        </p:cTn>
                                        <p:tgtEl>
                                          <p:spTgt spid="7">
                                            <p:txEl>
                                              <p:pRg st="7" end="7"/>
                                            </p:txEl>
                                          </p:spTgt>
                                        </p:tgtEl>
                                        <p:attrNameLst>
                                          <p:attrName>style.visibility</p:attrName>
                                        </p:attrNameLst>
                                      </p:cBhvr>
                                      <p:to>
                                        <p:strVal val="visible"/>
                                      </p:to>
                                    </p:set>
                                    <p:anim calcmode="lin" valueType="num">
                                      <p:cBhvr additive="base">
                                        <p:cTn id="43" dur="500"/>
                                        <p:tgtEl>
                                          <p:spTgt spid="7">
                                            <p:txEl>
                                              <p:pRg st="7" end="7"/>
                                            </p:txEl>
                                          </p:spTgt>
                                        </p:tgtEl>
                                        <p:attrNameLst>
                                          <p:attrName>ppt_y</p:attrName>
                                        </p:attrNameLst>
                                      </p:cBhvr>
                                      <p:tavLst>
                                        <p:tav tm="0">
                                          <p:val>
                                            <p:strVal val="#ppt_y+#ppt_h*1.125000"/>
                                          </p:val>
                                        </p:tav>
                                        <p:tav tm="100000">
                                          <p:val>
                                            <p:strVal val="#ppt_y"/>
                                          </p:val>
                                        </p:tav>
                                      </p:tavLst>
                                    </p:anim>
                                    <p:animEffect transition="in" filter="wipe(up)">
                                      <p:cBhvr>
                                        <p:cTn id="44"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5A259E5-8B3B-C648-AD8D-4194544BCDDB}"/>
              </a:ext>
            </a:extLst>
          </p:cNvPr>
          <p:cNvSpPr txBox="1">
            <a:spLocks/>
          </p:cNvSpPr>
          <p:nvPr/>
        </p:nvSpPr>
        <p:spPr>
          <a:xfrm>
            <a:off x="610689" y="365125"/>
            <a:ext cx="10970623" cy="46218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t>Getting started with the Angular Framework		</a:t>
            </a:r>
            <a:r>
              <a:rPr lang="en-US" sz="2000" b="1" dirty="0"/>
              <a:t>(Contd . . .)</a:t>
            </a:r>
            <a:endParaRPr lang="en-US" b="1" dirty="0"/>
          </a:p>
        </p:txBody>
      </p:sp>
      <p:sp>
        <p:nvSpPr>
          <p:cNvPr id="7" name="Content Placeholder 2">
            <a:extLst>
              <a:ext uri="{FF2B5EF4-FFF2-40B4-BE49-F238E27FC236}">
                <a16:creationId xmlns:a16="http://schemas.microsoft.com/office/drawing/2014/main" id="{849294FE-135F-7F46-84BE-1D2DE63CD15D}"/>
              </a:ext>
            </a:extLst>
          </p:cNvPr>
          <p:cNvSpPr>
            <a:spLocks noGrp="1"/>
          </p:cNvSpPr>
          <p:nvPr>
            <p:ph idx="1"/>
          </p:nvPr>
        </p:nvSpPr>
        <p:spPr>
          <a:xfrm>
            <a:off x="838200" y="937348"/>
            <a:ext cx="10596154" cy="5472161"/>
          </a:xfrm>
        </p:spPr>
        <p:txBody>
          <a:bodyPr>
            <a:noAutofit/>
          </a:bodyPr>
          <a:lstStyle/>
          <a:p>
            <a:r>
              <a:rPr lang="en-US" sz="1400" b="1" dirty="0"/>
              <a:t>Understanding Components / Directives, Services, Modules:</a:t>
            </a:r>
            <a:br>
              <a:rPr lang="en-US" sz="1400" b="1" dirty="0"/>
            </a:br>
            <a:endParaRPr lang="en-US" sz="1400" dirty="0"/>
          </a:p>
          <a:p>
            <a:pPr lvl="1"/>
            <a:r>
              <a:rPr lang="en-US" sz="1400" i="1" dirty="0"/>
              <a:t>Component</a:t>
            </a:r>
            <a:r>
              <a:rPr lang="en-US" sz="1400" dirty="0"/>
              <a:t>: A component controls a patch of screen called a view.</a:t>
            </a:r>
            <a:br>
              <a:rPr lang="en-US" sz="1400" dirty="0"/>
            </a:br>
            <a:r>
              <a:rPr lang="en-US" sz="1400" dirty="0"/>
              <a:t>e.g.: Header, Body, Footer, Navigation, Menu, Detail, . . .</a:t>
            </a:r>
            <a:br>
              <a:rPr lang="en-US" sz="1400" dirty="0"/>
            </a:br>
            <a:endParaRPr lang="en-US" sz="1400" dirty="0"/>
          </a:p>
          <a:p>
            <a:pPr lvl="1"/>
            <a:r>
              <a:rPr lang="en-US" sz="1400" i="1" dirty="0"/>
              <a:t>Directive</a:t>
            </a:r>
            <a:r>
              <a:rPr lang="en-US" sz="1400" dirty="0"/>
              <a:t>: There are 3 kinds of directives:</a:t>
            </a:r>
          </a:p>
          <a:p>
            <a:pPr lvl="2"/>
            <a:r>
              <a:rPr lang="en-US" sz="1400" dirty="0"/>
              <a:t>Components</a:t>
            </a:r>
            <a:br>
              <a:rPr lang="en-US" sz="1400" dirty="0"/>
            </a:br>
            <a:r>
              <a:rPr lang="en-US" sz="1400" dirty="0"/>
              <a:t>e.g.: &lt;product-detail id=“1234”&gt;&lt;/product-detail&gt;, &lt;employee-list&gt;&lt;/employee-list&gt;</a:t>
            </a:r>
            <a:br>
              <a:rPr lang="en-US" sz="1400" dirty="0"/>
            </a:br>
            <a:endParaRPr lang="en-US" sz="1400" dirty="0"/>
          </a:p>
          <a:p>
            <a:pPr lvl="2"/>
            <a:r>
              <a:rPr lang="en-US" sz="1400" dirty="0"/>
              <a:t>Structural Directives - change the DOM layout by adding and removing DOM elements</a:t>
            </a:r>
            <a:br>
              <a:rPr lang="en-US" sz="1400" dirty="0"/>
            </a:br>
            <a:r>
              <a:rPr lang="en-US" sz="1400" dirty="0"/>
              <a:t>e.g.: *ngFor, *ngIf, ngSwitch with *ngSwitchCase &amp; *ngSwitchDefault</a:t>
            </a:r>
            <a:br>
              <a:rPr lang="en-US" sz="1400" dirty="0"/>
            </a:br>
            <a:endParaRPr lang="en-US" sz="1400" dirty="0"/>
          </a:p>
          <a:p>
            <a:pPr lvl="2"/>
            <a:r>
              <a:rPr lang="en-US" sz="1400" dirty="0"/>
              <a:t>Attribute Directives - change the appearance / behavior of an element, component, or another directive.</a:t>
            </a:r>
            <a:br>
              <a:rPr lang="en-US" sz="1400" dirty="0"/>
            </a:br>
            <a:r>
              <a:rPr lang="en-US" sz="1400" dirty="0"/>
              <a:t>e.g.: &lt;p </a:t>
            </a:r>
            <a:r>
              <a:rPr lang="en-US" sz="1400" b="1" dirty="0"/>
              <a:t>appHighlight</a:t>
            </a:r>
            <a:r>
              <a:rPr lang="en-US" sz="1400" dirty="0"/>
              <a:t>&gt;Hello World&lt;/p&gt;</a:t>
            </a:r>
            <a:br>
              <a:rPr lang="en-US" sz="1400" dirty="0"/>
            </a:br>
            <a:endParaRPr lang="en-US" sz="1400" dirty="0"/>
          </a:p>
          <a:p>
            <a:pPr lvl="1"/>
            <a:r>
              <a:rPr lang="en-US" sz="1400" i="1" dirty="0"/>
              <a:t>Services</a:t>
            </a:r>
            <a:r>
              <a:rPr lang="en-US" sz="1400" dirty="0"/>
              <a:t>: Services facilitate data sharing among different classes.</a:t>
            </a:r>
            <a:br>
              <a:rPr lang="en-US" sz="1400" dirty="0"/>
            </a:br>
            <a:endParaRPr lang="en-US" sz="1400" dirty="0"/>
          </a:p>
          <a:p>
            <a:pPr lvl="1"/>
            <a:r>
              <a:rPr lang="en-US" sz="1400" i="1" dirty="0"/>
              <a:t>Modules</a:t>
            </a:r>
            <a:r>
              <a:rPr lang="en-US" sz="1400" dirty="0"/>
              <a:t>: Angular apps are modular and Angular has its own modularity system called NgModules. NgModules are containers for a cohesive block of code dedicated to an application domain, a workflow, or a closely related set of capabilities. They can contain components, service providers, and other code files whose scope is defined by the containing NgModule. They can import functionality that is exported from other NgModules, and export selected functionality for use by other NgModules.</a:t>
            </a:r>
            <a:br>
              <a:rPr lang="en-US" sz="1400" dirty="0"/>
            </a:br>
            <a:br>
              <a:rPr lang="en-US" sz="1400" dirty="0"/>
            </a:br>
            <a:r>
              <a:rPr lang="en-US" sz="1400" dirty="0"/>
              <a:t>Angular launches an app by bootstrapping its root NgModule. While a small application might have only one NgModule, most apps have many more feature modules.</a:t>
            </a:r>
          </a:p>
        </p:txBody>
      </p:sp>
    </p:spTree>
    <p:extLst>
      <p:ext uri="{BB962C8B-B14F-4D97-AF65-F5344CB8AC3E}">
        <p14:creationId xmlns:p14="http://schemas.microsoft.com/office/powerpoint/2010/main" val="39237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p:tgtEl>
                                          <p:spTgt spid="7">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7">
                                            <p:txEl>
                                              <p:pRg st="0" end="0"/>
                                            </p:txEl>
                                          </p:spTgt>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 calcmode="lin" valueType="num">
                                      <p:cBhvr additive="base">
                                        <p:cTn id="11" dur="500"/>
                                        <p:tgtEl>
                                          <p:spTgt spid="7">
                                            <p:txEl>
                                              <p:pRg st="1" end="1"/>
                                            </p:txEl>
                                          </p:spTgt>
                                        </p:tgtEl>
                                        <p:attrNameLst>
                                          <p:attrName>ppt_y</p:attrName>
                                        </p:attrNameLst>
                                      </p:cBhvr>
                                      <p:tavLst>
                                        <p:tav tm="0">
                                          <p:val>
                                            <p:strVal val="#ppt_y+#ppt_h*1.125000"/>
                                          </p:val>
                                        </p:tav>
                                        <p:tav tm="100000">
                                          <p:val>
                                            <p:strVal val="#ppt_y"/>
                                          </p:val>
                                        </p:tav>
                                      </p:tavLst>
                                    </p:anim>
                                    <p:animEffect transition="in" filter="wipe(up)">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 calcmode="lin" valueType="num">
                                      <p:cBhvr additive="base">
                                        <p:cTn id="17" dur="500"/>
                                        <p:tgtEl>
                                          <p:spTgt spid="7">
                                            <p:txEl>
                                              <p:pRg st="2" end="2"/>
                                            </p:txEl>
                                          </p:spTgt>
                                        </p:tgtEl>
                                        <p:attrNameLst>
                                          <p:attrName>ppt_y</p:attrName>
                                        </p:attrNameLst>
                                      </p:cBhvr>
                                      <p:tavLst>
                                        <p:tav tm="0">
                                          <p:val>
                                            <p:strVal val="#ppt_y+#ppt_h*1.125000"/>
                                          </p:val>
                                        </p:tav>
                                        <p:tav tm="100000">
                                          <p:val>
                                            <p:strVal val="#ppt_y"/>
                                          </p:val>
                                        </p:tav>
                                      </p:tavLst>
                                    </p:anim>
                                    <p:animEffect transition="in" filter="wipe(up)">
                                      <p:cBhvr>
                                        <p:cTn id="18" dur="500"/>
                                        <p:tgtEl>
                                          <p:spTgt spid="7">
                                            <p:txEl>
                                              <p:pRg st="2" end="2"/>
                                            </p:txEl>
                                          </p:spTgt>
                                        </p:tgtEl>
                                      </p:cBhvr>
                                    </p:animEffect>
                                  </p:childTnLst>
                                </p:cTn>
                              </p:par>
                              <p:par>
                                <p:cTn id="19" presetID="12" presetClass="entr" presetSubtype="4" fill="hold" grpId="0" nodeType="with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anim calcmode="lin" valueType="num">
                                      <p:cBhvr additive="base">
                                        <p:cTn id="21" dur="500"/>
                                        <p:tgtEl>
                                          <p:spTgt spid="7">
                                            <p:txEl>
                                              <p:pRg st="3" end="3"/>
                                            </p:txEl>
                                          </p:spTgt>
                                        </p:tgtEl>
                                        <p:attrNameLst>
                                          <p:attrName>ppt_y</p:attrName>
                                        </p:attrNameLst>
                                      </p:cBhvr>
                                      <p:tavLst>
                                        <p:tav tm="0">
                                          <p:val>
                                            <p:strVal val="#ppt_y+#ppt_h*1.125000"/>
                                          </p:val>
                                        </p:tav>
                                        <p:tav tm="100000">
                                          <p:val>
                                            <p:strVal val="#ppt_y"/>
                                          </p:val>
                                        </p:tav>
                                      </p:tavLst>
                                    </p:anim>
                                    <p:animEffect transition="in" filter="wipe(up)">
                                      <p:cBhvr>
                                        <p:cTn id="22" dur="500"/>
                                        <p:tgtEl>
                                          <p:spTgt spid="7">
                                            <p:txEl>
                                              <p:pRg st="3" end="3"/>
                                            </p:txEl>
                                          </p:spTgt>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anim calcmode="lin" valueType="num">
                                      <p:cBhvr additive="base">
                                        <p:cTn id="25" dur="500"/>
                                        <p:tgtEl>
                                          <p:spTgt spid="7">
                                            <p:txEl>
                                              <p:pRg st="4" end="4"/>
                                            </p:txEl>
                                          </p:spTgt>
                                        </p:tgtEl>
                                        <p:attrNameLst>
                                          <p:attrName>ppt_y</p:attrName>
                                        </p:attrNameLst>
                                      </p:cBhvr>
                                      <p:tavLst>
                                        <p:tav tm="0">
                                          <p:val>
                                            <p:strVal val="#ppt_y+#ppt_h*1.125000"/>
                                          </p:val>
                                        </p:tav>
                                        <p:tav tm="100000">
                                          <p:val>
                                            <p:strVal val="#ppt_y"/>
                                          </p:val>
                                        </p:tav>
                                      </p:tavLst>
                                    </p:anim>
                                    <p:animEffect transition="in" filter="wipe(up)">
                                      <p:cBhvr>
                                        <p:cTn id="26" dur="500"/>
                                        <p:tgtEl>
                                          <p:spTgt spid="7">
                                            <p:txEl>
                                              <p:pRg st="4" end="4"/>
                                            </p:txEl>
                                          </p:spTgt>
                                        </p:tgtEl>
                                      </p:cBhvr>
                                    </p:animEffect>
                                  </p:childTnLst>
                                </p:cTn>
                              </p:par>
                              <p:par>
                                <p:cTn id="27" presetID="12" presetClass="entr" presetSubtype="4" fill="hold" grpId="0" nodeType="withEffect">
                                  <p:stCondLst>
                                    <p:cond delay="0"/>
                                  </p:stCondLst>
                                  <p:childTnLst>
                                    <p:set>
                                      <p:cBhvr>
                                        <p:cTn id="28" dur="1" fill="hold">
                                          <p:stCondLst>
                                            <p:cond delay="0"/>
                                          </p:stCondLst>
                                        </p:cTn>
                                        <p:tgtEl>
                                          <p:spTgt spid="7">
                                            <p:txEl>
                                              <p:pRg st="5" end="5"/>
                                            </p:txEl>
                                          </p:spTgt>
                                        </p:tgtEl>
                                        <p:attrNameLst>
                                          <p:attrName>style.visibility</p:attrName>
                                        </p:attrNameLst>
                                      </p:cBhvr>
                                      <p:to>
                                        <p:strVal val="visible"/>
                                      </p:to>
                                    </p:set>
                                    <p:anim calcmode="lin" valueType="num">
                                      <p:cBhvr additive="base">
                                        <p:cTn id="29" dur="500"/>
                                        <p:tgtEl>
                                          <p:spTgt spid="7">
                                            <p:txEl>
                                              <p:pRg st="5" end="5"/>
                                            </p:txEl>
                                          </p:spTgt>
                                        </p:tgtEl>
                                        <p:attrNameLst>
                                          <p:attrName>ppt_y</p:attrName>
                                        </p:attrNameLst>
                                      </p:cBhvr>
                                      <p:tavLst>
                                        <p:tav tm="0">
                                          <p:val>
                                            <p:strVal val="#ppt_y+#ppt_h*1.125000"/>
                                          </p:val>
                                        </p:tav>
                                        <p:tav tm="100000">
                                          <p:val>
                                            <p:strVal val="#ppt_y"/>
                                          </p:val>
                                        </p:tav>
                                      </p:tavLst>
                                    </p:anim>
                                    <p:animEffect transition="in" filter="wipe(up)">
                                      <p:cBhvr>
                                        <p:cTn id="30" dur="500"/>
                                        <p:tgtEl>
                                          <p:spTgt spid="7">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2" presetClass="entr" presetSubtype="4" fill="hold" grpId="0" nodeType="clickEffect">
                                  <p:stCondLst>
                                    <p:cond delay="0"/>
                                  </p:stCondLst>
                                  <p:childTnLst>
                                    <p:set>
                                      <p:cBhvr>
                                        <p:cTn id="34" dur="1" fill="hold">
                                          <p:stCondLst>
                                            <p:cond delay="0"/>
                                          </p:stCondLst>
                                        </p:cTn>
                                        <p:tgtEl>
                                          <p:spTgt spid="7">
                                            <p:txEl>
                                              <p:pRg st="6" end="6"/>
                                            </p:txEl>
                                          </p:spTgt>
                                        </p:tgtEl>
                                        <p:attrNameLst>
                                          <p:attrName>style.visibility</p:attrName>
                                        </p:attrNameLst>
                                      </p:cBhvr>
                                      <p:to>
                                        <p:strVal val="visible"/>
                                      </p:to>
                                    </p:set>
                                    <p:anim calcmode="lin" valueType="num">
                                      <p:cBhvr additive="base">
                                        <p:cTn id="35" dur="500"/>
                                        <p:tgtEl>
                                          <p:spTgt spid="7">
                                            <p:txEl>
                                              <p:pRg st="6" end="6"/>
                                            </p:txEl>
                                          </p:spTgt>
                                        </p:tgtEl>
                                        <p:attrNameLst>
                                          <p:attrName>ppt_y</p:attrName>
                                        </p:attrNameLst>
                                      </p:cBhvr>
                                      <p:tavLst>
                                        <p:tav tm="0">
                                          <p:val>
                                            <p:strVal val="#ppt_y+#ppt_h*1.125000"/>
                                          </p:val>
                                        </p:tav>
                                        <p:tav tm="100000">
                                          <p:val>
                                            <p:strVal val="#ppt_y"/>
                                          </p:val>
                                        </p:tav>
                                      </p:tavLst>
                                    </p:anim>
                                    <p:animEffect transition="in" filter="wipe(up)">
                                      <p:cBhvr>
                                        <p:cTn id="36" dur="500"/>
                                        <p:tgtEl>
                                          <p:spTgt spid="7">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2" presetClass="entr" presetSubtype="4" fill="hold" grpId="0" nodeType="clickEffect">
                                  <p:stCondLst>
                                    <p:cond delay="0"/>
                                  </p:stCondLst>
                                  <p:childTnLst>
                                    <p:set>
                                      <p:cBhvr>
                                        <p:cTn id="40" dur="1" fill="hold">
                                          <p:stCondLst>
                                            <p:cond delay="0"/>
                                          </p:stCondLst>
                                        </p:cTn>
                                        <p:tgtEl>
                                          <p:spTgt spid="7">
                                            <p:txEl>
                                              <p:pRg st="7" end="7"/>
                                            </p:txEl>
                                          </p:spTgt>
                                        </p:tgtEl>
                                        <p:attrNameLst>
                                          <p:attrName>style.visibility</p:attrName>
                                        </p:attrNameLst>
                                      </p:cBhvr>
                                      <p:to>
                                        <p:strVal val="visible"/>
                                      </p:to>
                                    </p:set>
                                    <p:anim calcmode="lin" valueType="num">
                                      <p:cBhvr additive="base">
                                        <p:cTn id="41" dur="500"/>
                                        <p:tgtEl>
                                          <p:spTgt spid="7">
                                            <p:txEl>
                                              <p:pRg st="7" end="7"/>
                                            </p:txEl>
                                          </p:spTgt>
                                        </p:tgtEl>
                                        <p:attrNameLst>
                                          <p:attrName>ppt_y</p:attrName>
                                        </p:attrNameLst>
                                      </p:cBhvr>
                                      <p:tavLst>
                                        <p:tav tm="0">
                                          <p:val>
                                            <p:strVal val="#ppt_y+#ppt_h*1.125000"/>
                                          </p:val>
                                        </p:tav>
                                        <p:tav tm="100000">
                                          <p:val>
                                            <p:strVal val="#ppt_y"/>
                                          </p:val>
                                        </p:tav>
                                      </p:tavLst>
                                    </p:anim>
                                    <p:animEffect transition="in" filter="wipe(up)">
                                      <p:cBhvr>
                                        <p:cTn id="42"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5A259E5-8B3B-C648-AD8D-4194544BCDDB}"/>
              </a:ext>
            </a:extLst>
          </p:cNvPr>
          <p:cNvSpPr txBox="1">
            <a:spLocks/>
          </p:cNvSpPr>
          <p:nvPr/>
        </p:nvSpPr>
        <p:spPr>
          <a:xfrm>
            <a:off x="610689" y="365125"/>
            <a:ext cx="10970623" cy="46218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t>Getting started with the Angular Framework		</a:t>
            </a:r>
            <a:r>
              <a:rPr lang="en-US" sz="2000" b="1" dirty="0"/>
              <a:t>(Contd . . .)</a:t>
            </a:r>
            <a:endParaRPr lang="en-US" b="1" dirty="0"/>
          </a:p>
        </p:txBody>
      </p:sp>
      <p:sp>
        <p:nvSpPr>
          <p:cNvPr id="7" name="Content Placeholder 2">
            <a:extLst>
              <a:ext uri="{FF2B5EF4-FFF2-40B4-BE49-F238E27FC236}">
                <a16:creationId xmlns:a16="http://schemas.microsoft.com/office/drawing/2014/main" id="{849294FE-135F-7F46-84BE-1D2DE63CD15D}"/>
              </a:ext>
            </a:extLst>
          </p:cNvPr>
          <p:cNvSpPr>
            <a:spLocks noGrp="1"/>
          </p:cNvSpPr>
          <p:nvPr>
            <p:ph idx="1"/>
          </p:nvPr>
        </p:nvSpPr>
        <p:spPr>
          <a:xfrm>
            <a:off x="838200" y="1033148"/>
            <a:ext cx="10596154" cy="1553298"/>
          </a:xfrm>
        </p:spPr>
        <p:txBody>
          <a:bodyPr>
            <a:noAutofit/>
          </a:bodyPr>
          <a:lstStyle/>
          <a:p>
            <a:r>
              <a:rPr lang="en-US" sz="1400" b="1" dirty="0"/>
              <a:t>Routing: </a:t>
            </a:r>
            <a:r>
              <a:rPr lang="en-US" sz="1400" dirty="0"/>
              <a:t>In a single-page app, you change what the user sees by showing or hiding portions of the display that correspond to particular components, rather than going out to the server to get a new page. As users perform application tasks, they need to move between the different views that you have defined.</a:t>
            </a:r>
            <a:br>
              <a:rPr lang="en-US" sz="1400" dirty="0"/>
            </a:br>
            <a:br>
              <a:rPr lang="en-US" sz="1400" dirty="0"/>
            </a:br>
            <a:r>
              <a:rPr lang="en-US" sz="1400" dirty="0"/>
              <a:t>To handle the navigation from one view to the next, you use the Angular Router. The Router enables navigation by interpreting a browser URL as an instruction to change the view.</a:t>
            </a:r>
          </a:p>
          <a:p>
            <a:pPr lvl="1"/>
            <a:endParaRPr lang="en-US" sz="1400" dirty="0"/>
          </a:p>
        </p:txBody>
      </p:sp>
      <p:pic>
        <p:nvPicPr>
          <p:cNvPr id="1026" name="Picture 2">
            <a:extLst>
              <a:ext uri="{FF2B5EF4-FFF2-40B4-BE49-F238E27FC236}">
                <a16:creationId xmlns:a16="http://schemas.microsoft.com/office/drawing/2014/main" id="{E52E6E79-A9B4-F442-9D2D-6CFCDD0D8D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1" y="2792280"/>
            <a:ext cx="5486398" cy="3428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5780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p:tgtEl>
                                          <p:spTgt spid="7">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7">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 calcmode="lin" valueType="num">
                                      <p:cBhvr additive="base">
                                        <p:cTn id="13" dur="500"/>
                                        <p:tgtEl>
                                          <p:spTgt spid="1026"/>
                                        </p:tgtEl>
                                        <p:attrNameLst>
                                          <p:attrName>ppt_y</p:attrName>
                                        </p:attrNameLst>
                                      </p:cBhvr>
                                      <p:tavLst>
                                        <p:tav tm="0">
                                          <p:val>
                                            <p:strVal val="#ppt_y+#ppt_h*1.125000"/>
                                          </p:val>
                                        </p:tav>
                                        <p:tav tm="100000">
                                          <p:val>
                                            <p:strVal val="#ppt_y"/>
                                          </p:val>
                                        </p:tav>
                                      </p:tavLst>
                                    </p:anim>
                                    <p:animEffect transition="in" filter="wipe(up)">
                                      <p:cBhvr>
                                        <p:cTn id="14"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5A259E5-8B3B-C648-AD8D-4194544BCDDB}"/>
              </a:ext>
            </a:extLst>
          </p:cNvPr>
          <p:cNvSpPr txBox="1">
            <a:spLocks/>
          </p:cNvSpPr>
          <p:nvPr/>
        </p:nvSpPr>
        <p:spPr>
          <a:xfrm>
            <a:off x="610689" y="365125"/>
            <a:ext cx="10970623" cy="46218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t>An example application (with source code)</a:t>
            </a:r>
          </a:p>
        </p:txBody>
      </p:sp>
      <p:sp>
        <p:nvSpPr>
          <p:cNvPr id="7" name="Content Placeholder 2">
            <a:extLst>
              <a:ext uri="{FF2B5EF4-FFF2-40B4-BE49-F238E27FC236}">
                <a16:creationId xmlns:a16="http://schemas.microsoft.com/office/drawing/2014/main" id="{849294FE-135F-7F46-84BE-1D2DE63CD15D}"/>
              </a:ext>
            </a:extLst>
          </p:cNvPr>
          <p:cNvSpPr>
            <a:spLocks noGrp="1"/>
          </p:cNvSpPr>
          <p:nvPr>
            <p:ph idx="1"/>
          </p:nvPr>
        </p:nvSpPr>
        <p:spPr>
          <a:xfrm>
            <a:off x="838200" y="1076686"/>
            <a:ext cx="10515600" cy="5153291"/>
          </a:xfrm>
        </p:spPr>
        <p:txBody>
          <a:bodyPr>
            <a:noAutofit/>
          </a:bodyPr>
          <a:lstStyle/>
          <a:p>
            <a:pPr marL="0" indent="0">
              <a:buNone/>
            </a:pPr>
            <a:r>
              <a:rPr lang="en-US" b="1" dirty="0"/>
              <a:t>Recipe Book: </a:t>
            </a:r>
            <a:br>
              <a:rPr lang="en-US" b="1" dirty="0"/>
            </a:br>
            <a:r>
              <a:rPr lang="en-US" sz="2000" i="1" dirty="0"/>
              <a:t>An example SPA built using Angular 10.1.5. The app allows a user to view, manage &amp; create recipes. Also a user can add the recipe ingredients to a shopping list.</a:t>
            </a:r>
            <a:endParaRPr lang="en-US" sz="2400" b="1" i="1" dirty="0"/>
          </a:p>
          <a:p>
            <a:pPr marL="0" indent="0">
              <a:buNone/>
            </a:pPr>
            <a:endParaRPr lang="en-US" sz="1200" b="1" dirty="0"/>
          </a:p>
          <a:p>
            <a:pPr lvl="1"/>
            <a:r>
              <a:rPr lang="en-US" sz="1800" b="1" dirty="0"/>
              <a:t>Application URL: </a:t>
            </a:r>
            <a:br>
              <a:rPr lang="en-US" sz="1800" b="1" dirty="0"/>
            </a:br>
            <a:r>
              <a:rPr lang="en-US" sz="1800" b="1" dirty="0">
                <a:hlinkClick r:id="rId2"/>
              </a:rPr>
              <a:t>https://recipe-book.ashishkumarkc.com</a:t>
            </a:r>
            <a:br>
              <a:rPr lang="en-US" sz="1800" b="1" dirty="0"/>
            </a:br>
            <a:endParaRPr lang="en-US" sz="1800" b="1" dirty="0"/>
          </a:p>
          <a:p>
            <a:pPr lvl="1"/>
            <a:r>
              <a:rPr lang="en-US" sz="1800" b="1" dirty="0"/>
              <a:t>Source code: </a:t>
            </a:r>
            <a:br>
              <a:rPr lang="en-US" sz="1800" b="1" dirty="0"/>
            </a:br>
            <a:r>
              <a:rPr lang="en-US" sz="1800" b="1" dirty="0">
                <a:hlinkClick r:id="rId3"/>
              </a:rPr>
              <a:t>https://github.com/ashishkumarkc/recipe-book</a:t>
            </a:r>
            <a:br>
              <a:rPr lang="en-US" sz="1800" b="1" dirty="0"/>
            </a:br>
            <a:br>
              <a:rPr lang="en-US" sz="1200" b="1" dirty="0"/>
            </a:br>
            <a:br>
              <a:rPr lang="en-US" sz="1200" i="1" dirty="0"/>
            </a:br>
            <a:br>
              <a:rPr lang="en-US" sz="1800" b="1" dirty="0"/>
            </a:br>
            <a:br>
              <a:rPr lang="en-US" sz="1800" b="1" dirty="0"/>
            </a:br>
            <a:br>
              <a:rPr lang="en-US" sz="1800" b="1" dirty="0"/>
            </a:br>
            <a:br>
              <a:rPr lang="en-US" sz="1800" b="1" dirty="0"/>
            </a:br>
            <a:br>
              <a:rPr lang="en-US" sz="1800" b="1" dirty="0"/>
            </a:br>
            <a:endParaRPr lang="en-US" sz="1800" b="1" dirty="0"/>
          </a:p>
          <a:p>
            <a:pPr lvl="1"/>
            <a:r>
              <a:rPr lang="en-US" sz="1800" b="1" dirty="0"/>
              <a:t>Online Playground:</a:t>
            </a:r>
            <a:br>
              <a:rPr lang="en-US" sz="1800" b="1" dirty="0"/>
            </a:br>
            <a:r>
              <a:rPr lang="en-US" sz="1800" b="1" dirty="0">
                <a:hlinkClick r:id="rId4"/>
              </a:rPr>
              <a:t>https://stackblitz.com/github/ashishkumarkc/recipe-book</a:t>
            </a:r>
            <a:endParaRPr lang="en-US" b="1" dirty="0"/>
          </a:p>
        </p:txBody>
      </p:sp>
      <p:pic>
        <p:nvPicPr>
          <p:cNvPr id="3" name="Picture 2">
            <a:extLst>
              <a:ext uri="{FF2B5EF4-FFF2-40B4-BE49-F238E27FC236}">
                <a16:creationId xmlns:a16="http://schemas.microsoft.com/office/drawing/2014/main" id="{24E6D8C7-2C2A-854D-ABAE-70F345B7E8DD}"/>
              </a:ext>
            </a:extLst>
          </p:cNvPr>
          <p:cNvPicPr>
            <a:picLocks noChangeAspect="1"/>
          </p:cNvPicPr>
          <p:nvPr/>
        </p:nvPicPr>
        <p:blipFill>
          <a:blip r:embed="rId5"/>
          <a:stretch>
            <a:fillRect/>
          </a:stretch>
        </p:blipFill>
        <p:spPr>
          <a:xfrm>
            <a:off x="1601497" y="3840480"/>
            <a:ext cx="3122576" cy="1509071"/>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3417418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269</TotalTime>
  <Words>962</Words>
  <Application>Microsoft Macintosh PowerPoint</Application>
  <PresentationFormat>Widescreen</PresentationFormat>
  <Paragraphs>72</Paragraphs>
  <Slides>10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Introduction to Angular Concepts</vt:lpstr>
      <vt:lpstr>Agenda</vt:lpstr>
      <vt:lpstr>Development Approach - Framework vs Vanilla JavaScript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Angular Concepts</dc:title>
  <dc:creator>Ashish Kumar Kothapally Chandrakanth</dc:creator>
  <cp:lastModifiedBy>Ashish Kumar Kothapally Chandrakanth</cp:lastModifiedBy>
  <cp:revision>44</cp:revision>
  <dcterms:created xsi:type="dcterms:W3CDTF">2020-09-25T10:35:56Z</dcterms:created>
  <dcterms:modified xsi:type="dcterms:W3CDTF">2020-10-14T14:37:08Z</dcterms:modified>
</cp:coreProperties>
</file>