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ank Telemarketing Campaig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Bank Telemarketing Campaign</a:t>
            </a:r>
          </a:p>
        </p:txBody>
      </p:sp>
      <p:sp>
        <p:nvSpPr>
          <p:cNvPr id="120" name="Long-term Deposit Subscription Predic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Long-term Deposit Subscription Prediction</a:t>
            </a:r>
          </a:p>
        </p:txBody>
      </p:sp>
      <p:sp>
        <p:nvSpPr>
          <p:cNvPr id="121" name="By: Kyle Calabria"/>
          <p:cNvSpPr txBox="1"/>
          <p:nvPr/>
        </p:nvSpPr>
        <p:spPr>
          <a:xfrm>
            <a:off x="4394352" y="5765799"/>
            <a:ext cx="370809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By: Kyle Calabria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sumer Price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Consumer Price Index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320" y="3113634"/>
            <a:ext cx="4711491" cy="3809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0071" y="3113634"/>
            <a:ext cx="4728409" cy="380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58" name="Custom binning by proportion of positive responses category: age, job, education, month of last contact, number of contacts performed during current campaign, number of days passed since last contact, and number of contacts performed before this campaign…"/>
          <p:cNvSpPr txBox="1"/>
          <p:nvPr>
            <p:ph type="body" idx="1"/>
          </p:nvPr>
        </p:nvSpPr>
        <p:spPr>
          <a:xfrm>
            <a:off x="952500" y="2082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</a:t>
            </a:r>
            <a:r>
              <a:rPr>
                <a:uFill>
                  <a:solidFill>
                    <a:srgbClr val="333333"/>
                  </a:solidFill>
                </a:uFill>
                <a:latin typeface="Roboto"/>
                <a:ea typeface="Roboto"/>
                <a:cs typeface="Roboto"/>
                <a:sym typeface="Roboto"/>
              </a:rPr>
              <a:t>ustom binning by proportion of positive responses category: age, job, education, month of last contact, number of contacts performed during current campaign, number of days passed since last contact, and number of contacts performed before this campaign</a:t>
            </a:r>
            <a:endParaRPr>
              <a:uFill>
                <a:solidFill>
                  <a:srgbClr val="333333"/>
                </a:solidFill>
              </a:uFill>
              <a:latin typeface="Roboto"/>
              <a:ea typeface="Roboto"/>
              <a:cs typeface="Roboto"/>
              <a:sym typeface="Roboto"/>
            </a:endParaRPr>
          </a:p>
          <a:p>
            <a:pPr/>
            <a:r>
              <a:rPr>
                <a:uFill>
                  <a:solidFill>
                    <a:srgbClr val="333333"/>
                  </a:solidFill>
                </a:uFill>
                <a:latin typeface="Roboto"/>
                <a:ea typeface="Roboto"/>
                <a:cs typeface="Roboto"/>
                <a:sym typeface="Roboto"/>
              </a:rPr>
              <a:t>Proportion feature or positive responses by age, education, marital status and job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eature Impor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Importance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540" y="2961268"/>
            <a:ext cx="5643720" cy="48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eiver Operating Characteristic vs Precision-Recall vs Accuracy…"/>
          <p:cNvSpPr txBox="1"/>
          <p:nvPr>
            <p:ph type="body" sz="half" idx="1"/>
          </p:nvPr>
        </p:nvSpPr>
        <p:spPr>
          <a:xfrm>
            <a:off x="952500" y="2597150"/>
            <a:ext cx="11099800" cy="4167734"/>
          </a:xfrm>
          <a:prstGeom prst="rect">
            <a:avLst/>
          </a:prstGeom>
        </p:spPr>
        <p:txBody>
          <a:bodyPr/>
          <a:lstStyle/>
          <a:p>
            <a:pPr/>
            <a:r>
              <a:t>Receiver Operating Characteristic vs Precision-Recall vs Accuracy </a:t>
            </a:r>
          </a:p>
          <a:p>
            <a:pPr/>
            <a:r>
              <a:t>11.27% positive minority class</a:t>
            </a:r>
          </a:p>
          <a:p>
            <a:pPr/>
            <a:r>
              <a:t>Upsampling technique: </a:t>
            </a:r>
          </a:p>
        </p:txBody>
      </p:sp>
      <p:sp>
        <p:nvSpPr>
          <p:cNvPr id="164" name="Performance Metrics &amp; Balan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Performance Metrics &amp; Balancing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6623050"/>
            <a:ext cx="10058400" cy="110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735" y="2542418"/>
            <a:ext cx="9179330" cy="6053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71" name="Timing campaigns based on social and economic indic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Timing campaigns based on social and economic indicators </a:t>
            </a:r>
          </a:p>
          <a:p>
            <a:pPr/>
            <a:r>
              <a:t>Prioritizing calls by setting a probability of conversion threshold using probability estimates produced by Random Forest Classifier</a:t>
            </a:r>
          </a:p>
          <a:p>
            <a:pPr/>
            <a:r>
              <a:t>Consider precision-recall curve analysis to reduce customer disturbance and marketing costs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24" name="Based on white paper called ‘A data-driven approach to predict the success of bank telemarketing’ by S. Moro, P. Cortez and P. Rita…"/>
          <p:cNvSpPr txBox="1"/>
          <p:nvPr>
            <p:ph type="body" idx="1"/>
          </p:nvPr>
        </p:nvSpPr>
        <p:spPr>
          <a:xfrm>
            <a:off x="952500" y="2673498"/>
            <a:ext cx="11099800" cy="5302102"/>
          </a:xfrm>
          <a:prstGeom prst="rect">
            <a:avLst/>
          </a:prstGeom>
        </p:spPr>
        <p:txBody>
          <a:bodyPr/>
          <a:lstStyle/>
          <a:p>
            <a:pPr/>
            <a:r>
              <a:t>Based on white paper called ‘A data-driven approach to predict the success of bank telemarketing’ by S. Moro, P. Cortez and P. Rita</a:t>
            </a:r>
          </a:p>
          <a:p>
            <a:pPr/>
            <a:r>
              <a:t>Client: Portugese banking Institution </a:t>
            </a:r>
          </a:p>
          <a:p>
            <a:pPr/>
            <a:r>
              <a:t>Problem: Predict whether or not the bank’s clients will subscribe to a term-deposit via a telemarketing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"/>
          <p:cNvSpPr txBox="1"/>
          <p:nvPr>
            <p:ph type="title"/>
          </p:nvPr>
        </p:nvSpPr>
        <p:spPr>
          <a:xfrm>
            <a:off x="952500" y="254000"/>
            <a:ext cx="4015383" cy="2159000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27" name="Dataset: twenty-one features and 41,188 samples…"/>
          <p:cNvSpPr txBox="1"/>
          <p:nvPr>
            <p:ph type="body" sz="half" idx="1"/>
          </p:nvPr>
        </p:nvSpPr>
        <p:spPr>
          <a:xfrm>
            <a:off x="952500" y="2590800"/>
            <a:ext cx="4943977" cy="62865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Dataset: twenty-one features and 41,188 samples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No missing data to handle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Hot one encoded all categorical features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Converted target variable to binary representation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Left all numeric features raw</a:t>
            </a:r>
          </a:p>
        </p:txBody>
      </p:sp>
      <p:graphicFrame>
        <p:nvGraphicFramePr>
          <p:cNvPr id="128" name="Data"/>
          <p:cNvGraphicFramePr/>
          <p:nvPr/>
        </p:nvGraphicFramePr>
        <p:xfrm>
          <a:off x="6292640" y="1061760"/>
          <a:ext cx="5984629" cy="763025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089219"/>
                <a:gridCol w="1044761"/>
                <a:gridCol w="3846202"/>
              </a:tblGrid>
              <a:tr h="351332">
                <a:tc gridSpan="3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 Neue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0091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ym typeface="Helvetica Neue"/>
                        </a:rPr>
                        <a:t>Type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000">
                          <a:sym typeface="Helvetica Neue"/>
                        </a:rPr>
                        <a:t>Definition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79297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Target (categorical)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Whether or not the client subscribed to the banks long term money deposit (yes or no)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Age of client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76327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duration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Duration of lass phone call with client (Benchmark feature can’t be used in model build)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campaign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Number of contacts performed during this campaign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76327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days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Number of days that pass after client was last contacted from previous campaign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74006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previous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Number of contacts performed to client before current campaign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amp.var.rate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Employment variation rate (quarterly indicator)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cons.price.idx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Consumer price index (monthly indicator)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cons.conf.idx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Consumer confidence index (monthly indicator)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euribor3m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Euribor 3 month rate (daily indicator)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nr.employed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Number of employees (quarterly indicator)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job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Job of client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marital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Marital status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education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Education level of client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Whether client has currently in default on a loan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housing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Whether the client has a housing loan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loan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Whether the client has a general loan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contact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Whether client’s phone was a cell or home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month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Month of last contact made to client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day_of_week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Day of week last contact was made to client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8094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ym typeface="Helvetica Neue"/>
                        </a:rPr>
                        <a:t>poutcome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Helvetica Neue"/>
                        </a:rPr>
                        <a:t>Outcome of previous campaign 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xploratory Data Analysis"/>
          <p:cNvSpPr txBox="1"/>
          <p:nvPr>
            <p:ph type="title"/>
          </p:nvPr>
        </p:nvSpPr>
        <p:spPr>
          <a:xfrm>
            <a:off x="952500" y="3619500"/>
            <a:ext cx="11099800" cy="2159000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Exploratory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</a:t>
            </a:r>
          </a:p>
        </p:txBody>
      </p:sp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915" y="2918249"/>
            <a:ext cx="5086691" cy="40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4450" y="2894738"/>
            <a:ext cx="5086690" cy="4048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Jo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054" y="2917253"/>
            <a:ext cx="7028692" cy="5646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ll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Duration</a:t>
            </a:r>
          </a:p>
        </p:txBody>
      </p:sp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599" y="3273823"/>
            <a:ext cx="4822363" cy="3862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799" y="3273823"/>
            <a:ext cx="4822363" cy="3862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ays since last contact from previous campa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Days since last contact from previous campaign</a:t>
            </a:r>
          </a:p>
        </p:txBody>
      </p:sp>
      <p:pic>
        <p:nvPicPr>
          <p:cNvPr id="1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072" y="6035488"/>
            <a:ext cx="4136059" cy="34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3220" y="5935116"/>
            <a:ext cx="4285480" cy="3414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" y="2193241"/>
            <a:ext cx="4364403" cy="3480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3220" y="2220895"/>
            <a:ext cx="4285480" cy="3575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umber of Employ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Number of Employees 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697" y="3113935"/>
            <a:ext cx="4766303" cy="3780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9869" y="3113933"/>
            <a:ext cx="4699154" cy="3780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