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27432000" cx="45720000"/>
  <p:notesSz cx="7004050" cy="92837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0">
          <p15:clr>
            <a:srgbClr val="000000"/>
          </p15:clr>
        </p15:guide>
        <p15:guide id="2" pos="14400">
          <p15:clr>
            <a:srgbClr val="000000"/>
          </p15:clr>
        </p15:guide>
      </p15:sldGuideLst>
    </p:ext>
    <p:ext uri="http://customooxmlschemas.google.com/">
      <go:slidesCustomData xmlns:go="http://customooxmlschemas.google.com/" r:id="rId7" roundtripDataSignature="AMtx7mge/uSET2ns6aV7D+IFeX/2OYrt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640" orient="horz"/>
        <p:guide pos="1440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275"/>
            <a:ext cx="4669600" cy="3481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09750"/>
            <a:ext cx="5603225" cy="41776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700400" y="4409750"/>
            <a:ext cx="5603225" cy="41776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notes"/>
          <p:cNvSpPr/>
          <p:nvPr>
            <p:ph idx="2" type="sldImg"/>
          </p:nvPr>
        </p:nvSpPr>
        <p:spPr>
          <a:xfrm>
            <a:off x="1167575" y="696275"/>
            <a:ext cx="4669600" cy="34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14" name="Google Shape;14;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lvl="1"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lvl="2"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lvl="3"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lvl="4"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lvl="5"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lvl="6"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lvl="7"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lvl="8"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15" name="Google Shape;15;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83C4"/>
        </a:solidFill>
      </p:bgPr>
    </p:bg>
    <p:spTree>
      <p:nvGrpSpPr>
        <p:cNvPr id="5" name="Shape 5"/>
        <p:cNvGrpSpPr/>
        <p:nvPr/>
      </p:nvGrpSpPr>
      <p:grpSpPr>
        <a:xfrm>
          <a:off x="0" y="0"/>
          <a:ext cx="0" cy="0"/>
          <a:chOff x="0" y="0"/>
          <a:chExt cx="0" cy="0"/>
        </a:xfrm>
      </p:grpSpPr>
      <p:sp>
        <p:nvSpPr>
          <p:cNvPr id="6" name="Google Shape;6;p2"/>
          <p:cNvSpPr txBox="1"/>
          <p:nvPr/>
        </p:nvSpPr>
        <p:spPr>
          <a:xfrm>
            <a:off x="0" y="4568825"/>
            <a:ext cx="7313612" cy="22853650"/>
          </a:xfrm>
          <a:prstGeom prst="rect">
            <a:avLst/>
          </a:prstGeom>
          <a:solidFill>
            <a:srgbClr val="B3D9FF"/>
          </a:solidFill>
          <a:ln>
            <a:noFill/>
          </a:ln>
        </p:spPr>
        <p:txBody>
          <a:bodyPr anchorCtr="0" anchor="t" bIns="457200" lIns="457200" spcFirstLastPara="1" rIns="457200" wrap="square" tIns="2286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 name="Google Shape;7;p2"/>
          <p:cNvSpPr/>
          <p:nvPr/>
        </p:nvSpPr>
        <p:spPr>
          <a:xfrm>
            <a:off x="7312025" y="0"/>
            <a:ext cx="38392101" cy="4570412"/>
          </a:xfrm>
          <a:prstGeom prst="rect">
            <a:avLst/>
          </a:prstGeom>
          <a:solidFill>
            <a:srgbClr val="B3D9FF"/>
          </a:solidFill>
          <a:ln>
            <a:noFill/>
          </a:ln>
        </p:spPr>
        <p:txBody>
          <a:bodyPr anchorCtr="0" anchor="t" bIns="457200" lIns="457200" spcFirstLastPara="1" rIns="457200" wrap="square" tIns="4572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 name="Google Shape;8;p2"/>
          <p:cNvSpPr/>
          <p:nvPr/>
        </p:nvSpPr>
        <p:spPr>
          <a:xfrm>
            <a:off x="7312025" y="4568825"/>
            <a:ext cx="38392101" cy="22853650"/>
          </a:xfrm>
          <a:prstGeom prst="rect">
            <a:avLst/>
          </a:prstGeom>
          <a:solidFill>
            <a:srgbClr val="EAEAEA"/>
          </a:solidFill>
          <a:ln>
            <a:noFill/>
          </a:ln>
        </p:spPr>
        <p:txBody>
          <a:bodyPr anchorCtr="0" anchor="t" bIns="457200" lIns="457200" spcFirstLastPara="1" rIns="457200" wrap="square" tIns="4572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 name="Google Shape;9;p2"/>
          <p:cNvCxnSpPr/>
          <p:nvPr/>
        </p:nvCxnSpPr>
        <p:spPr>
          <a:xfrm>
            <a:off x="7312025" y="0"/>
            <a:ext cx="0" cy="27424061"/>
          </a:xfrm>
          <a:prstGeom prst="straightConnector1">
            <a:avLst/>
          </a:prstGeom>
          <a:noFill/>
          <a:ln cap="flat" cmpd="sng" w="76200">
            <a:solidFill>
              <a:schemeClr val="dk1"/>
            </a:solidFill>
            <a:prstDash val="solid"/>
            <a:miter lim="800000"/>
            <a:headEnd len="med" w="med" type="none"/>
            <a:tailEnd len="med" w="med" type="none"/>
          </a:ln>
        </p:spPr>
      </p:cxnSp>
      <p:cxnSp>
        <p:nvCxnSpPr>
          <p:cNvPr id="10" name="Google Shape;10;p2"/>
          <p:cNvCxnSpPr/>
          <p:nvPr/>
        </p:nvCxnSpPr>
        <p:spPr>
          <a:xfrm>
            <a:off x="0" y="4572000"/>
            <a:ext cx="45705711" cy="0"/>
          </a:xfrm>
          <a:prstGeom prst="straightConnector1">
            <a:avLst/>
          </a:prstGeom>
          <a:noFill/>
          <a:ln cap="flat" cmpd="sng" w="76200">
            <a:solidFill>
              <a:schemeClr val="dk1"/>
            </a:solidFill>
            <a:prstDash val="solid"/>
            <a:miter lim="800000"/>
            <a:headEnd len="med" w="med" type="none"/>
            <a:tailEnd len="med" w="med" type="none"/>
          </a:ln>
        </p:spPr>
      </p:cxnSp>
      <p:pic>
        <p:nvPicPr>
          <p:cNvPr id="11" name="Google Shape;11;p2"/>
          <p:cNvPicPr preferRelativeResize="0"/>
          <p:nvPr/>
        </p:nvPicPr>
        <p:blipFill rotWithShape="1">
          <a:blip r:embed="rId1">
            <a:alphaModFix/>
          </a:blip>
          <a:srcRect b="0" l="0" r="0" t="0"/>
          <a:stretch/>
        </p:blipFill>
        <p:spPr>
          <a:xfrm>
            <a:off x="1906587" y="26908125"/>
            <a:ext cx="3502025"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83C4"/>
        </a:solidFill>
      </p:bgPr>
    </p:bg>
    <p:spTree>
      <p:nvGrpSpPr>
        <p:cNvPr id="21" name="Shape 21"/>
        <p:cNvGrpSpPr/>
        <p:nvPr/>
      </p:nvGrpSpPr>
      <p:grpSpPr>
        <a:xfrm>
          <a:off x="0" y="0"/>
          <a:ext cx="0" cy="0"/>
          <a:chOff x="0" y="0"/>
          <a:chExt cx="0" cy="0"/>
        </a:xfrm>
      </p:grpSpPr>
      <p:sp>
        <p:nvSpPr>
          <p:cNvPr id="22" name="Google Shape;22;p1"/>
          <p:cNvSpPr txBox="1"/>
          <p:nvPr/>
        </p:nvSpPr>
        <p:spPr>
          <a:xfrm>
            <a:off x="914400" y="23896638"/>
            <a:ext cx="5484812" cy="2592387"/>
          </a:xfrm>
          <a:prstGeom prst="rect">
            <a:avLst/>
          </a:prstGeom>
          <a:solidFill>
            <a:srgbClr val="CCECFF"/>
          </a:solidFill>
          <a:ln>
            <a:noFill/>
          </a:ln>
        </p:spPr>
        <p:txBody>
          <a:bodyPr anchorCtr="0" anchor="t" bIns="228600" lIns="228600" spcFirstLastPara="1" rIns="228600" wrap="square" tIns="228600">
            <a:spAutoFit/>
          </a:bodyPr>
          <a:lstStyle/>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rPr>
              <a:t>Kenny Callaghan</a:t>
            </a:r>
            <a:endParaRPr/>
          </a:p>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rPr>
              <a:t>Ithaca College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Email: kcallaghan@ithaca.edu</a:t>
            </a:r>
            <a:endParaRPr/>
          </a:p>
          <a:p>
            <a:pPr indent="0" lvl="0" marL="0" marR="0" rtl="0" algn="l">
              <a:lnSpc>
                <a:spcPct val="100000"/>
              </a:lnSpc>
              <a:spcBef>
                <a:spcPts val="0"/>
              </a:spcBef>
              <a:spcAft>
                <a:spcPts val="0"/>
              </a:spcAft>
              <a:buClr>
                <a:schemeClr val="dk1"/>
              </a:buClr>
              <a:buSzPts val="2800"/>
              <a:buFont typeface="Arial"/>
              <a:buNone/>
            </a:pPr>
            <a:r>
              <a:t/>
            </a:r>
            <a:endParaRPr/>
          </a:p>
        </p:txBody>
      </p:sp>
      <p:sp>
        <p:nvSpPr>
          <p:cNvPr id="23" name="Google Shape;23;p1"/>
          <p:cNvSpPr txBox="1"/>
          <p:nvPr/>
        </p:nvSpPr>
        <p:spPr>
          <a:xfrm>
            <a:off x="914400" y="5711825"/>
            <a:ext cx="5484812" cy="11560175"/>
          </a:xfrm>
          <a:prstGeom prst="rect">
            <a:avLst/>
          </a:prstGeom>
          <a:solidFill>
            <a:srgbClr val="CCECFF"/>
          </a:solidFill>
          <a:ln>
            <a:noFill/>
          </a:ln>
        </p:spPr>
        <p:txBody>
          <a:bodyPr anchorCtr="0" anchor="t" bIns="228600" lIns="228600" spcFirstLastPara="1" rIns="228600" wrap="square" tIns="228600">
            <a:spAutoFit/>
          </a:bodyPr>
          <a:lstStyle/>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rPr>
              <a:t>The purpose of this project is to attempt to successfully reverse-engineer YouTube into a PostgreSQL database. Using only resources available to a front-end consumer, I’ve created a model for how I believe YouTube’s internal database looks, or how it may have looked at one time. I’ve tried to be as exhaustive in my model as possible, and have also implored the concepts we learned in class about normalization to the creation of the tables in this database. The end result is something that I am content with.</a:t>
            </a:r>
            <a:endParaRPr/>
          </a:p>
        </p:txBody>
      </p:sp>
      <p:sp>
        <p:nvSpPr>
          <p:cNvPr id="24" name="Google Shape;24;p1"/>
          <p:cNvSpPr txBox="1"/>
          <p:nvPr/>
        </p:nvSpPr>
        <p:spPr>
          <a:xfrm>
            <a:off x="7312025" y="0"/>
            <a:ext cx="38392101" cy="2286000"/>
          </a:xfrm>
          <a:prstGeom prst="rect">
            <a:avLst/>
          </a:prstGeom>
          <a:noFill/>
          <a:ln>
            <a:noFill/>
          </a:ln>
        </p:spPr>
        <p:txBody>
          <a:bodyPr anchorCtr="1" anchor="ctr" bIns="457200" lIns="457200" spcFirstLastPara="1" rIns="457200" wrap="square" tIns="914400">
            <a:noAutofit/>
          </a:bodyPr>
          <a:lstStyle/>
          <a:p>
            <a:pPr indent="0" lvl="0" marL="0" marR="0" rtl="0" algn="ctr">
              <a:lnSpc>
                <a:spcPct val="100000"/>
              </a:lnSpc>
              <a:spcBef>
                <a:spcPts val="0"/>
              </a:spcBef>
              <a:spcAft>
                <a:spcPts val="0"/>
              </a:spcAft>
              <a:buClr>
                <a:schemeClr val="dk1"/>
              </a:buClr>
              <a:buSzPts val="8000"/>
              <a:buFont typeface="Impact"/>
              <a:buNone/>
            </a:pPr>
            <a:r>
              <a:rPr lang="en-US" sz="8000">
                <a:solidFill>
                  <a:schemeClr val="dk1"/>
                </a:solidFill>
                <a:latin typeface="Impact"/>
                <a:ea typeface="Impact"/>
                <a:cs typeface="Impact"/>
                <a:sym typeface="Impact"/>
              </a:rPr>
              <a:t>COMP 375 Final Project: Reverse-Engineering YouTube’s Database</a:t>
            </a:r>
            <a:endParaRPr/>
          </a:p>
        </p:txBody>
      </p:sp>
      <p:sp>
        <p:nvSpPr>
          <p:cNvPr id="25" name="Google Shape;25;p1"/>
          <p:cNvSpPr txBox="1"/>
          <p:nvPr/>
        </p:nvSpPr>
        <p:spPr>
          <a:xfrm>
            <a:off x="7312025" y="2282837"/>
            <a:ext cx="38392200" cy="2286000"/>
          </a:xfrm>
          <a:prstGeom prst="rect">
            <a:avLst/>
          </a:prstGeom>
          <a:noFill/>
          <a:ln>
            <a:noFill/>
          </a:ln>
        </p:spPr>
        <p:txBody>
          <a:bodyPr anchorCtr="1" anchor="ctr" bIns="457200" lIns="457200" spcFirstLastPara="1" rIns="457200" wrap="square" tIns="457200">
            <a:noAutofit/>
          </a:bodyPr>
          <a:lstStyle/>
          <a:p>
            <a:pPr indent="0" lvl="0" marL="0" marR="0" rtl="0" algn="ctr">
              <a:lnSpc>
                <a:spcPct val="100000"/>
              </a:lnSpc>
              <a:spcBef>
                <a:spcPts val="0"/>
              </a:spcBef>
              <a:spcAft>
                <a:spcPts val="0"/>
              </a:spcAft>
              <a:buClr>
                <a:schemeClr val="dk1"/>
              </a:buClr>
              <a:buSzPts val="4800"/>
              <a:buFont typeface="Arial"/>
              <a:buNone/>
            </a:pPr>
            <a:r>
              <a:rPr lang="en-US" sz="4800">
                <a:solidFill>
                  <a:schemeClr val="dk1"/>
                </a:solidFill>
              </a:rPr>
              <a:t>Kenny Callaghan</a:t>
            </a:r>
            <a:endParaRPr sz="4800">
              <a:solidFill>
                <a:schemeClr val="dk1"/>
              </a:solidFill>
            </a:endParaRPr>
          </a:p>
          <a:p>
            <a:pPr indent="0" lvl="0" marL="0" marR="0" rtl="0" algn="ctr">
              <a:lnSpc>
                <a:spcPct val="100000"/>
              </a:lnSpc>
              <a:spcBef>
                <a:spcPts val="0"/>
              </a:spcBef>
              <a:spcAft>
                <a:spcPts val="0"/>
              </a:spcAft>
              <a:buClr>
                <a:schemeClr val="dk1"/>
              </a:buClr>
              <a:buSzPts val="4800"/>
              <a:buFont typeface="Arial"/>
              <a:buNone/>
            </a:pPr>
            <a:r>
              <a:rPr lang="en-US" sz="4800">
                <a:solidFill>
                  <a:schemeClr val="dk1"/>
                </a:solidFill>
              </a:rPr>
              <a:t>Ali Erkan</a:t>
            </a:r>
            <a:endParaRPr sz="4800">
              <a:solidFill>
                <a:schemeClr val="dk1"/>
              </a:solidFill>
            </a:endParaRPr>
          </a:p>
          <a:p>
            <a:pPr indent="0" lvl="0" marL="0" marR="0" rtl="0" algn="ctr">
              <a:lnSpc>
                <a:spcPct val="100000"/>
              </a:lnSpc>
              <a:spcBef>
                <a:spcPts val="0"/>
              </a:spcBef>
              <a:spcAft>
                <a:spcPts val="0"/>
              </a:spcAft>
              <a:buClr>
                <a:schemeClr val="dk1"/>
              </a:buClr>
              <a:buSzPts val="4800"/>
              <a:buFont typeface="Arial"/>
              <a:buNone/>
            </a:pPr>
            <a:r>
              <a:rPr lang="en-US" sz="4800">
                <a:solidFill>
                  <a:schemeClr val="dk1"/>
                </a:solidFill>
              </a:rPr>
              <a:t>Fall 2019</a:t>
            </a:r>
            <a:endParaRPr sz="4800">
              <a:solidFill>
                <a:schemeClr val="dk1"/>
              </a:solidFill>
            </a:endParaRPr>
          </a:p>
        </p:txBody>
      </p:sp>
      <p:sp>
        <p:nvSpPr>
          <p:cNvPr id="26" name="Google Shape;26;p1"/>
          <p:cNvSpPr txBox="1"/>
          <p:nvPr/>
        </p:nvSpPr>
        <p:spPr>
          <a:xfrm>
            <a:off x="18281650" y="5715000"/>
            <a:ext cx="7769225" cy="10055225"/>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CC0000"/>
              </a:buClr>
              <a:buSzPts val="2800"/>
              <a:buFont typeface="Arial"/>
              <a:buNone/>
            </a:pPr>
            <a:r>
              <a:rPr lang="en-US" sz="2800">
                <a:solidFill>
                  <a:schemeClr val="dk1"/>
                </a:solidFill>
              </a:rPr>
              <a:t>Throughout this course, we learned a number of different classifications for </a:t>
            </a:r>
            <a:r>
              <a:rPr lang="en-US" sz="2800">
                <a:solidFill>
                  <a:schemeClr val="dk1"/>
                </a:solidFill>
              </a:rPr>
              <a:t>normalizing data in a tabular database. Each higher level of normalization is more rigorous than the previous, and includes all the aspects of the previous normal forms.</a:t>
            </a:r>
            <a:r>
              <a:rPr lang="en-US" sz="2800">
                <a:solidFill>
                  <a:schemeClr val="dk1"/>
                </a:solidFill>
              </a:rPr>
              <a:t> In the initial stages of development of my project, the schema hovered somewhere around Second and Third Normal Form. At this point, I would argue that this schema is in BCNF, because:</a:t>
            </a:r>
            <a:endParaRPr sz="2800">
              <a:solidFill>
                <a:schemeClr val="dk1"/>
              </a:solidFill>
            </a:endParaRPr>
          </a:p>
          <a:p>
            <a:pPr indent="-406400" lvl="0" marL="457200" marR="0" rtl="0" algn="l">
              <a:lnSpc>
                <a:spcPct val="100000"/>
              </a:lnSpc>
              <a:spcBef>
                <a:spcPts val="0"/>
              </a:spcBef>
              <a:spcAft>
                <a:spcPts val="0"/>
              </a:spcAft>
              <a:buClr>
                <a:schemeClr val="dk1"/>
              </a:buClr>
              <a:buSzPts val="2800"/>
              <a:buChar char="●"/>
            </a:pPr>
            <a:r>
              <a:rPr lang="en-US" sz="2800">
                <a:solidFill>
                  <a:schemeClr val="dk1"/>
                </a:solidFill>
              </a:rPr>
              <a:t>The table has a primary key, and there are no multi-value columns.</a:t>
            </a:r>
            <a:endParaRPr sz="2800">
              <a:solidFill>
                <a:schemeClr val="dk1"/>
              </a:solidFill>
            </a:endParaRPr>
          </a:p>
          <a:p>
            <a:pPr indent="-406400" lvl="0" marL="457200" marR="0" rtl="0" algn="l">
              <a:lnSpc>
                <a:spcPct val="100000"/>
              </a:lnSpc>
              <a:spcBef>
                <a:spcPts val="0"/>
              </a:spcBef>
              <a:spcAft>
                <a:spcPts val="0"/>
              </a:spcAft>
              <a:buClr>
                <a:schemeClr val="dk1"/>
              </a:buClr>
              <a:buSzPts val="2800"/>
              <a:buChar char="●"/>
            </a:pPr>
            <a:r>
              <a:rPr lang="en-US" sz="2800">
                <a:solidFill>
                  <a:schemeClr val="dk1"/>
                </a:solidFill>
              </a:rPr>
              <a:t>All non-key attributes are functionally depend on the key.</a:t>
            </a:r>
            <a:endParaRPr sz="2800">
              <a:solidFill>
                <a:schemeClr val="dk1"/>
              </a:solidFill>
            </a:endParaRPr>
          </a:p>
          <a:p>
            <a:pPr indent="-406400" lvl="0" marL="457200" marR="0" rtl="0" algn="l">
              <a:lnSpc>
                <a:spcPct val="100000"/>
              </a:lnSpc>
              <a:spcBef>
                <a:spcPts val="0"/>
              </a:spcBef>
              <a:spcAft>
                <a:spcPts val="0"/>
              </a:spcAft>
              <a:buClr>
                <a:schemeClr val="dk1"/>
              </a:buClr>
              <a:buSzPts val="2800"/>
              <a:buChar char="●"/>
            </a:pPr>
            <a:r>
              <a:rPr lang="en-US" sz="2800">
                <a:solidFill>
                  <a:schemeClr val="dk1"/>
                </a:solidFill>
              </a:rPr>
              <a:t>There are no transitive dependencies between columns.</a:t>
            </a:r>
            <a:endParaRPr sz="2800">
              <a:solidFill>
                <a:schemeClr val="dk1"/>
              </a:solidFill>
            </a:endParaRPr>
          </a:p>
          <a:p>
            <a:pPr indent="-406400" lvl="0" marL="457200" marR="0" rtl="0" algn="l">
              <a:lnSpc>
                <a:spcPct val="100000"/>
              </a:lnSpc>
              <a:spcBef>
                <a:spcPts val="0"/>
              </a:spcBef>
              <a:spcAft>
                <a:spcPts val="0"/>
              </a:spcAft>
              <a:buClr>
                <a:schemeClr val="dk1"/>
              </a:buClr>
              <a:buSzPts val="2800"/>
              <a:buChar char="●"/>
            </a:pPr>
            <a:r>
              <a:rPr lang="en-US" sz="2800">
                <a:solidFill>
                  <a:schemeClr val="dk1"/>
                </a:solidFill>
              </a:rPr>
              <a:t>For any functional dependency X-&gt;Y, X is a superkey.</a:t>
            </a:r>
            <a:endParaRPr sz="2800">
              <a:solidFill>
                <a:schemeClr val="dk1"/>
              </a:solidFill>
            </a:endParaRPr>
          </a:p>
          <a:p>
            <a:pPr indent="0" lvl="0" marL="0" marR="0" rtl="0" algn="l">
              <a:lnSpc>
                <a:spcPct val="100000"/>
              </a:lnSpc>
              <a:spcBef>
                <a:spcPts val="0"/>
              </a:spcBef>
              <a:spcAft>
                <a:spcPts val="0"/>
              </a:spcAft>
              <a:buNone/>
            </a:pPr>
            <a:r>
              <a:t/>
            </a:r>
            <a:endParaRPr b="1" i="0" sz="2800" u="none">
              <a:solidFill>
                <a:srgbClr val="CC0000"/>
              </a:solidFill>
              <a:latin typeface="Arial"/>
              <a:ea typeface="Arial"/>
              <a:cs typeface="Arial"/>
              <a:sym typeface="Arial"/>
            </a:endParaRPr>
          </a:p>
        </p:txBody>
      </p:sp>
      <p:sp>
        <p:nvSpPr>
          <p:cNvPr id="27" name="Google Shape;27;p1"/>
          <p:cNvSpPr txBox="1"/>
          <p:nvPr/>
        </p:nvSpPr>
        <p:spPr>
          <a:xfrm>
            <a:off x="35648900" y="5711825"/>
            <a:ext cx="9140825" cy="10055225"/>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2800"/>
              <a:buFont typeface="Arial"/>
              <a:buNone/>
            </a:pPr>
            <a:r>
              <a:rPr lang="en-US" sz="2800"/>
              <a:t>Populating the tables was a long and tedious process. Although the programs were fairly basic, the actual time it took for all of them to execute in their entirety was close to two days. Datagrip ran out of memory and crashed multiple times throughout.</a:t>
            </a:r>
            <a:endParaRPr sz="2800"/>
          </a:p>
          <a:p>
            <a:pPr indent="0" lvl="0" marL="0" marR="0" rtl="0" algn="l">
              <a:lnSpc>
                <a:spcPct val="100000"/>
              </a:lnSpc>
              <a:spcBef>
                <a:spcPts val="0"/>
              </a:spcBef>
              <a:spcAft>
                <a:spcPts val="0"/>
              </a:spcAft>
              <a:buClr>
                <a:schemeClr val="dk1"/>
              </a:buClr>
              <a:buSzPts val="2800"/>
              <a:buFont typeface="Arial"/>
              <a:buNone/>
            </a:pPr>
            <a:r>
              <a:t/>
            </a:r>
            <a:endParaRPr sz="2800"/>
          </a:p>
          <a:p>
            <a:pPr indent="0" lvl="0" marL="0" marR="0" rtl="0" algn="l">
              <a:lnSpc>
                <a:spcPct val="100000"/>
              </a:lnSpc>
              <a:spcBef>
                <a:spcPts val="0"/>
              </a:spcBef>
              <a:spcAft>
                <a:spcPts val="0"/>
              </a:spcAft>
              <a:buClr>
                <a:schemeClr val="dk1"/>
              </a:buClr>
              <a:buSzPts val="2800"/>
              <a:buFont typeface="Arial"/>
              <a:buNone/>
            </a:pPr>
            <a:r>
              <a:rPr lang="en-US" sz="2800"/>
              <a:t>Once the tables were populated, a number of queries were performed and the time it took for the processor to execute each query was recorded. Overall, most complex queries similar to the ones that would be used by YouTube developers themself were executed in between 50 and 350 milliseconds.</a:t>
            </a:r>
            <a:endParaRPr sz="2800"/>
          </a:p>
          <a:p>
            <a:pPr indent="0" lvl="0" marL="0" marR="0" rtl="0" algn="l">
              <a:lnSpc>
                <a:spcPct val="100000"/>
              </a:lnSpc>
              <a:spcBef>
                <a:spcPts val="0"/>
              </a:spcBef>
              <a:spcAft>
                <a:spcPts val="0"/>
              </a:spcAft>
              <a:buClr>
                <a:schemeClr val="dk1"/>
              </a:buClr>
              <a:buSzPts val="2800"/>
              <a:buFont typeface="Arial"/>
              <a:buNone/>
            </a:pPr>
            <a:r>
              <a:t/>
            </a:r>
            <a:endParaRPr sz="2800"/>
          </a:p>
          <a:p>
            <a:pPr indent="0" lvl="0" marL="0" marR="0" rtl="0" algn="l">
              <a:lnSpc>
                <a:spcPct val="100000"/>
              </a:lnSpc>
              <a:spcBef>
                <a:spcPts val="0"/>
              </a:spcBef>
              <a:spcAft>
                <a:spcPts val="0"/>
              </a:spcAft>
              <a:buClr>
                <a:schemeClr val="dk1"/>
              </a:buClr>
              <a:buSzPts val="2800"/>
              <a:buFont typeface="Arial"/>
              <a:buNone/>
            </a:pPr>
            <a:r>
              <a:rPr lang="en-US" sz="2800"/>
              <a:t>One aspect of SQL that was tested was the performance increase created by indexing certain columns. For this test, I ran the same query using one column with indexing, and one column without. The result, perhaps unsurprising, is that the indexed column completed with over a 100% increase in performance compared to its unindexed counterpart.</a:t>
            </a:r>
            <a:endParaRPr sz="2800"/>
          </a:p>
        </p:txBody>
      </p:sp>
      <p:sp>
        <p:nvSpPr>
          <p:cNvPr id="28" name="Google Shape;28;p1"/>
          <p:cNvSpPr txBox="1"/>
          <p:nvPr/>
        </p:nvSpPr>
        <p:spPr>
          <a:xfrm>
            <a:off x="8226425" y="16910050"/>
            <a:ext cx="9140825" cy="9598025"/>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rPr>
              <a:t>On the right, I have attached a visualization of my database schema that I have produced using Datagrip. After my assessment of the service, I decided that the schema should consist of 14 tables, with 57 columns in total. Most tables are related to each other using an ID column (usually video, but also </a:t>
            </a:r>
            <a:r>
              <a:rPr lang="en-US" sz="2800">
                <a:solidFill>
                  <a:schemeClr val="dk1"/>
                </a:solidFill>
              </a:rPr>
              <a:t>occasionally</a:t>
            </a:r>
            <a:r>
              <a:rPr lang="en-US" sz="2800">
                <a:solidFill>
                  <a:schemeClr val="dk1"/>
                </a:solidFill>
              </a:rPr>
              <a:t> channel, comment, and playlist). This schema underwent a number of revisions throughout the course of this project, before this ultimate version was finally established. I believe this schema to be in Boyce-Codd Normal Form (more on that under “Normalization”).</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29" name="Google Shape;29;p1"/>
          <p:cNvSpPr txBox="1"/>
          <p:nvPr/>
        </p:nvSpPr>
        <p:spPr>
          <a:xfrm>
            <a:off x="35648900" y="16910050"/>
            <a:ext cx="9140825" cy="4570412"/>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2800"/>
              <a:buFont typeface="Arial"/>
              <a:buNone/>
            </a:pPr>
            <a:r>
              <a:rPr lang="en-US" sz="2800"/>
              <a:t>In conclusion, I feel as this project was very worthwhile towards my understanding of SQL, databases, and really cemented what I learned in this course as a whole. I am surprised myself how much I enjoyed the material we learned, and I am looking forward to working with large amounts of data at some point again in the future. I am left satisfied with my knowledge and work that I produced throughout this course.</a:t>
            </a:r>
            <a:endParaRPr sz="2800"/>
          </a:p>
        </p:txBody>
      </p:sp>
      <p:sp>
        <p:nvSpPr>
          <p:cNvPr id="30" name="Google Shape;30;p1"/>
          <p:cNvSpPr txBox="1"/>
          <p:nvPr/>
        </p:nvSpPr>
        <p:spPr>
          <a:xfrm>
            <a:off x="8226425" y="5711825"/>
            <a:ext cx="9140825" cy="10055225"/>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rPr>
              <a:t>YouTube is the biggest video-sharing platform on the internet, and it has been for years. With billions of users globally spending collective years watching videos on a daily basis, the system must be very developed and robust in order to meet the large and growing needs of its astronomically large user-base.</a:t>
            </a:r>
            <a:endParaRPr sz="2800">
              <a:solidFill>
                <a:schemeClr val="dk1"/>
              </a:solidFill>
            </a:endParaRPr>
          </a:p>
          <a:p>
            <a:pPr indent="0" lvl="0" marL="0" marR="0" rtl="0" algn="l">
              <a:lnSpc>
                <a:spcPct val="100000"/>
              </a:lnSpc>
              <a:spcBef>
                <a:spcPts val="0"/>
              </a:spcBef>
              <a:spcAft>
                <a:spcPts val="0"/>
              </a:spcAft>
              <a:buClr>
                <a:schemeClr val="dk1"/>
              </a:buClr>
              <a:buSzPts val="2800"/>
              <a:buFont typeface="Arial"/>
              <a:buNone/>
            </a:pPr>
            <a:r>
              <a:t/>
            </a:r>
            <a:endParaRPr sz="2800">
              <a:solidFill>
                <a:schemeClr val="dk1"/>
              </a:solidFill>
            </a:endParaRPr>
          </a:p>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rPr>
              <a:t>This project serves as my attempt to reverse-engineer the database behind YouTube. As someone who has used the service extensively, from very close to its creation until now, I felt comfortable in undertaking this task. In this project, I have combined my own prior knowledge of the service and its perceived inner machinations with my own recent education on the principles of good database design to create something that I feel could accurately depict YouTube’s back-end to a novice.</a:t>
            </a:r>
            <a:endParaRPr sz="2800">
              <a:solidFill>
                <a:schemeClr val="dk1"/>
              </a:solidFill>
            </a:endParaRPr>
          </a:p>
        </p:txBody>
      </p:sp>
      <p:sp>
        <p:nvSpPr>
          <p:cNvPr id="31" name="Google Shape;31;p1"/>
          <p:cNvSpPr txBox="1"/>
          <p:nvPr/>
        </p:nvSpPr>
        <p:spPr>
          <a:xfrm>
            <a:off x="8226425" y="4570412"/>
            <a:ext cx="91408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Introduction</a:t>
            </a:r>
            <a:endParaRPr/>
          </a:p>
        </p:txBody>
      </p:sp>
      <p:sp>
        <p:nvSpPr>
          <p:cNvPr id="32" name="Google Shape;32;p1"/>
          <p:cNvSpPr txBox="1"/>
          <p:nvPr/>
        </p:nvSpPr>
        <p:spPr>
          <a:xfrm>
            <a:off x="8226425" y="15767050"/>
            <a:ext cx="91408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Schema</a:t>
            </a:r>
            <a:endParaRPr/>
          </a:p>
        </p:txBody>
      </p:sp>
      <p:sp>
        <p:nvSpPr>
          <p:cNvPr id="33" name="Google Shape;33;p1"/>
          <p:cNvSpPr txBox="1"/>
          <p:nvPr/>
        </p:nvSpPr>
        <p:spPr>
          <a:xfrm>
            <a:off x="35661600" y="22631400"/>
            <a:ext cx="9140825" cy="3884612"/>
          </a:xfrm>
          <a:prstGeom prst="rect">
            <a:avLst/>
          </a:prstGeom>
          <a:solidFill>
            <a:srgbClr val="DDDDDD"/>
          </a:solidFill>
          <a:ln>
            <a:noFill/>
          </a:ln>
        </p:spPr>
        <p:txBody>
          <a:bodyPr anchorCtr="0" anchor="t" bIns="228600" lIns="228600" spcFirstLastPara="1" rIns="228600" wrap="square" tIns="228600">
            <a:noAutofit/>
          </a:bodyPr>
          <a:lstStyle/>
          <a:p>
            <a:pPr indent="-406400" lvl="0" marL="457200" marR="0" rtl="0" algn="l">
              <a:lnSpc>
                <a:spcPct val="100000"/>
              </a:lnSpc>
              <a:spcBef>
                <a:spcPts val="1000"/>
              </a:spcBef>
              <a:spcAft>
                <a:spcPts val="0"/>
              </a:spcAft>
              <a:buSzPts val="2800"/>
              <a:buChar char="●"/>
            </a:pPr>
            <a:r>
              <a:rPr lang="en-US" sz="2800"/>
              <a:t>host=database-1.cf4dgpl9kyvw.us-east-2.rds.amazonaws.com</a:t>
            </a:r>
            <a:endParaRPr sz="2800"/>
          </a:p>
          <a:p>
            <a:pPr indent="-406400" lvl="0" marL="457200" marR="0" rtl="0" algn="l">
              <a:lnSpc>
                <a:spcPct val="100000"/>
              </a:lnSpc>
              <a:spcBef>
                <a:spcPts val="0"/>
              </a:spcBef>
              <a:spcAft>
                <a:spcPts val="0"/>
              </a:spcAft>
              <a:buSzPts val="2800"/>
              <a:buChar char="●"/>
            </a:pPr>
            <a:r>
              <a:rPr lang="en-US" sz="2800"/>
              <a:t>database=youtubedb</a:t>
            </a:r>
            <a:endParaRPr sz="2800"/>
          </a:p>
          <a:p>
            <a:pPr indent="-406400" lvl="0" marL="457200" marR="0" rtl="0" algn="l">
              <a:lnSpc>
                <a:spcPct val="100000"/>
              </a:lnSpc>
              <a:spcBef>
                <a:spcPts val="0"/>
              </a:spcBef>
              <a:spcAft>
                <a:spcPts val="0"/>
              </a:spcAft>
              <a:buSzPts val="2800"/>
              <a:buChar char="●"/>
            </a:pPr>
            <a:r>
              <a:rPr lang="en-US" sz="2800"/>
              <a:t>user=postgres</a:t>
            </a:r>
            <a:endParaRPr sz="2800"/>
          </a:p>
          <a:p>
            <a:pPr indent="-406400" lvl="0" marL="457200" marR="0" rtl="0" algn="l">
              <a:lnSpc>
                <a:spcPct val="100000"/>
              </a:lnSpc>
              <a:spcBef>
                <a:spcPts val="0"/>
              </a:spcBef>
              <a:spcAft>
                <a:spcPts val="0"/>
              </a:spcAft>
              <a:buSzPts val="2800"/>
              <a:buChar char="●"/>
            </a:pPr>
            <a:r>
              <a:rPr lang="en-US" sz="2800"/>
              <a:t>password=changeme</a:t>
            </a:r>
            <a:endParaRPr sz="2800"/>
          </a:p>
          <a:p>
            <a:pPr indent="0" lvl="0" marL="0" marR="0" rtl="0" algn="l">
              <a:lnSpc>
                <a:spcPct val="100000"/>
              </a:lnSpc>
              <a:spcBef>
                <a:spcPts val="1000"/>
              </a:spcBef>
              <a:spcAft>
                <a:spcPts val="0"/>
              </a:spcAft>
              <a:buNone/>
            </a:pPr>
            <a:r>
              <a:t/>
            </a:r>
            <a:endParaRPr sz="2800"/>
          </a:p>
        </p:txBody>
      </p:sp>
      <p:sp>
        <p:nvSpPr>
          <p:cNvPr id="34" name="Google Shape;34;p1"/>
          <p:cNvSpPr txBox="1"/>
          <p:nvPr/>
        </p:nvSpPr>
        <p:spPr>
          <a:xfrm>
            <a:off x="35648900" y="15767050"/>
            <a:ext cx="91408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Conclusion</a:t>
            </a:r>
            <a:endParaRPr/>
          </a:p>
        </p:txBody>
      </p:sp>
      <p:sp>
        <p:nvSpPr>
          <p:cNvPr id="35" name="Google Shape;35;p1"/>
          <p:cNvSpPr txBox="1"/>
          <p:nvPr/>
        </p:nvSpPr>
        <p:spPr>
          <a:xfrm>
            <a:off x="35648900" y="4570412"/>
            <a:ext cx="91408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Performance</a:t>
            </a:r>
            <a:endParaRPr/>
          </a:p>
        </p:txBody>
      </p:sp>
      <p:sp>
        <p:nvSpPr>
          <p:cNvPr id="36" name="Google Shape;36;p1"/>
          <p:cNvSpPr txBox="1"/>
          <p:nvPr/>
        </p:nvSpPr>
        <p:spPr>
          <a:xfrm>
            <a:off x="18281650" y="4570412"/>
            <a:ext cx="77692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Normalization</a:t>
            </a:r>
            <a:endParaRPr/>
          </a:p>
        </p:txBody>
      </p:sp>
      <p:sp>
        <p:nvSpPr>
          <p:cNvPr id="37" name="Google Shape;37;p1"/>
          <p:cNvSpPr txBox="1"/>
          <p:nvPr/>
        </p:nvSpPr>
        <p:spPr>
          <a:xfrm>
            <a:off x="35648900" y="21480463"/>
            <a:ext cx="91408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AWS Information</a:t>
            </a:r>
            <a:endParaRPr/>
          </a:p>
        </p:txBody>
      </p:sp>
      <p:sp>
        <p:nvSpPr>
          <p:cNvPr id="38" name="Google Shape;38;p1"/>
          <p:cNvSpPr txBox="1"/>
          <p:nvPr/>
        </p:nvSpPr>
        <p:spPr>
          <a:xfrm>
            <a:off x="0" y="4570412"/>
            <a:ext cx="7313612"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Goal</a:t>
            </a:r>
            <a:endParaRPr/>
          </a:p>
        </p:txBody>
      </p:sp>
      <p:sp>
        <p:nvSpPr>
          <p:cNvPr id="39" name="Google Shape;39;p1"/>
          <p:cNvSpPr txBox="1"/>
          <p:nvPr/>
        </p:nvSpPr>
        <p:spPr>
          <a:xfrm>
            <a:off x="0" y="22623463"/>
            <a:ext cx="7313612"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Contact</a:t>
            </a:r>
            <a:endParaRPr/>
          </a:p>
        </p:txBody>
      </p:sp>
      <p:sp>
        <p:nvSpPr>
          <p:cNvPr id="40" name="Google Shape;40;p1"/>
          <p:cNvSpPr txBox="1"/>
          <p:nvPr/>
        </p:nvSpPr>
        <p:spPr>
          <a:xfrm>
            <a:off x="26965275" y="5711825"/>
            <a:ext cx="7769225" cy="10055225"/>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rPr>
              <a:t>In order to simulate the load of actual data, I filled the tables in my database using Python programs that I wrote myself. For each table, I produced 100,000 rows of data. While this may be microscopic in terms of YouTube’s scope, for a college student on an Ultrabook, this was very consuming in both time and processing resources. For URLs, I generated a random alphanumeric string of length 11, which serves as the portion after “v=” in a genuine YouTube URL. For titles, descriptions, and names, I downloaded a list of a few thousand random words, that were concatenated together to produce the data in the tables. Below is a screenshot of the program that was used to fill the Channels table.</a:t>
            </a:r>
            <a:endParaRPr/>
          </a:p>
        </p:txBody>
      </p:sp>
      <p:sp>
        <p:nvSpPr>
          <p:cNvPr id="41" name="Google Shape;41;p1"/>
          <p:cNvSpPr txBox="1"/>
          <p:nvPr/>
        </p:nvSpPr>
        <p:spPr>
          <a:xfrm>
            <a:off x="26965275" y="4570412"/>
            <a:ext cx="77692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lang="en-US" sz="4400">
                <a:solidFill>
                  <a:schemeClr val="dk1"/>
                </a:solidFill>
                <a:latin typeface="Impact"/>
                <a:ea typeface="Impact"/>
                <a:cs typeface="Impact"/>
                <a:sym typeface="Impact"/>
              </a:rPr>
              <a:t>Data</a:t>
            </a:r>
            <a:endParaRPr/>
          </a:p>
        </p:txBody>
      </p:sp>
      <p:sp>
        <p:nvSpPr>
          <p:cNvPr id="42" name="Google Shape;42;p1"/>
          <p:cNvSpPr txBox="1"/>
          <p:nvPr/>
        </p:nvSpPr>
        <p:spPr>
          <a:xfrm>
            <a:off x="1827212" y="912812"/>
            <a:ext cx="3656012" cy="2744787"/>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REPLACE THIS BOX WITH YOUR ORGANIZATION’S</a:t>
            </a:r>
            <a:endParaRPr/>
          </a:p>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HIGH RESOLUTION LOGO</a:t>
            </a:r>
            <a:endParaRPr/>
          </a:p>
        </p:txBody>
      </p:sp>
      <p:pic>
        <p:nvPicPr>
          <p:cNvPr id="43" name="Google Shape;43;p1"/>
          <p:cNvPicPr preferRelativeResize="0"/>
          <p:nvPr/>
        </p:nvPicPr>
        <p:blipFill>
          <a:blip r:embed="rId4">
            <a:alphaModFix/>
          </a:blip>
          <a:stretch>
            <a:fillRect/>
          </a:stretch>
        </p:blipFill>
        <p:spPr>
          <a:xfrm>
            <a:off x="1750200" y="380200"/>
            <a:ext cx="3810000" cy="3810000"/>
          </a:xfrm>
          <a:prstGeom prst="rect">
            <a:avLst/>
          </a:prstGeom>
          <a:noFill/>
          <a:ln>
            <a:noFill/>
          </a:ln>
        </p:spPr>
      </p:pic>
      <p:pic>
        <p:nvPicPr>
          <p:cNvPr id="44" name="Google Shape;44;p1"/>
          <p:cNvPicPr preferRelativeResize="0"/>
          <p:nvPr/>
        </p:nvPicPr>
        <p:blipFill>
          <a:blip r:embed="rId5">
            <a:alphaModFix/>
          </a:blip>
          <a:stretch>
            <a:fillRect/>
          </a:stretch>
        </p:blipFill>
        <p:spPr>
          <a:xfrm>
            <a:off x="1264425" y="14182688"/>
            <a:ext cx="4781550" cy="2009775"/>
          </a:xfrm>
          <a:prstGeom prst="rect">
            <a:avLst/>
          </a:prstGeom>
          <a:noFill/>
          <a:ln>
            <a:noFill/>
          </a:ln>
        </p:spPr>
      </p:pic>
      <p:pic>
        <p:nvPicPr>
          <p:cNvPr id="45" name="Google Shape;45;p1"/>
          <p:cNvPicPr preferRelativeResize="0"/>
          <p:nvPr/>
        </p:nvPicPr>
        <p:blipFill>
          <a:blip r:embed="rId6">
            <a:alphaModFix/>
          </a:blip>
          <a:stretch>
            <a:fillRect/>
          </a:stretch>
        </p:blipFill>
        <p:spPr>
          <a:xfrm>
            <a:off x="17375349" y="17272000"/>
            <a:ext cx="9531300" cy="8169683"/>
          </a:xfrm>
          <a:prstGeom prst="rect">
            <a:avLst/>
          </a:prstGeom>
          <a:noFill/>
          <a:ln>
            <a:noFill/>
          </a:ln>
        </p:spPr>
      </p:pic>
      <p:pic>
        <p:nvPicPr>
          <p:cNvPr id="46" name="Google Shape;46;p1"/>
          <p:cNvPicPr preferRelativeResize="0"/>
          <p:nvPr/>
        </p:nvPicPr>
        <p:blipFill>
          <a:blip r:embed="rId7">
            <a:alphaModFix/>
          </a:blip>
          <a:stretch>
            <a:fillRect/>
          </a:stretch>
        </p:blipFill>
        <p:spPr>
          <a:xfrm>
            <a:off x="26965268" y="17271999"/>
            <a:ext cx="8625007" cy="816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2008-05-03T03:01:56Z</dcterms:created>
  <dc:creator>Genigraphics 800.790.4001</dc:creator>
</cp:coreProperties>
</file>