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8a043e66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8a043e6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89f46aa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89f46aa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8a043e6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8a043e6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89f46a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89f46a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89f46aa8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89f46aa8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89f46aa8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89f46aa8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71650" y="398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2000">
                <a:solidFill>
                  <a:schemeClr val="dk1"/>
                </a:solidFill>
              </a:rPr>
              <a:t>GROUP 2 | ALEJANDRA LOPEZ | KELLY CARDONA | GIULIA SANSONE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206" r="1887" t="0"/>
          <a:stretch/>
        </p:blipFill>
        <p:spPr>
          <a:xfrm>
            <a:off x="194225" y="250175"/>
            <a:ext cx="8572498" cy="31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manuscript in a nutshell: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AutoNum type="arabicPeriod"/>
            </a:pPr>
            <a:r>
              <a:rPr b="1" lang="en" sz="2000">
                <a:solidFill>
                  <a:srgbClr val="0D0D0D"/>
                </a:solidFill>
                <a:highlight>
                  <a:srgbClr val="FFFFFF"/>
                </a:highlight>
              </a:rPr>
              <a:t>Aim: </a:t>
            </a: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</a:rPr>
              <a:t>To study the maturation and circuit integration of transplanted human cortical organoids into the somatosensory cortex of newborn rats. 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AutoNum type="arabicPeriod"/>
            </a:pPr>
            <a:r>
              <a:rPr b="1" lang="en" sz="2000">
                <a:solidFill>
                  <a:srgbClr val="0D0D0D"/>
                </a:solidFill>
                <a:highlight>
                  <a:srgbClr val="FFFFFF"/>
                </a:highlight>
              </a:rPr>
              <a:t>The biological question:</a:t>
            </a: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</a:rPr>
              <a:t> How these organoids develop mature cell types and integrate into sensory and motivation-related circuits in a host brain?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AutoNum type="arabicPeriod"/>
            </a:pPr>
            <a:r>
              <a:rPr b="1" lang="en" sz="2000">
                <a:solidFill>
                  <a:srgbClr val="0D0D0D"/>
                </a:solidFill>
                <a:highlight>
                  <a:srgbClr val="FFFFFF"/>
                </a:highlight>
              </a:rPr>
              <a:t>Rationale:</a:t>
            </a:r>
            <a:r>
              <a:rPr lang="en" sz="2000">
                <a:solidFill>
                  <a:srgbClr val="0D0D0D"/>
                </a:solidFill>
                <a:highlight>
                  <a:srgbClr val="FFFFFF"/>
                </a:highlight>
              </a:rPr>
              <a:t> In vitro organoid systems lack connectivity and behavioral integration.</a:t>
            </a:r>
            <a:endParaRPr sz="20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77"/>
              <a:t>Transplantation of human organoid in rat brain</a:t>
            </a:r>
            <a:r>
              <a:rPr b="1" lang="en" sz="1877"/>
              <a:t>	</a:t>
            </a:r>
            <a:r>
              <a:rPr b="1" lang="en" sz="1100"/>
              <a:t>		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				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r>
              <a:rPr b="1" lang="en" sz="700"/>
              <a:t>e developing rat cortex. </a:t>
            </a:r>
            <a:endParaRPr b="1"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 	 	 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		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		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1390"/>
          <a:stretch/>
        </p:blipFill>
        <p:spPr>
          <a:xfrm>
            <a:off x="1694150" y="1202625"/>
            <a:ext cx="5077501" cy="35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Single Cell Methods: Key steps</a:t>
            </a:r>
            <a:endParaRPr b="1"/>
          </a:p>
        </p:txBody>
      </p:sp>
      <p:grpSp>
        <p:nvGrpSpPr>
          <p:cNvPr id="73" name="Google Shape;73;p16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74" name="Google Shape;74;p16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Single nuclei dissociation &amp; Sequencing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Nuclei purification</a:t>
              </a: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 and Single cell 3′ chip for snRNA-seq library preparation using the </a:t>
              </a:r>
              <a:r>
                <a:rPr b="1"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10x Genomics platform</a:t>
              </a: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" name="Google Shape;75;p16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249C9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76" name="Google Shape;76;p16"/>
          <p:cNvGrpSpPr/>
          <p:nvPr/>
        </p:nvGrpSpPr>
        <p:grpSpPr>
          <a:xfrm>
            <a:off x="5209837" y="808575"/>
            <a:ext cx="3820812" cy="1289700"/>
            <a:chOff x="5209838" y="808575"/>
            <a:chExt cx="3820812" cy="1289700"/>
          </a:xfrm>
        </p:grpSpPr>
        <p:sp>
          <p:nvSpPr>
            <p:cNvPr id="77" name="Google Shape;77;p16"/>
            <p:cNvSpPr txBox="1"/>
            <p:nvPr/>
          </p:nvSpPr>
          <p:spPr>
            <a:xfrm>
              <a:off x="6477050" y="808575"/>
              <a:ext cx="2553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"/>
                  <a:ea typeface="Roboto"/>
                  <a:cs typeface="Roboto"/>
                  <a:sym typeface="Roboto"/>
                </a:rPr>
                <a:t>Data Integration &amp; Visualization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lang="en" sz="1200"/>
                <a:t>Data </a:t>
              </a:r>
              <a:r>
                <a:rPr b="1" lang="en" sz="1200"/>
                <a:t>Integration</a:t>
              </a:r>
              <a:r>
                <a:rPr lang="en" sz="1200"/>
                <a:t> with Seurat</a:t>
              </a:r>
              <a:endParaRPr sz="12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/>
                <a:t>Clustering &amp; visualization</a:t>
              </a:r>
              <a:r>
                <a:rPr lang="en" sz="1200"/>
                <a:t> with UMAP </a:t>
              </a:r>
              <a:endParaRPr sz="12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/>
                <a:t>Markers </a:t>
              </a:r>
              <a:r>
                <a:rPr lang="en" sz="1200"/>
                <a:t>for each cluster </a:t>
              </a:r>
              <a:endParaRPr sz="1200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/>
                <a:t>Functional annotation</a:t>
              </a:r>
              <a:endParaRPr b="1" sz="1200"/>
            </a:p>
          </p:txBody>
        </p:sp>
        <p:cxnSp>
          <p:nvCxnSpPr>
            <p:cNvPr id="78" name="Google Shape;78;p16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79" name="Google Shape;79;p16"/>
          <p:cNvGrpSpPr/>
          <p:nvPr/>
        </p:nvGrpSpPr>
        <p:grpSpPr>
          <a:xfrm>
            <a:off x="5209838" y="3476050"/>
            <a:ext cx="3630314" cy="1289700"/>
            <a:chOff x="5209838" y="3476050"/>
            <a:chExt cx="3630314" cy="128970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6496551" y="3476050"/>
              <a:ext cx="2343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D0D0D"/>
                  </a:solidFill>
                  <a:highlight>
                    <a:srgbClr val="FFFFFF"/>
                  </a:highlight>
                </a:rPr>
                <a:t>Single-nuclei Expression Analysis</a:t>
              </a:r>
              <a:endParaRPr b="1"/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SzPts val="1200"/>
                <a:buChar char="●"/>
              </a:pPr>
              <a:r>
                <a:rPr b="1" lang="en" sz="1200"/>
                <a:t>Quantfication: </a:t>
              </a:r>
              <a:r>
                <a:rPr lang="en" sz="1200"/>
                <a:t>1</a:t>
              </a: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</a:rPr>
                <a:t>0x Genomics CellRanger software suite</a:t>
              </a:r>
              <a:endParaRPr sz="1200">
                <a:solidFill>
                  <a:srgbClr val="0D0D0D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D0D0D"/>
                </a:buClr>
                <a:buSzPts val="1200"/>
                <a:buChar char="●"/>
              </a:pPr>
              <a:r>
                <a:rPr b="1" lang="en" sz="1200">
                  <a:solidFill>
                    <a:srgbClr val="0D0D0D"/>
                  </a:solidFill>
                  <a:highlight>
                    <a:srgbClr val="FFFFFF"/>
                  </a:highlight>
                </a:rPr>
                <a:t>Mapping: </a:t>
              </a:r>
              <a:r>
                <a:rPr lang="en" sz="1200">
                  <a:solidFill>
                    <a:srgbClr val="0D0D0D"/>
                  </a:solidFill>
                  <a:highlight>
                    <a:srgbClr val="FFFFFF"/>
                  </a:highlight>
                </a:rPr>
                <a:t>hybrid genome human + rat </a:t>
              </a:r>
              <a:endParaRPr sz="1200">
                <a:solidFill>
                  <a:srgbClr val="0D0D0D"/>
                </a:solidFill>
                <a:highlight>
                  <a:srgbClr val="FFFFFF"/>
                </a:highlight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0D0D0D"/>
                </a:buClr>
                <a:buSzPts val="1200"/>
                <a:buChar char="●"/>
              </a:pPr>
              <a:r>
                <a:rPr b="1" lang="en" sz="1200">
                  <a:solidFill>
                    <a:srgbClr val="0D0D0D"/>
                  </a:solidFill>
                  <a:highlight>
                    <a:srgbClr val="FFFFFF"/>
                  </a:highlight>
                </a:rPr>
                <a:t>Normalization and QC </a:t>
              </a:r>
              <a:endParaRPr b="1" sz="1200">
                <a:solidFill>
                  <a:srgbClr val="0D0D0D"/>
                </a:solidFill>
                <a:highlight>
                  <a:srgbClr val="FFFFFF"/>
                </a:highlight>
              </a:endParaRPr>
            </a:p>
          </p:txBody>
        </p:sp>
        <p:cxnSp>
          <p:nvCxnSpPr>
            <p:cNvPr id="81" name="Google Shape;81;p16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82" name="Google Shape;82;p16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83" name="Google Shape;83;p16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" name="Google Shape;86;p1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87" name="Google Shape;87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249C9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249C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1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90" name="Google Shape;90;p16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" name="Google Shape;92;p1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93" name="Google Shape;93;p16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" name="Google Shape;95;p16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8"/>
              <a:t>Transcriptomic characterization of human organoid cell types</a:t>
            </a:r>
            <a:r>
              <a:rPr b="1" lang="en"/>
              <a:t> </a:t>
            </a:r>
            <a:endParaRPr b="1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675" y="1670425"/>
            <a:ext cx="7356549" cy="24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ERG  and LRG expression comparison between htO and mouse brain</a:t>
            </a:r>
            <a:endParaRPr b="1" sz="2120"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1293" r="0" t="1777"/>
          <a:stretch/>
        </p:blipFill>
        <p:spPr>
          <a:xfrm>
            <a:off x="4333550" y="1341400"/>
            <a:ext cx="4810450" cy="290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4172150" y="3274825"/>
            <a:ext cx="3052800" cy="934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259025" y="1102475"/>
            <a:ext cx="3000000" cy="3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snRNA-seq revealed upregulation of activity-dependent gene transcripts in t-hCO compared with hCO in vitro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t-hCO glutamatergic neurons expressed higher levels of late-response activity-regulated genes (Fig. 2g,h) found in previous studies of mouse and human neurons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For example, </a:t>
            </a:r>
            <a:r>
              <a:rPr i="1" lang="en" sz="900">
                <a:solidFill>
                  <a:schemeClr val="dk1"/>
                </a:solidFill>
              </a:rPr>
              <a:t>BDNF</a:t>
            </a:r>
            <a:r>
              <a:rPr lang="en" sz="600">
                <a:solidFill>
                  <a:schemeClr val="dk1"/>
                </a:solidFill>
              </a:rPr>
              <a:t>18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i="1" lang="en" sz="900">
                <a:solidFill>
                  <a:schemeClr val="dk1"/>
                </a:solidFill>
              </a:rPr>
              <a:t>SCG2 </a:t>
            </a:r>
            <a:r>
              <a:rPr lang="en" sz="900">
                <a:solidFill>
                  <a:schemeClr val="dk1"/>
                </a:solidFill>
              </a:rPr>
              <a:t>and </a:t>
            </a:r>
            <a:r>
              <a:rPr i="1" lang="en" sz="900">
                <a:solidFill>
                  <a:schemeClr val="dk1"/>
                </a:solidFill>
              </a:rPr>
              <a:t>OSTN</a:t>
            </a:r>
            <a:r>
              <a:rPr lang="en" sz="900">
                <a:solidFill>
                  <a:schemeClr val="dk1"/>
                </a:solidFill>
              </a:rPr>
              <a:t>, a primate-specific activity-regulated gene</a:t>
            </a:r>
            <a:r>
              <a:rPr lang="en" sz="600">
                <a:solidFill>
                  <a:schemeClr val="dk1"/>
                </a:solidFill>
              </a:rPr>
              <a:t>17</a:t>
            </a:r>
            <a:r>
              <a:rPr lang="en" sz="900">
                <a:solidFill>
                  <a:schemeClr val="dk1"/>
                </a:solidFill>
              </a:rPr>
              <a:t>, showed increased expression in t-hCO neurons compared with hCO neurons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Therefore, across transcriptional, morphological and functional analyses, t-hCO neurons displayed features of enhanced maturation compared with hCO neurons.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Relevance of single cell analysis in this study</a:t>
            </a:r>
            <a:endParaRPr b="1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en" sz="1700">
                <a:solidFill>
                  <a:srgbClr val="0D0D0D"/>
                </a:solidFill>
              </a:rPr>
              <a:t>I</a:t>
            </a:r>
            <a:r>
              <a:rPr lang="en" sz="1700">
                <a:solidFill>
                  <a:srgbClr val="0D0D0D"/>
                </a:solidFill>
              </a:rPr>
              <a:t>nsights into the </a:t>
            </a:r>
            <a:r>
              <a:rPr b="1" lang="en" sz="1700">
                <a:solidFill>
                  <a:srgbClr val="0D0D0D"/>
                </a:solidFill>
              </a:rPr>
              <a:t>cellular diversity</a:t>
            </a:r>
            <a:r>
              <a:rPr lang="en" sz="1700">
                <a:solidFill>
                  <a:srgbClr val="0D0D0D"/>
                </a:solidFill>
              </a:rPr>
              <a:t> and maturation of individual </a:t>
            </a:r>
            <a:r>
              <a:rPr b="1" lang="en" sz="1700">
                <a:solidFill>
                  <a:srgbClr val="0D0D0D"/>
                </a:solidFill>
              </a:rPr>
              <a:t>neurons and glial cells</a:t>
            </a:r>
            <a:r>
              <a:rPr lang="en" sz="1700">
                <a:solidFill>
                  <a:srgbClr val="0D0D0D"/>
                </a:solidFill>
              </a:rPr>
              <a:t> in transplanted human cortical organoids</a:t>
            </a:r>
            <a:endParaRPr sz="1700">
              <a:solidFill>
                <a:srgbClr val="0D0D0D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b="1" lang="en" sz="1700">
                <a:solidFill>
                  <a:srgbClr val="0D0D0D"/>
                </a:solidFill>
              </a:rPr>
              <a:t>Identification and characterization</a:t>
            </a:r>
            <a:r>
              <a:rPr lang="en" sz="1700">
                <a:solidFill>
                  <a:srgbClr val="0D0D0D"/>
                </a:solidFill>
              </a:rPr>
              <a:t> of mature neuronal and glial </a:t>
            </a:r>
            <a:r>
              <a:rPr b="1" lang="en" sz="1700">
                <a:solidFill>
                  <a:srgbClr val="0D0D0D"/>
                </a:solidFill>
              </a:rPr>
              <a:t>subtypes</a:t>
            </a:r>
            <a:r>
              <a:rPr lang="en" sz="1700">
                <a:solidFill>
                  <a:srgbClr val="0D0D0D"/>
                </a:solidFill>
              </a:rPr>
              <a:t> that integrate into the host brain</a:t>
            </a:r>
            <a:endParaRPr sz="1700">
              <a:solidFill>
                <a:srgbClr val="0D0D0D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b="1" lang="en" sz="1700">
                <a:solidFill>
                  <a:srgbClr val="0D0D0D"/>
                </a:solidFill>
              </a:rPr>
              <a:t>Identification of developmental trajectories</a:t>
            </a:r>
            <a:r>
              <a:rPr lang="en" sz="1700">
                <a:solidFill>
                  <a:srgbClr val="0D0D0D"/>
                </a:solidFill>
              </a:rPr>
              <a:t> to understand how the hCO integrate into the host brain</a:t>
            </a:r>
            <a:endParaRPr sz="1700">
              <a:solidFill>
                <a:srgbClr val="0D0D0D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lang="en" sz="1700">
                <a:solidFill>
                  <a:srgbClr val="0D0D0D"/>
                </a:solidFill>
              </a:rPr>
              <a:t>Insights into </a:t>
            </a:r>
            <a:r>
              <a:rPr b="1" lang="en" sz="1700">
                <a:solidFill>
                  <a:srgbClr val="0D0D0D"/>
                </a:solidFill>
              </a:rPr>
              <a:t>functional integration</a:t>
            </a:r>
            <a:r>
              <a:rPr lang="en" sz="1700">
                <a:solidFill>
                  <a:srgbClr val="0D0D0D"/>
                </a:solidFill>
              </a:rPr>
              <a:t> (gene expression patterns) of human cells in the context of their </a:t>
            </a:r>
            <a:r>
              <a:rPr b="1" lang="en" sz="1700">
                <a:solidFill>
                  <a:srgbClr val="0D0D0D"/>
                </a:solidFill>
              </a:rPr>
              <a:t>new environment</a:t>
            </a:r>
            <a:endParaRPr b="1" sz="1700">
              <a:solidFill>
                <a:srgbClr val="0D0D0D"/>
              </a:solidFill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Char char="●"/>
            </a:pPr>
            <a:r>
              <a:rPr b="1" lang="en" sz="1700">
                <a:solidFill>
                  <a:srgbClr val="0D0D0D"/>
                </a:solidFill>
              </a:rPr>
              <a:t>Cell-type-specific</a:t>
            </a:r>
            <a:r>
              <a:rPr lang="en" sz="1700">
                <a:solidFill>
                  <a:srgbClr val="0D0D0D"/>
                </a:solidFill>
              </a:rPr>
              <a:t> insights into </a:t>
            </a:r>
            <a:r>
              <a:rPr b="1" lang="en" sz="1700">
                <a:solidFill>
                  <a:srgbClr val="0D0D0D"/>
                </a:solidFill>
              </a:rPr>
              <a:t>disease mechanisms</a:t>
            </a:r>
            <a:r>
              <a:rPr lang="en" sz="1700">
                <a:solidFill>
                  <a:srgbClr val="0D0D0D"/>
                </a:solidFill>
              </a:rPr>
              <a:t> and therapeutic responses</a:t>
            </a:r>
            <a:endParaRPr sz="17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