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40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88896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25804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91858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45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97331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51379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029268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56295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09530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405437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451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230818" y="2853508"/>
            <a:ext cx="11514337" cy="2757178"/>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1"/>
              </a:buClr>
              <a:buSzPct val="25000"/>
              <a:buFont typeface="Calibri"/>
              <a:buNone/>
            </a:pPr>
            <a:r>
              <a:rPr lang="en-US" sz="2000" b="0" i="0" u="none" strike="noStrike" cap="none">
                <a:solidFill>
                  <a:schemeClr val="dk1"/>
                </a:solidFill>
                <a:latin typeface="Calibri"/>
                <a:ea typeface="Calibri"/>
                <a:cs typeface="Calibri"/>
                <a:sym typeface="Calibri"/>
              </a:rPr>
              <a:t>457. </a:t>
            </a:r>
            <a:r>
              <a:rPr lang="en-US" sz="2000" b="1" i="0" u="none" strike="noStrike" cap="none">
                <a:solidFill>
                  <a:schemeClr val="dk1"/>
                </a:solidFill>
              </a:rPr>
              <a:t>The results of science and technology are, in themselves, positive</a:t>
            </a:r>
            <a:r>
              <a:rPr lang="en-US" sz="2000" b="0" i="0" u="none" strike="noStrike" cap="none">
                <a:solidFill>
                  <a:schemeClr val="dk1"/>
                </a:solidFill>
                <a:latin typeface="Calibri"/>
                <a:ea typeface="Calibri"/>
                <a:cs typeface="Calibri"/>
                <a:sym typeface="Calibri"/>
              </a:rPr>
              <a:t>. “Far from thinking that works produced by man's own talent and energy are in opposition to God's power, and that the rational creature exists as a kind of rival to the Creator, Christians are convinced that the triumphs of the human race are a sign of God's grace and the flowering of His own mysterious design”[950]… In this regard, the Magisterium has repeatedly emphasized that the Catholic Church is in no way opposed to progress[953], rather she considers “</a:t>
            </a:r>
            <a:r>
              <a:rPr lang="en-US" sz="2000" b="1" i="0" u="none" strike="noStrike" cap="none">
                <a:solidFill>
                  <a:schemeClr val="dk1"/>
                </a:solidFill>
              </a:rPr>
              <a:t>science and technology are a wonderful product of a God-given human creativity, since they have provided us with wonderful possibilities, and we all gratefully benefit from them”</a:t>
            </a:r>
            <a:r>
              <a:rPr lang="en-US" sz="2000" b="0" i="0" u="none" strike="noStrike" cap="none">
                <a:solidFill>
                  <a:schemeClr val="dk1"/>
                </a:solidFill>
                <a:latin typeface="Calibri"/>
                <a:ea typeface="Calibri"/>
                <a:cs typeface="Calibri"/>
                <a:sym typeface="Calibri"/>
              </a:rPr>
              <a:t>[954]. For this reason, “as people who believe in God, who saw that nature which he had created was ‘good', we rejoice in the technological and economic progress which people, using their intelligence, have managed to make”[955]. </a:t>
            </a:r>
          </a:p>
        </p:txBody>
      </p:sp>
      <p:sp>
        <p:nvSpPr>
          <p:cNvPr id="85" name="Shape 85"/>
          <p:cNvSpPr txBox="1"/>
          <p:nvPr/>
        </p:nvSpPr>
        <p:spPr>
          <a:xfrm>
            <a:off x="825623" y="914399"/>
            <a:ext cx="10324730" cy="156966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3200" b="0" i="0" u="none" strike="noStrike" cap="none">
                <a:solidFill>
                  <a:schemeClr val="dk1"/>
                </a:solidFill>
                <a:latin typeface="Calibri"/>
                <a:ea typeface="Calibri"/>
                <a:cs typeface="Calibri"/>
                <a:sym typeface="Calibri"/>
              </a:rPr>
              <a:t>Compendium of the Social Doctrine of the Church, 2004</a:t>
            </a:r>
          </a:p>
          <a:p>
            <a:pPr marL="0" marR="0" lvl="0" indent="0" algn="ctr" rtl="0">
              <a:spcBef>
                <a:spcPts val="0"/>
              </a:spcBef>
              <a:buNone/>
            </a:pPr>
            <a:endParaRPr sz="3200" b="0" i="0" u="none" strike="noStrike" cap="none">
              <a:solidFill>
                <a:schemeClr val="dk1"/>
              </a:solidFill>
              <a:latin typeface="Calibri"/>
              <a:ea typeface="Calibri"/>
              <a:cs typeface="Calibri"/>
              <a:sym typeface="Calibri"/>
            </a:endParaRPr>
          </a:p>
          <a:p>
            <a:pPr marL="0" marR="0" lvl="0" indent="0" algn="ctr" rtl="0">
              <a:spcBef>
                <a:spcPts val="0"/>
              </a:spcBef>
              <a:buSzPct val="25000"/>
              <a:buNone/>
            </a:pPr>
            <a:r>
              <a:rPr lang="en-US" sz="3200" b="0" i="0" u="none" strike="noStrike" cap="none">
                <a:solidFill>
                  <a:schemeClr val="dk1"/>
                </a:solidFill>
                <a:latin typeface="Calibri"/>
                <a:ea typeface="Calibri"/>
                <a:cs typeface="Calibri"/>
                <a:sym typeface="Calibri"/>
              </a:rPr>
              <a:t>II. MAN AND THE UNIVERSE OF CREATED THINGS</a:t>
            </a:r>
          </a:p>
        </p:txBody>
      </p:sp>
      <p:sp>
        <p:nvSpPr>
          <p:cNvPr id="86" name="Shape 86"/>
          <p:cNvSpPr txBox="1"/>
          <p:nvPr/>
        </p:nvSpPr>
        <p:spPr>
          <a:xfrm>
            <a:off x="4563121" y="5992426"/>
            <a:ext cx="3693111"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0" i="0" u="none" strike="noStrike" cap="none">
                <a:solidFill>
                  <a:schemeClr val="dk1"/>
                </a:solidFill>
                <a:latin typeface="Calibri"/>
                <a:ea typeface="Calibri"/>
                <a:cs typeface="Calibri"/>
                <a:sym typeface="Calibri"/>
              </a:rPr>
              <a:t>Kyle Carlson &amp; Nick Kenkel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000" b="1" i="1" u="none" strike="noStrike" cap="none">
                <a:solidFill>
                  <a:schemeClr val="dk1"/>
                </a:solidFill>
              </a:rPr>
              <a:t>“The results of science and technology are, in themselves, positive.”</a:t>
            </a:r>
          </a:p>
        </p:txBody>
      </p:sp>
      <p:sp>
        <p:nvSpPr>
          <p:cNvPr id="92" name="Shape 92"/>
          <p:cNvSpPr txBox="1">
            <a:spLocks noGrp="1"/>
          </p:cNvSpPr>
          <p:nvPr>
            <p:ph idx="1"/>
          </p:nvPr>
        </p:nvSpPr>
        <p:spPr>
          <a:prstGeom prst="rect">
            <a:avLst/>
          </a:prstGeom>
          <a:noFill/>
          <a:ln>
            <a:noFill/>
          </a:ln>
        </p:spPr>
        <p:txBody>
          <a:bodyPr wrap="square" lIns="91425" tIns="45700" rIns="91425" bIns="45700" anchor="t" anchorCtr="0">
            <a:noAutofit/>
          </a:bodyPr>
          <a:lstStyle/>
          <a:p>
            <a:pPr marL="228600" marR="0" lvl="0" indent="-190500" algn="l" rtl="0">
              <a:lnSpc>
                <a:spcPct val="90000"/>
              </a:lnSpc>
              <a:spcBef>
                <a:spcPts val="0"/>
              </a:spcBef>
              <a:spcAft>
                <a:spcPts val="0"/>
              </a:spcAft>
              <a:buClr>
                <a:schemeClr val="dk1"/>
              </a:buClr>
              <a:buSzPct val="100000"/>
              <a:buFont typeface="Arial"/>
              <a:buChar char="•"/>
            </a:pPr>
            <a:r>
              <a:rPr lang="en-US" sz="2600"/>
              <a:t>Quality of Life Improvements</a:t>
            </a:r>
          </a:p>
          <a:p>
            <a:pPr marR="0" lvl="1" indent="469900" algn="l" rtl="0">
              <a:lnSpc>
                <a:spcPct val="90000"/>
              </a:lnSpc>
              <a:spcBef>
                <a:spcPts val="0"/>
              </a:spcBef>
              <a:spcAft>
                <a:spcPts val="0"/>
              </a:spcAft>
              <a:buClr>
                <a:schemeClr val="dk1"/>
              </a:buClr>
              <a:buSzPct val="100000"/>
              <a:buFont typeface="Arial"/>
              <a:buChar char="•"/>
            </a:pPr>
            <a:r>
              <a:rPr lang="en-US" sz="2600"/>
              <a:t>Advancements in Healthcare, Science, Safety, and Education</a:t>
            </a:r>
          </a:p>
          <a:p>
            <a:pPr marL="228600" marR="0" lvl="0" indent="-190500" algn="l" rtl="0">
              <a:lnSpc>
                <a:spcPct val="90000"/>
              </a:lnSpc>
              <a:spcBef>
                <a:spcPts val="100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Big Data and analy</a:t>
            </a:r>
            <a:r>
              <a:rPr lang="en-US" sz="2600"/>
              <a:t>tics </a:t>
            </a:r>
            <a:r>
              <a:rPr lang="en-US" sz="2600" b="0" i="0" u="none" strike="noStrike" cap="none">
                <a:solidFill>
                  <a:schemeClr val="dk1"/>
                </a:solidFill>
                <a:latin typeface="Calibri"/>
                <a:ea typeface="Calibri"/>
                <a:cs typeface="Calibri"/>
                <a:sym typeface="Calibri"/>
              </a:rPr>
              <a:t>provides insights &amp; </a:t>
            </a:r>
            <a:r>
              <a:rPr lang="en-US" sz="2600"/>
              <a:t>opportunity</a:t>
            </a:r>
          </a:p>
          <a:p>
            <a:pPr marR="0" lvl="1" indent="469900" algn="l" rtl="0">
              <a:lnSpc>
                <a:spcPct val="90000"/>
              </a:lnSpc>
              <a:spcBef>
                <a:spcPts val="1000"/>
              </a:spcBef>
              <a:spcAft>
                <a:spcPts val="0"/>
              </a:spcAft>
              <a:buClr>
                <a:schemeClr val="dk1"/>
              </a:buClr>
              <a:buSzPct val="100000"/>
              <a:buFont typeface="Arial"/>
              <a:buChar char="•"/>
            </a:pPr>
            <a:r>
              <a:rPr lang="en-US" sz="2600"/>
              <a:t>Lowers costs of goods &amp; services</a:t>
            </a:r>
          </a:p>
          <a:p>
            <a:pPr marR="0" lvl="1" indent="469900" algn="l" rtl="0">
              <a:lnSpc>
                <a:spcPct val="90000"/>
              </a:lnSpc>
              <a:spcBef>
                <a:spcPts val="1000"/>
              </a:spcBef>
              <a:spcAft>
                <a:spcPts val="0"/>
              </a:spcAft>
              <a:buClr>
                <a:schemeClr val="dk1"/>
              </a:buClr>
              <a:buSzPct val="100000"/>
              <a:buFont typeface="Arial"/>
              <a:buChar char="•"/>
            </a:pPr>
            <a:r>
              <a:rPr lang="en-US" sz="2600"/>
              <a:t>New categories of jobs</a:t>
            </a:r>
          </a:p>
          <a:p>
            <a:pPr marL="228600" marR="0" lvl="0" indent="-190500" algn="l" rtl="0">
              <a:lnSpc>
                <a:spcPct val="90000"/>
              </a:lnSpc>
              <a:spcBef>
                <a:spcPts val="100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Large scale social impact</a:t>
            </a:r>
          </a:p>
          <a:p>
            <a:pPr marR="0" lvl="1" indent="469900" algn="l" rtl="0">
              <a:lnSpc>
                <a:spcPct val="90000"/>
              </a:lnSpc>
              <a:spcBef>
                <a:spcPts val="1000"/>
              </a:spcBef>
              <a:spcAft>
                <a:spcPts val="0"/>
              </a:spcAft>
              <a:buClr>
                <a:schemeClr val="dk1"/>
              </a:buClr>
              <a:buSzPct val="100000"/>
              <a:buFont typeface="Arial"/>
              <a:buChar char="•"/>
            </a:pPr>
            <a:r>
              <a:rPr lang="en-US" sz="2600"/>
              <a:t>Social Media helps people connect with friends, family, and the world</a:t>
            </a:r>
          </a:p>
          <a:p>
            <a:pPr marR="0" lvl="1" indent="469900" algn="l" rtl="0">
              <a:lnSpc>
                <a:spcPct val="90000"/>
              </a:lnSpc>
              <a:spcBef>
                <a:spcPts val="1000"/>
              </a:spcBef>
              <a:spcAft>
                <a:spcPts val="0"/>
              </a:spcAft>
              <a:buClr>
                <a:schemeClr val="dk1"/>
              </a:buClr>
              <a:buSzPct val="100000"/>
              <a:buFont typeface="Arial"/>
              <a:buChar char="•"/>
            </a:pPr>
            <a:r>
              <a:rPr lang="en-US" sz="2600"/>
              <a:t>Internet removes barriers to access a world of knowledge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000" b="1" i="1" u="none" strike="noStrike" cap="none">
                <a:solidFill>
                  <a:schemeClr val="dk1"/>
                </a:solidFill>
              </a:rPr>
              <a:t>“Science and technology are a wonderful product of a God-given human creativity, since they have provided us with wonderful possibilities, and we all gratefully benefit from them”</a:t>
            </a:r>
          </a:p>
        </p:txBody>
      </p:sp>
      <p:sp>
        <p:nvSpPr>
          <p:cNvPr id="98" name="Shape 98"/>
          <p:cNvSpPr txBox="1">
            <a:spLocks noGrp="1"/>
          </p:cNvSpPr>
          <p:nvPr>
            <p:ph idx="1"/>
          </p:nvPr>
        </p:nvSpPr>
        <p:spPr>
          <a:prstGeom prst="rect">
            <a:avLst/>
          </a:prstGeom>
          <a:noFill/>
          <a:ln>
            <a:noFill/>
          </a:ln>
        </p:spPr>
        <p:txBody>
          <a:bodyPr wrap="square" lIns="91425" tIns="45700" rIns="91425" bIns="45700" anchor="t" anchorCtr="0">
            <a:noAutofit/>
          </a:bodyPr>
          <a:lstStyle/>
          <a:p>
            <a:pPr marL="228600" marR="0" lvl="0" indent="-215900" algn="l" rtl="0">
              <a:lnSpc>
                <a:spcPct val="90000"/>
              </a:lnSpc>
              <a:spcBef>
                <a:spcPts val="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Advancements in transportation</a:t>
            </a:r>
          </a:p>
          <a:p>
            <a:pPr marR="0" lvl="1" algn="l" rtl="0">
              <a:lnSpc>
                <a:spcPct val="90000"/>
              </a:lnSpc>
              <a:spcBef>
                <a:spcPts val="0"/>
              </a:spcBef>
              <a:spcAft>
                <a:spcPts val="0"/>
              </a:spcAft>
              <a:buSzPct val="100000"/>
            </a:pPr>
            <a:r>
              <a:rPr lang="en-US" sz="2600"/>
              <a:t>GPS &amp; Navigation systems: Easier to go anywhere (and not get lost)</a:t>
            </a:r>
          </a:p>
          <a:p>
            <a:pPr marR="0" lvl="1" algn="l" rtl="0">
              <a:lnSpc>
                <a:spcPct val="90000"/>
              </a:lnSpc>
              <a:spcBef>
                <a:spcPts val="0"/>
              </a:spcBef>
              <a:spcAft>
                <a:spcPts val="0"/>
              </a:spcAft>
              <a:buSzPct val="100000"/>
            </a:pPr>
            <a:r>
              <a:rPr lang="en-US" sz="2600"/>
              <a:t>More travel options: Airlines, Ride-Sharing, Bike-Sharing, etc. </a:t>
            </a:r>
          </a:p>
          <a:p>
            <a:pPr marL="457200" marR="0" lvl="0" indent="0" algn="l" rtl="0">
              <a:lnSpc>
                <a:spcPct val="90000"/>
              </a:lnSpc>
              <a:spcBef>
                <a:spcPts val="0"/>
              </a:spcBef>
              <a:spcAft>
                <a:spcPts val="0"/>
              </a:spcAft>
              <a:buNone/>
            </a:pPr>
            <a:endParaRPr sz="2600"/>
          </a:p>
          <a:p>
            <a:pPr marL="228600" marR="0" lvl="0" indent="-215900" algn="l" rtl="0">
              <a:lnSpc>
                <a:spcPct val="90000"/>
              </a:lnSpc>
              <a:spcBef>
                <a:spcPts val="0"/>
              </a:spcBef>
              <a:spcAft>
                <a:spcPts val="0"/>
              </a:spcAft>
              <a:buClr>
                <a:schemeClr val="dk1"/>
              </a:buClr>
              <a:buSzPct val="100000"/>
              <a:buFont typeface="Arial"/>
              <a:buChar char="•"/>
            </a:pPr>
            <a:r>
              <a:rPr lang="en-US" sz="2600"/>
              <a:t>Home Services</a:t>
            </a:r>
          </a:p>
          <a:p>
            <a:pPr marR="0" lvl="1" algn="l" rtl="0">
              <a:lnSpc>
                <a:spcPct val="90000"/>
              </a:lnSpc>
              <a:spcBef>
                <a:spcPts val="0"/>
              </a:spcBef>
              <a:spcAft>
                <a:spcPts val="0"/>
              </a:spcAft>
              <a:buSzPct val="100000"/>
            </a:pPr>
            <a:r>
              <a:rPr lang="en-US" sz="2600"/>
              <a:t>Smart home devices: </a:t>
            </a:r>
          </a:p>
          <a:p>
            <a:pPr marR="0" lvl="1" algn="l" rtl="0">
              <a:lnSpc>
                <a:spcPct val="90000"/>
              </a:lnSpc>
              <a:spcBef>
                <a:spcPts val="0"/>
              </a:spcBef>
              <a:spcAft>
                <a:spcPts val="0"/>
              </a:spcAft>
              <a:buSzPct val="100000"/>
            </a:pPr>
            <a:r>
              <a:rPr lang="en-US" sz="2600"/>
              <a:t>Security Systems: security in knowing your home is safe</a:t>
            </a:r>
          </a:p>
          <a:p>
            <a:pPr marL="457200" marR="0" lvl="0" indent="0" algn="l" rtl="0">
              <a:lnSpc>
                <a:spcPct val="90000"/>
              </a:lnSpc>
              <a:spcBef>
                <a:spcPts val="0"/>
              </a:spcBef>
              <a:spcAft>
                <a:spcPts val="0"/>
              </a:spcAft>
              <a:buNone/>
            </a:pPr>
            <a:endParaRPr sz="2600"/>
          </a:p>
          <a:p>
            <a:pPr marL="228600" marR="0" lvl="0" indent="-215900" algn="l" rtl="0">
              <a:lnSpc>
                <a:spcPct val="90000"/>
              </a:lnSpc>
              <a:spcBef>
                <a:spcPts val="0"/>
              </a:spcBef>
              <a:spcAft>
                <a:spcPts val="0"/>
              </a:spcAft>
              <a:buClr>
                <a:schemeClr val="dk1"/>
              </a:buClr>
              <a:buSzPct val="100000"/>
              <a:buFont typeface="Arial"/>
              <a:buChar char="•"/>
            </a:pPr>
            <a:r>
              <a:rPr lang="en-US" sz="2600"/>
              <a:t>E</a:t>
            </a:r>
            <a:r>
              <a:rPr lang="en-US" sz="2600" b="0" i="0" u="none" strike="noStrike" cap="none">
                <a:solidFill>
                  <a:schemeClr val="dk1"/>
                </a:solidFill>
                <a:latin typeface="Calibri"/>
                <a:ea typeface="Calibri"/>
                <a:cs typeface="Calibri"/>
                <a:sym typeface="Calibri"/>
              </a:rPr>
              <a:t>ntertainment</a:t>
            </a:r>
          </a:p>
          <a:p>
            <a:pPr marR="0" lvl="1" algn="l" rtl="0">
              <a:lnSpc>
                <a:spcPct val="90000"/>
              </a:lnSpc>
              <a:spcBef>
                <a:spcPts val="0"/>
              </a:spcBef>
              <a:spcAft>
                <a:spcPts val="0"/>
              </a:spcAft>
              <a:buSzPct val="100000"/>
            </a:pPr>
            <a:r>
              <a:rPr lang="en-US" sz="2600"/>
              <a:t>Access to more forms of entertainment than ever before</a:t>
            </a:r>
          </a:p>
          <a:p>
            <a:pPr marL="0" marR="0" lvl="0" indent="0" algn="l" rtl="0">
              <a:lnSpc>
                <a:spcPct val="90000"/>
              </a:lnSpc>
              <a:spcBef>
                <a:spcPts val="0"/>
              </a:spcBef>
              <a:spcAft>
                <a:spcPts val="0"/>
              </a:spcAft>
              <a:buNone/>
            </a:pPr>
            <a:endParaRPr sz="260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365</Words>
  <Application>Microsoft Office PowerPoint</Application>
  <PresentationFormat>Widescreen</PresentationFormat>
  <Paragraphs>25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Retrospect</vt:lpstr>
      <vt:lpstr>457. The results of science and technology are, in themselves, positive. “Far from thinking that works produced by man's own talent and energy are in opposition to God's power, and that the rational creature exists as a kind of rival to the Creator, Christians are convinced that the triumphs of the human race are a sign of God's grace and the flowering of His own mysterious design”[950]… In this regard, the Magisterium has repeatedly emphasized that the Catholic Church is in no way opposed to progress[953], rather she considers “science and technology are a wonderful product of a God-given human creativity, since they have provided us with wonderful possibilities, and we all gratefully benefit from them”[954]. For this reason, “as people who believe in God, who saw that nature which he had created was ‘good', we rejoice in the technological and economic progress which people, using their intelligence, have managed to make”[955]. </vt:lpstr>
      <vt:lpstr>“The results of science and technology are, in themselves, positive.”</vt:lpstr>
      <vt:lpstr>“Science and technology are a wonderful product of a God-given human creativity, since they have provided us with wonderful possibilities, and we all gratefully benefit from them”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457. The results of science and technology are, in themselves, positive. “Far from thinking that works produced by man's own talent and energy are in opposition to God's power, and that the rational creature exists as a kind of rival to the Creator, Christians are convinced that the triumphs of the human race are a sign of God's grace and the flowering of His own mysterious design”[950]… In this regard, the Magisterium has repeatedly emphasized that the Catholic Church is in no way opposed to progress[953], rather she considers “science and technology are a wonderful product of a God-given human creativity, since they have provided us with wonderful possibilities, and we all gratefully benefit from them”[954]. For this reason, “as people who believe in God, who saw that nature which he had created was ‘good', we rejoice in the technological and economic progress which people, using their intelligence, have managed to make”[955]. </dc:title>
  <dc:creator>Kyle</dc:creator>
  <cp:lastModifiedBy>Kyle</cp:lastModifiedBy>
  <cp:revision>2</cp:revision>
  <dcterms:modified xsi:type="dcterms:W3CDTF">2017-09-08T18:32:59Z</dcterms:modified>
</cp:coreProperties>
</file>