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61" r:id="rId5"/>
    <p:sldId id="262" r:id="rId6"/>
    <p:sldId id="265" r:id="rId7"/>
    <p:sldId id="270" r:id="rId8"/>
    <p:sldId id="263" r:id="rId9"/>
    <p:sldId id="264" r:id="rId10"/>
    <p:sldId id="271" r:id="rId11"/>
    <p:sldId id="259" r:id="rId12"/>
    <p:sldId id="267" r:id="rId13"/>
    <p:sldId id="269" r:id="rId14"/>
    <p:sldId id="274" r:id="rId15"/>
    <p:sldId id="260" r:id="rId16"/>
    <p:sldId id="268" r:id="rId17"/>
    <p:sldId id="273" r:id="rId18"/>
    <p:sldId id="272" r:id="rId19"/>
    <p:sldId id="266" r:id="rId20"/>
    <p:sldId id="288" r:id="rId21"/>
    <p:sldId id="284" r:id="rId22"/>
    <p:sldId id="285" r:id="rId23"/>
    <p:sldId id="286" r:id="rId24"/>
    <p:sldId id="282" r:id="rId25"/>
    <p:sldId id="289" r:id="rId26"/>
    <p:sldId id="290" r:id="rId27"/>
    <p:sldId id="291" r:id="rId28"/>
    <p:sldId id="292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32"/>
    <p:restoredTop sz="86395"/>
  </p:normalViewPr>
  <p:slideViewPr>
    <p:cSldViewPr snapToGrid="0">
      <p:cViewPr varScale="1">
        <p:scale>
          <a:sx n="105" d="100"/>
          <a:sy n="105" d="100"/>
        </p:scale>
        <p:origin x="960" y="192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2081-5BB2-2640-A5D6-CDF32D517B7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E34F-44A0-6540-BC01-107B9EF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E34F-44A0-6540-BC01-107B9EF47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E34F-44A0-6540-BC01-107B9EF47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Ethical concerns, admitting our brokenness, need for redemption, recognize tech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E34F-44A0-6540-BC01-107B9EF479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E34F-44A0-6540-BC01-107B9EF479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E34F-44A0-6540-BC01-107B9EF479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E34F-44A0-6540-BC01-107B9EF479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E34F-44A0-6540-BC01-107B9EF479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59C7-17F5-A24E-9350-20149AAB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F9936-9535-1245-A3AC-50976F01A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0527-65F0-204B-8D37-812FD0D6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CB51-B30F-DA4B-AAD1-7F6F3976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ED61-9A8E-4B47-9BAC-95C30931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D5A5-3947-EE47-A6CF-C0779117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7213-EED3-4144-9CC1-BBAA35872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FF59-D9DC-B344-8654-922A9FBD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C8FD-AFF1-244F-B679-4C780A80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F60F-5CB2-FE48-87A4-17720EC8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3DA72-0104-0E41-9491-19C32A87B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668B4-AD63-6542-A2D4-8D6C0031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28E3-88DE-7F4B-9EB5-15E50B8C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0EE7-7087-A94E-AD61-91AB09E0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F30F-F703-9E4D-AC54-4D222E80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6686-A463-FA4A-B13A-CC9B44D0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D2FE-E641-7E41-9FB4-2A543402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BB60-65B7-BA4B-9366-5EE28162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83D1-6A07-8443-B04E-29BBF1D0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3384-1BA3-8E42-8811-8E061C7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9B-CE45-BB4B-95DB-318219C8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E8E5-6E81-8445-A150-40C4BF19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AAB8-856B-5248-8859-EF50848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EF6C-3CAA-CB4F-938B-DBF85A1A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8CAD-44A7-F643-B416-2EBB526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EEA0-545B-BF48-9001-589772E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65EE-83F6-B845-B15F-5934063B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D795-5BE6-584C-8161-9F1C0EA5A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432B-ABF0-1648-A6DA-89A338AC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41A86-D588-5340-BE86-C832E686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040F-B173-2048-8DFA-6A2AAF33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638F-AEBE-4846-B98B-819B6A95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C900-3C84-0A45-AED5-3469798D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79DF5-6F19-4D41-BBD6-30AFDCB7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13606-F817-5941-A944-CF45F9334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E3A02-5B99-1B41-AD1D-C8548A2B9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ED1A5-9652-E245-B483-D9C9ABC4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DB597-3711-C245-8DEA-B69BB26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6D519-8F0C-154F-8B55-0FAE1A36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6341-0BA6-CF41-80B4-B3BAA0FC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D8EB4-1547-2741-B765-DF33963A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67622-BB75-E14E-8AA8-D7971E88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2992-9F12-D141-946A-6683EBE4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110F2-AD49-6F46-8B46-1622C570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007E5-3B30-B54F-BF59-DE301F10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C0097-55C1-CC46-9665-8DCB3098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4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C012-467B-DF40-9097-D5EBC8A4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8A8E-00F3-DF49-A20B-F5741AC26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EA1D5-3636-544D-8A2E-B67F3F6B2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A7B69-2EC7-CE49-B290-7AEEA3FF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7198E-130B-F241-B86D-67ACC6A5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5865D-06E0-9441-892B-B2428C7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0CC6-13CB-1243-90EC-CE6497BC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A1A9A-49E7-A74C-8D1E-BB4148289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D0ED-C43E-6E45-9905-C6C19D1A6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23FE-59E6-E141-ADAD-BF431DFD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4BC73-FA07-174D-8926-86BFD25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2692-CBC6-0340-B2EA-FFA5043B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AA3FA-DBBC-2A46-A1F1-AA1B3B82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F0D7A-EB92-184E-932D-8BE97CFD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74A2-C1FA-624C-ACB8-E77EFB4AB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4953-AA82-7C4D-ABC2-74CC9DF6DA7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99CD-8FB0-8D44-8E36-6DCC6C3BC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A330-327C-444E-A1E9-07B44C1A3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ECD4-31FB-3343-8916-90617674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cm.acm.org/magazines/2021/4/251365-the-impossibility-of-fairness/fulltex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cm.acm.org/magazines/2021/4/251365-the-impossibility-of-fairness/full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as.org/content/117/15/8398.sh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CD84-6917-9841-8FA7-E68790AE6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Fairness and Wrap-Up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033BE-AA07-924E-8895-F01D9AB9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344 – 2022-04-21</a:t>
            </a:r>
          </a:p>
        </p:txBody>
      </p:sp>
    </p:spTree>
    <p:extLst>
      <p:ext uri="{BB962C8B-B14F-4D97-AF65-F5344CB8AC3E}">
        <p14:creationId xmlns:p14="http://schemas.microsoft.com/office/powerpoint/2010/main" val="375412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9B64-D0F6-0E48-A3CE-25BB6EE0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Automating High-Stakes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785E-A12C-944F-AB9E-48702DD2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credit score should be required to get a certain loan?</a:t>
            </a:r>
          </a:p>
          <a:p>
            <a:r>
              <a:rPr lang="en-US"/>
              <a:t>Which defendants should be freed until their trial?</a:t>
            </a:r>
          </a:p>
          <a:p>
            <a:r>
              <a:rPr lang="en-US"/>
              <a:t>Which candidates should get a certain job?</a:t>
            </a:r>
          </a:p>
          <a:p>
            <a:r>
              <a:rPr lang="en-US"/>
              <a:t>Which students should get into a university?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40E685-8557-2641-A0C1-5D444097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these decisions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E8615-73D3-E745-AF41-02577DC0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Decisions try to predict the future</a:t>
            </a:r>
          </a:p>
          <a:p>
            <a:pPr marL="457200" lvl="1" indent="0">
              <a:buNone/>
            </a:pPr>
            <a:r>
              <a:rPr lang="en-US" dirty="0"/>
              <a:t>Will they repay the loan? Commit another crime? Succeed at the job?</a:t>
            </a:r>
          </a:p>
          <a:p>
            <a:r>
              <a:rPr lang="en-US" dirty="0"/>
              <a:t>Quantifiable measures used</a:t>
            </a:r>
          </a:p>
          <a:p>
            <a:pPr marL="457200" lvl="1" indent="0">
              <a:buNone/>
            </a:pPr>
            <a:r>
              <a:rPr lang="en-US" dirty="0"/>
              <a:t>Income, past arrests, …</a:t>
            </a:r>
          </a:p>
          <a:p>
            <a:r>
              <a:rPr lang="en-US" dirty="0"/>
              <a:t>Measures may not reflect reality</a:t>
            </a:r>
          </a:p>
          <a:p>
            <a:pPr marL="457200" lvl="1" indent="0">
              <a:buNone/>
            </a:pPr>
            <a:r>
              <a:rPr lang="en-US" dirty="0"/>
              <a:t>Arrests ≠ crimes, current income ≠ ability to pay</a:t>
            </a:r>
          </a:p>
          <a:p>
            <a:r>
              <a:rPr lang="en-US" dirty="0"/>
              <a:t>Measures may not reflect our values</a:t>
            </a:r>
          </a:p>
          <a:p>
            <a:pPr marL="457200" lvl="1" indent="0">
              <a:buNone/>
            </a:pPr>
            <a:r>
              <a:rPr lang="en-US" dirty="0"/>
              <a:t>Historical redlining -&gt; lower current income</a:t>
            </a:r>
          </a:p>
          <a:p>
            <a:pPr marL="457200" lvl="1" indent="0">
              <a:buNone/>
            </a:pPr>
            <a:r>
              <a:rPr lang="en-US" dirty="0"/>
              <a:t>Incarceration weakens families, …</a:t>
            </a:r>
          </a:p>
          <a:p>
            <a:r>
              <a:rPr lang="en-US" dirty="0"/>
              <a:t>AI systems encode a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9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70C-E72B-9741-83DC-71CD849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15AB-1406-6041-888D-A361C3C7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9D8C96-FDBC-374B-8988-459A1316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E76FFB-0CBC-A24C-AB60-EDD2313AE47F}"/>
              </a:ext>
            </a:extLst>
          </p:cNvPr>
          <p:cNvSpPr/>
          <p:nvPr/>
        </p:nvSpPr>
        <p:spPr>
          <a:xfrm>
            <a:off x="0" y="6492875"/>
            <a:ext cx="116241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err="1"/>
              <a:t>Friedler</a:t>
            </a:r>
            <a:r>
              <a:rPr lang="en-US" sz="1600"/>
              <a:t> et al., 2021. </a:t>
            </a:r>
            <a:r>
              <a:rPr lang="en-US" sz="1600">
                <a:hlinkClick r:id="rId4"/>
              </a:rPr>
              <a:t>The (</a:t>
            </a:r>
            <a:r>
              <a:rPr lang="en-US" sz="1600" err="1">
                <a:hlinkClick r:id="rId4"/>
              </a:rPr>
              <a:t>Im</a:t>
            </a:r>
            <a:r>
              <a:rPr lang="en-US" sz="1600">
                <a:hlinkClick r:id="rId4"/>
              </a:rPr>
              <a:t>)possibility of Fairness: Different Value Systems Require Different Mechanisms For Fair Decision Making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4897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E1A8-8CB2-234A-8914-BA15B33C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DB0D-62B0-EA40-A3D7-7AEA855B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Individual fairness: similar people get similar decisions</a:t>
            </a:r>
          </a:p>
          <a:p>
            <a:r>
              <a:rPr lang="en-US"/>
              <a:t>Non-discrimination: similar groups get similar decisions</a:t>
            </a:r>
          </a:p>
          <a:p>
            <a:endParaRPr lang="en-US"/>
          </a:p>
          <a:p>
            <a:r>
              <a:rPr lang="en-US"/>
              <a:t>Algorithm (or policy) should aim to equalize, across groups:</a:t>
            </a:r>
          </a:p>
          <a:p>
            <a:pPr lvl="1"/>
            <a:r>
              <a:rPr lang="en-US"/>
              <a:t>Error rate</a:t>
            </a:r>
          </a:p>
          <a:p>
            <a:pPr lvl="1"/>
            <a:r>
              <a:rPr lang="en-US"/>
              <a:t>False positive rate</a:t>
            </a:r>
          </a:p>
          <a:p>
            <a:pPr lvl="1"/>
            <a:r>
              <a:rPr lang="en-US"/>
              <a:t>False negative rate</a:t>
            </a:r>
          </a:p>
          <a:p>
            <a:pPr lvl="1"/>
            <a:r>
              <a:rPr lang="en-US"/>
              <a:t>% classified positive</a:t>
            </a:r>
          </a:p>
          <a:p>
            <a:pPr lvl="1"/>
            <a:r>
              <a:rPr lang="en-US"/>
              <a:t>…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ACC0-AEA2-AC44-8F7E-25340CC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Impossibility of Fairness(?)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9224-0C36-4146-848A-65AFA377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Pick no more than 2 of:</a:t>
            </a:r>
          </a:p>
          <a:p>
            <a:r>
              <a:rPr lang="en-US"/>
              <a:t>Predictive parity (if it says 40% will recidivate, about 40% recidivate)</a:t>
            </a:r>
          </a:p>
          <a:p>
            <a:r>
              <a:rPr lang="en-US"/>
              <a:t>Demographic parity (offer jobs to Black / White at same rate)</a:t>
            </a:r>
          </a:p>
          <a:p>
            <a:r>
              <a:rPr lang="en-US"/>
              <a:t>Equal false positive rates </a:t>
            </a:r>
          </a:p>
          <a:p>
            <a:r>
              <a:rPr lang="en-US"/>
              <a:t>Equal false negative rates</a:t>
            </a:r>
          </a:p>
          <a:p>
            <a:r>
              <a:rPr lang="en-US"/>
              <a:t>Equal accuracy</a:t>
            </a:r>
          </a:p>
          <a:p>
            <a:r>
              <a:rPr lang="en-US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AA37B-D1F2-A346-B7F5-82C99D1AE7F4}"/>
              </a:ext>
            </a:extLst>
          </p:cNvPr>
          <p:cNvSpPr/>
          <p:nvPr/>
        </p:nvSpPr>
        <p:spPr>
          <a:xfrm>
            <a:off x="-1" y="6596390"/>
            <a:ext cx="110604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err="1"/>
              <a:t>Chouldechova</a:t>
            </a:r>
            <a:r>
              <a:rPr lang="en-US" sz="1100"/>
              <a:t> 2017. Fair prediction with disparate impact: A study of bias in recidivism prediction instruments; extended based on slides by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216675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F9F3-2E8D-9949-A2E1-E2729B1D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true differences between groups?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D3914-5ABA-F940-8D4B-3FB046F4A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WYSIWYG</a:t>
            </a:r>
          </a:p>
          <a:p>
            <a:r>
              <a:rPr lang="en-US" b="1" dirty="0"/>
              <a:t>Individual fairness</a:t>
            </a:r>
            <a:r>
              <a:rPr lang="en-US" dirty="0"/>
              <a:t>: “Treat similar individuals similarly”</a:t>
            </a:r>
          </a:p>
          <a:p>
            <a:endParaRPr lang="en-US" dirty="0"/>
          </a:p>
          <a:p>
            <a:r>
              <a:rPr lang="en-US" dirty="0"/>
              <a:t>Measures are good enough (even if groups differ)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8463C-108D-3546-A1DA-8064801156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WAE</a:t>
            </a:r>
          </a:p>
          <a:p>
            <a:r>
              <a:rPr lang="en-US" b="1" dirty="0"/>
              <a:t>Group fairness</a:t>
            </a:r>
            <a:r>
              <a:rPr lang="en-US" dirty="0"/>
              <a:t>: “Equalize the outcomes between groups”</a:t>
            </a:r>
          </a:p>
          <a:p>
            <a:endParaRPr lang="en-US" dirty="0"/>
          </a:p>
          <a:p>
            <a:r>
              <a:rPr lang="en-US" dirty="0"/>
              <a:t>Each group has equal merit</a:t>
            </a:r>
          </a:p>
          <a:p>
            <a:pPr lvl="1"/>
            <a:r>
              <a:rPr lang="en-US" dirty="0"/>
              <a:t>so any differences in measures is a flaw to correct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CCA5F-DF34-7F46-870D-F477DF280063}"/>
              </a:ext>
            </a:extLst>
          </p:cNvPr>
          <p:cNvSpPr/>
          <p:nvPr/>
        </p:nvSpPr>
        <p:spPr>
          <a:xfrm>
            <a:off x="0" y="6492875"/>
            <a:ext cx="116241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err="1"/>
              <a:t>Friedler</a:t>
            </a:r>
            <a:r>
              <a:rPr lang="en-US" sz="1600"/>
              <a:t> et al., 2021. </a:t>
            </a:r>
            <a:r>
              <a:rPr lang="en-US" sz="1600">
                <a:hlinkClick r:id="rId3"/>
              </a:rPr>
              <a:t>The (</a:t>
            </a:r>
            <a:r>
              <a:rPr lang="en-US" sz="1600" err="1">
                <a:hlinkClick r:id="rId3"/>
              </a:rPr>
              <a:t>Im</a:t>
            </a:r>
            <a:r>
              <a:rPr lang="en-US" sz="1600">
                <a:hlinkClick r:id="rId3"/>
              </a:rPr>
              <a:t>)possibility of Fairness: Different Value Systems Require Different Mechanisms For Fair Decision Making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6418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05DE-0406-7E49-A280-86713D82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709E-15B3-F14B-A2AB-6E11AC38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152EC5-8B69-C04A-B89B-92673ECCD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0"/>
            <a:ext cx="562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0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F975-F9E3-174C-9921-4EA2F88D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Worldview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17B4-3E74-084F-83E5-6012B68B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worldview did the MIT lecture implicitly espouse?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9637D-99D3-E94A-9101-288332B72CC5}"/>
              </a:ext>
            </a:extLst>
          </p:cNvPr>
          <p:cNvSpPr/>
          <p:nvPr/>
        </p:nvSpPr>
        <p:spPr>
          <a:xfrm>
            <a:off x="186847" y="458956"/>
            <a:ext cx="726092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Tell my people their transgression and the house of Jacob their sins.</a:t>
            </a:r>
          </a:p>
          <a:p>
            <a:r>
              <a:rPr lang="en-US" sz="2000"/>
              <a:t>They seek me day after day and delight to know my ways,</a:t>
            </a:r>
          </a:p>
          <a:p>
            <a:r>
              <a:rPr lang="en-US" sz="2000"/>
              <a:t>like a nation that does what is right and does not abandon the justice of their God. They ask me for righteous judgments; they delight in the nearness of God.” …</a:t>
            </a:r>
          </a:p>
          <a:p>
            <a:r>
              <a:rPr lang="en-US" sz="2000"/>
              <a:t>Isn’t this the fast I choose:</a:t>
            </a:r>
            <a:br>
              <a:rPr lang="en-US" sz="2000"/>
            </a:br>
            <a:r>
              <a:rPr lang="en-US" sz="2000"/>
              <a:t>To break the chains of wickedness, to untie the ropes of the yoke,</a:t>
            </a:r>
            <a:br>
              <a:rPr lang="en-US" sz="2000"/>
            </a:br>
            <a:r>
              <a:rPr lang="en-US" sz="2000"/>
              <a:t>to set the oppressed free, and to tear off every yoke?</a:t>
            </a:r>
            <a:br>
              <a:rPr lang="en-US" sz="2000"/>
            </a:br>
            <a:r>
              <a:rPr lang="en-US" sz="2000"/>
              <a:t>Is it not to share your bread with the hungry,</a:t>
            </a:r>
            <a:br>
              <a:rPr lang="en-US" sz="2000"/>
            </a:br>
            <a:r>
              <a:rPr lang="en-US" sz="2000"/>
              <a:t>to bring the poor and homeless into your house,</a:t>
            </a:r>
            <a:br>
              <a:rPr lang="en-US" sz="2000"/>
            </a:br>
            <a:r>
              <a:rPr lang="en-US" sz="2000"/>
              <a:t>to clothe the naked when you see him,</a:t>
            </a:r>
            <a:br>
              <a:rPr lang="en-US" sz="2000"/>
            </a:br>
            <a:r>
              <a:rPr lang="en-US" sz="2000"/>
              <a:t>and not to ignore your own flesh and blood?</a:t>
            </a:r>
          </a:p>
          <a:p>
            <a:r>
              <a:rPr lang="en-US" sz="2000"/>
              <a:t>…</a:t>
            </a:r>
          </a:p>
          <a:p>
            <a:r>
              <a:rPr lang="en-US" sz="2000"/>
              <a:t>If you get rid of the yoke among you, </a:t>
            </a:r>
          </a:p>
          <a:p>
            <a:r>
              <a:rPr lang="en-US" sz="2000"/>
              <a:t>the finger-pointing and malicious speaking,</a:t>
            </a:r>
          </a:p>
          <a:p>
            <a:r>
              <a:rPr lang="en-US" sz="2000"/>
              <a:t>and if you offer yourself to the hungry, and satisfy the afflicted one,</a:t>
            </a:r>
          </a:p>
          <a:p>
            <a:r>
              <a:rPr lang="en-US" sz="2000"/>
              <a:t>then your light will shine in the darkness,</a:t>
            </a:r>
          </a:p>
          <a:p>
            <a:r>
              <a:rPr lang="en-US" sz="2000"/>
              <a:t>and your night will be like noonday.</a:t>
            </a:r>
          </a:p>
          <a:p>
            <a:pPr algn="r"/>
            <a:r>
              <a:rPr lang="en-US" sz="2000"/>
              <a:t>Isaiah 58 (CSB)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5DB7-0688-DB4F-AF9D-A1EB8B0C885A}"/>
              </a:ext>
            </a:extLst>
          </p:cNvPr>
          <p:cNvSpPr txBox="1"/>
          <p:nvPr/>
        </p:nvSpPr>
        <p:spPr>
          <a:xfrm>
            <a:off x="7991605" y="458956"/>
            <a:ext cx="3920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What sorts of automated decision policies would satisfy Isaiah’s demands?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What fairness worldview is Isaiah using?</a:t>
            </a:r>
          </a:p>
          <a:p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8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E06E-5D38-7C44-A490-DF977059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human lives predictable?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CAFF4-BFE4-AF4B-BC72-FC0F9651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Hundreds of researchers attempted to predict six life outcomes</a:t>
            </a:r>
            <a:r>
              <a:rPr lang="en-US"/>
              <a:t>, such as a child’s grade point average and whether a family would be evicted from their home. These researchers used machine-learning methods optimized for prediction, and they drew on a vast dataset that was painstakingly collected by social scientists over 15 y. </a:t>
            </a:r>
            <a:r>
              <a:rPr lang="en-US" b="1"/>
              <a:t>However, no one made very accurate predictions.</a:t>
            </a:r>
            <a:r>
              <a:rPr lang="en-US"/>
              <a:t> For policymakers considering using predictive models in settings such as criminal justice and child-protective services, these results raise a number of concerns. Additionally, researchers must reconcile the idea that they understand life trajectories with the fact that none of the predictions were very accurate.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C60A6-AE5C-2F40-B1DE-862EBC87A45B}"/>
              </a:ext>
            </a:extLst>
          </p:cNvPr>
          <p:cNvSpPr/>
          <p:nvPr/>
        </p:nvSpPr>
        <p:spPr>
          <a:xfrm>
            <a:off x="-1" y="6492875"/>
            <a:ext cx="7791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err="1"/>
              <a:t>Salganik</a:t>
            </a:r>
            <a:r>
              <a:rPr lang="en-US" sz="1400"/>
              <a:t> et al. 2020. </a:t>
            </a:r>
            <a:r>
              <a:rPr lang="en-US" sz="1400">
                <a:hlinkClick r:id="rId2"/>
              </a:rPr>
              <a:t>Measuring the predictability of life outcomes with a scientific mass collaboration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345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9B64-D0F6-0E48-A3CE-25BB6EE0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Automating High-Stakes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785E-A12C-944F-AB9E-48702DD2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credit score should be required to get a certain loan?</a:t>
            </a:r>
          </a:p>
          <a:p>
            <a:r>
              <a:rPr lang="en-US" dirty="0"/>
              <a:t>Which defendants should be freed until their trial?</a:t>
            </a:r>
          </a:p>
          <a:p>
            <a:r>
              <a:rPr lang="en-US" dirty="0"/>
              <a:t>Which candidates should get a certain job?</a:t>
            </a:r>
          </a:p>
          <a:p>
            <a:r>
              <a:rPr lang="en-US" dirty="0"/>
              <a:t>Which students should get into a university?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Think of some examples of </a:t>
            </a:r>
            <a:r>
              <a:rPr lang="en-US" sz="3600" i="1" dirty="0"/>
              <a:t>unfair</a:t>
            </a:r>
            <a:r>
              <a:rPr lang="en-US" sz="3600" dirty="0"/>
              <a:t> decisions.</a:t>
            </a:r>
          </a:p>
          <a:p>
            <a:pPr marL="0" indent="0" algn="ctr">
              <a:buNone/>
            </a:pPr>
            <a:r>
              <a:rPr lang="en-US" dirty="0"/>
              <a:t>How can you tell that the decision is unfair?</a:t>
            </a:r>
          </a:p>
        </p:txBody>
      </p:sp>
    </p:spTree>
    <p:extLst>
      <p:ext uri="{BB962C8B-B14F-4D97-AF65-F5344CB8AC3E}">
        <p14:creationId xmlns:p14="http://schemas.microsoft.com/office/powerpoint/2010/main" val="14574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3622-DD05-374E-A8FB-ACA2A950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Christian perspectives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8C0A1-8E21-2146-8CF8-0A3FF867B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3622-DD05-374E-A8FB-ACA2A950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God made a data-rich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00C5-656B-764B-B527-4A3B2EC7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rich environment for us to explore and learn</a:t>
            </a:r>
          </a:p>
          <a:p>
            <a:r>
              <a:rPr lang="en-US"/>
              <a:t>Our senses should lead us to worship</a:t>
            </a:r>
          </a:p>
          <a:p>
            <a:pPr lvl="1"/>
            <a:r>
              <a:rPr lang="en-US"/>
              <a:t>Romans 1</a:t>
            </a:r>
          </a:p>
          <a:p>
            <a:pPr lvl="1"/>
            <a:r>
              <a:rPr lang="en-US"/>
              <a:t>Psalm 19</a:t>
            </a:r>
          </a:p>
          <a:p>
            <a:pPr lvl="1"/>
            <a:r>
              <a:rPr lang="en-US"/>
              <a:t>Romans 10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10AB-1AD3-EC48-801B-2C9DF8E1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God expects us to use our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0DC7-94A8-AD4D-B5CB-0CD8AEE8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of the </a:t>
            </a:r>
            <a:r>
              <a:rPr lang="en-US" b="1"/>
              <a:t>image of God</a:t>
            </a:r>
            <a:endParaRPr lang="en-US"/>
          </a:p>
          <a:p>
            <a:r>
              <a:rPr lang="en-US"/>
              <a:t>We’re commanded to </a:t>
            </a:r>
            <a:r>
              <a:rPr lang="en-US" b="1"/>
              <a:t>see</a:t>
            </a:r>
            <a:r>
              <a:rPr lang="en-US"/>
              <a:t>, </a:t>
            </a:r>
            <a:r>
              <a:rPr lang="en-US" b="1"/>
              <a:t>hear</a:t>
            </a:r>
            <a:r>
              <a:rPr lang="en-US"/>
              <a:t>, </a:t>
            </a:r>
            <a:r>
              <a:rPr lang="en-US" b="1"/>
              <a:t>remember</a:t>
            </a:r>
            <a:r>
              <a:rPr lang="en-US"/>
              <a:t>, use our </a:t>
            </a:r>
            <a:r>
              <a:rPr lang="en-US" b="1"/>
              <a:t>minds</a:t>
            </a:r>
            <a:r>
              <a:rPr lang="en-US"/>
              <a:t>, 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5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32AD-3BED-3C46-8410-A334A3EB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we have misused our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6213-8C6C-9A47-91F2-A8A08639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Selfish accumulation of data, power, …</a:t>
            </a:r>
          </a:p>
          <a:p>
            <a:r>
              <a:rPr lang="en-US" dirty="0"/>
              <a:t>Designing for engagement over thoughtfulness, love</a:t>
            </a:r>
          </a:p>
          <a:p>
            <a:r>
              <a:rPr lang="en-US" dirty="0"/>
              <a:t>Surveillance replaces relationships</a:t>
            </a:r>
          </a:p>
          <a:p>
            <a:r>
              <a:rPr lang="en-US" dirty="0"/>
              <a:t>Over-quantification</a:t>
            </a:r>
          </a:p>
          <a:p>
            <a:r>
              <a:rPr lang="en-US" dirty="0"/>
              <a:t>Exploitation</a:t>
            </a:r>
          </a:p>
          <a:p>
            <a:r>
              <a:rPr lang="en-US" dirty="0"/>
              <a:t>How do we treat those who can’t repay us?</a:t>
            </a:r>
          </a:p>
        </p:txBody>
      </p:sp>
    </p:spTree>
    <p:extLst>
      <p:ext uri="{BB962C8B-B14F-4D97-AF65-F5344CB8AC3E}">
        <p14:creationId xmlns:p14="http://schemas.microsoft.com/office/powerpoint/2010/main" val="295280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32AD-3BED-3C46-8410-A334A3EB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Jesus redeems our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6213-8C6C-9A47-91F2-A8A08639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Serve others, hold organizations accountable, protect environment</a:t>
            </a:r>
          </a:p>
          <a:p>
            <a:r>
              <a:rPr lang="en-US"/>
              <a:t>Care about other people and cultures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How else?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3B62-FD86-8EB5-EE5B-B2AF7DD4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B13F-2E3B-90A0-7A3F-F7BE8EB2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E1F8-339C-0E97-BF4E-8559C15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942A-5100-B38C-C5D4-120D8C27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AI has impacted my life in the past few years. For better? For worse?</a:t>
            </a:r>
          </a:p>
          <a:p>
            <a:pPr lvl="0"/>
            <a:r>
              <a:rPr lang="en-US" dirty="0"/>
              <a:t>How AI has impacted the lives of people unlike me.</a:t>
            </a:r>
          </a:p>
          <a:p>
            <a:pPr lvl="0"/>
            <a:r>
              <a:rPr lang="en-US" dirty="0"/>
              <a:t>How AI might impact our lives in the next 5 years.</a:t>
            </a:r>
          </a:p>
        </p:txBody>
      </p:sp>
    </p:spTree>
    <p:extLst>
      <p:ext uri="{BB962C8B-B14F-4D97-AF65-F5344CB8AC3E}">
        <p14:creationId xmlns:p14="http://schemas.microsoft.com/office/powerpoint/2010/main" val="20149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5719-DD30-F24A-7D88-C846212F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60B6-E4F5-E4DD-C942-9FD4DD6C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useful or cool that has recently become possible thanks to AI.</a:t>
            </a:r>
          </a:p>
          <a:p>
            <a:r>
              <a:rPr lang="en-US" dirty="0"/>
              <a:t>What are some things that AI systems are already better than humans at?</a:t>
            </a:r>
          </a:p>
          <a:p>
            <a:r>
              <a:rPr lang="en-US" dirty="0"/>
              <a:t>What are some things that humans are still much better at than AI systems?</a:t>
            </a:r>
          </a:p>
        </p:txBody>
      </p:sp>
    </p:spTree>
    <p:extLst>
      <p:ext uri="{BB962C8B-B14F-4D97-AF65-F5344CB8AC3E}">
        <p14:creationId xmlns:p14="http://schemas.microsoft.com/office/powerpoint/2010/main" val="50260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71C6-1787-E0B9-588A-E7A332F5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599B-7DF6-9A8C-B826-B37C0C15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Earth Day is tomorrow. Is AI good for the environment? Bad?</a:t>
            </a:r>
          </a:p>
          <a:p>
            <a:r>
              <a:rPr lang="en-US" dirty="0"/>
              <a:t>Is AI good for society? Bad?</a:t>
            </a:r>
          </a:p>
          <a:p>
            <a:r>
              <a:rPr lang="en-US" dirty="0"/>
              <a:t>Is AI good for human creativity? is it bad?</a:t>
            </a:r>
          </a:p>
        </p:txBody>
      </p:sp>
    </p:spTree>
    <p:extLst>
      <p:ext uri="{BB962C8B-B14F-4D97-AF65-F5344CB8AC3E}">
        <p14:creationId xmlns:p14="http://schemas.microsoft.com/office/powerpoint/2010/main" val="1114145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E3DD-C1D2-DAF6-78E3-F896438A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Christian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2148-C3B7-BD8C-2FE5-133EDE59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that Christians should consider as people who </a:t>
            </a:r>
            <a:r>
              <a:rPr lang="en-US" i="1" dirty="0"/>
              <a:t>consume</a:t>
            </a:r>
            <a:r>
              <a:rPr lang="en-US" dirty="0"/>
              <a:t> AI-powered products?</a:t>
            </a:r>
          </a:p>
          <a:p>
            <a:r>
              <a:rPr lang="en-US" dirty="0"/>
              <a:t>…As people who </a:t>
            </a:r>
            <a:r>
              <a:rPr lang="en-US" i="1" dirty="0"/>
              <a:t>use</a:t>
            </a:r>
            <a:r>
              <a:rPr lang="en-US" dirty="0"/>
              <a:t> AI in their organizations?</a:t>
            </a:r>
          </a:p>
          <a:p>
            <a:r>
              <a:rPr lang="en-US" dirty="0"/>
              <a:t>…as people who </a:t>
            </a:r>
            <a:r>
              <a:rPr lang="en-US" i="1" dirty="0"/>
              <a:t>develop</a:t>
            </a:r>
            <a:r>
              <a:rPr lang="en-US" dirty="0"/>
              <a:t> AI?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4E68-12C3-8C47-AA9A-2C9F46F3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1A2F-07CD-A14A-B11D-09624549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policy is “unfair” by some definition.</a:t>
            </a:r>
          </a:p>
          <a:p>
            <a:r>
              <a:rPr lang="en-US"/>
              <a:t>Different stakeholders may care about different definitions</a:t>
            </a:r>
          </a:p>
          <a:p>
            <a:r>
              <a:rPr lang="en-US"/>
              <a:t>Different worldviews underlie different definitions</a:t>
            </a:r>
          </a:p>
        </p:txBody>
      </p:sp>
    </p:spTree>
    <p:extLst>
      <p:ext uri="{BB962C8B-B14F-4D97-AF65-F5344CB8AC3E}">
        <p14:creationId xmlns:p14="http://schemas.microsoft.com/office/powerpoint/2010/main" val="68437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1069-EE00-5142-8A8E-66E8A922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Recidivism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1636-457F-EB42-ADB1-8328AFF3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Bail is archaic (the rich can go free)! Is there an objective alternative?</a:t>
            </a:r>
          </a:p>
          <a:p>
            <a:r>
              <a:rPr lang="en-US" b="1"/>
              <a:t>Idea</a:t>
            </a:r>
            <a:r>
              <a:rPr lang="en-US"/>
              <a:t>: release people unlikely to commit a crime before their trial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Northpointe COMPAS machine learning system</a:t>
            </a:r>
          </a:p>
          <a:p>
            <a:r>
              <a:rPr lang="en-US" b="1"/>
              <a:t>Data</a:t>
            </a:r>
            <a:r>
              <a:rPr lang="en-US"/>
              <a:t>: criminal records, demographics</a:t>
            </a:r>
          </a:p>
          <a:p>
            <a:r>
              <a:rPr lang="en-US" b="1"/>
              <a:t>Prediction</a:t>
            </a:r>
            <a:r>
              <a:rPr lang="en-US"/>
              <a:t>: will the defendant be arrested again in ≤ 2 years?</a:t>
            </a:r>
            <a:endParaRPr lang="en-US" b="1"/>
          </a:p>
          <a:p>
            <a:endParaRPr lang="en-US"/>
          </a:p>
          <a:p>
            <a:pPr marL="0" indent="0" algn="ctr">
              <a:buNone/>
            </a:pPr>
            <a:r>
              <a:rPr lang="en-US" sz="3600"/>
              <a:t>What could possibly go wrong?</a:t>
            </a:r>
          </a:p>
        </p:txBody>
      </p:sp>
    </p:spTree>
    <p:extLst>
      <p:ext uri="{BB962C8B-B14F-4D97-AF65-F5344CB8AC3E}">
        <p14:creationId xmlns:p14="http://schemas.microsoft.com/office/powerpoint/2010/main" val="332367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43F7-0BF4-FF45-A9F2-6B8B242A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4420-7136-744D-9572-E477DCE7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D9AF8-8721-FC47-B227-ABEEF842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89" y="0"/>
            <a:ext cx="1122857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128BE5-A49F-B84A-9D66-A01506FF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9" y="1825625"/>
            <a:ext cx="4953000" cy="505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8452C-D40B-724D-BA60-BE9F3301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0" y="1690688"/>
            <a:ext cx="5168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6EE1-2790-8B44-992B-DCEC722E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FFAE-5E90-B24E-91A4-B7E9B175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E383-1272-7E40-A34B-1C4C3DFB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40" b="38235"/>
          <a:stretch/>
        </p:blipFill>
        <p:spPr>
          <a:xfrm>
            <a:off x="838200" y="1690688"/>
            <a:ext cx="8309192" cy="33661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45854C-4FF7-6344-9E55-357BF6E5CAA1}"/>
              </a:ext>
            </a:extLst>
          </p:cNvPr>
          <p:cNvSpPr/>
          <p:nvPr/>
        </p:nvSpPr>
        <p:spPr>
          <a:xfrm>
            <a:off x="0" y="6488668"/>
            <a:ext cx="54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en.wikipedia.org</a:t>
            </a:r>
            <a:r>
              <a:rPr lang="en-US"/>
              <a:t>/wiki/</a:t>
            </a:r>
            <a:r>
              <a:rPr lang="en-US" err="1"/>
              <a:t>Sensitivity_and_specificity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6EE1-2790-8B44-992B-DCEC722E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FFAE-5E90-B24E-91A4-B7E9B175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E383-1272-7E40-A34B-1C4C3DFB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56" b="18823"/>
          <a:stretch/>
        </p:blipFill>
        <p:spPr>
          <a:xfrm>
            <a:off x="308517" y="1465545"/>
            <a:ext cx="11577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26B3-3E1C-174B-861B-76BEA379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DCF3-CCAB-6540-A6CE-7D23BBFD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78FC-235D-8548-895A-8396B07E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550720"/>
            <a:ext cx="10185400" cy="561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FA4AF6-BFF8-2845-82EE-A68B6717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" y="26988"/>
            <a:ext cx="2108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9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E2CD-30FB-3349-B7AB-FC8CC56D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A966-70CC-6A40-BD54-40533EB9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EEBE7-2615-8C41-9DBA-6135979A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654050"/>
            <a:ext cx="10579100" cy="5549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168966-FE96-D547-AD93-B21A1F885ECA}"/>
              </a:ext>
            </a:extLst>
          </p:cNvPr>
          <p:cNvSpPr/>
          <p:nvPr/>
        </p:nvSpPr>
        <p:spPr>
          <a:xfrm>
            <a:off x="-1" y="6596390"/>
            <a:ext cx="66513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err="1"/>
              <a:t>Chouldechova</a:t>
            </a:r>
            <a:r>
              <a:rPr lang="en-US" sz="1100"/>
              <a:t> 2017. Fair prediction with disparate impact: A study of bias in recidivism prediction instruments</a:t>
            </a:r>
          </a:p>
        </p:txBody>
      </p:sp>
    </p:spTree>
    <p:extLst>
      <p:ext uri="{BB962C8B-B14F-4D97-AF65-F5344CB8AC3E}">
        <p14:creationId xmlns:p14="http://schemas.microsoft.com/office/powerpoint/2010/main" val="38752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1165</Words>
  <Application>Microsoft Macintosh PowerPoint</Application>
  <PresentationFormat>Widescreen</PresentationFormat>
  <Paragraphs>142</Paragraphs>
  <Slides>29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Fairness and Wrap-Up</vt:lpstr>
      <vt:lpstr>Automating High-Stakes Decisions</vt:lpstr>
      <vt:lpstr>Main Point</vt:lpstr>
      <vt:lpstr>Recidivism Prediction</vt:lpstr>
      <vt:lpstr>PowerPoint Presentation</vt:lpstr>
      <vt:lpstr>Confusion Matrix</vt:lpstr>
      <vt:lpstr>Confusion Matrix</vt:lpstr>
      <vt:lpstr>PowerPoint Presentation</vt:lpstr>
      <vt:lpstr>PowerPoint Presentation</vt:lpstr>
      <vt:lpstr>Automating High-Stakes Decisions</vt:lpstr>
      <vt:lpstr>Characteristics of these decisions</vt:lpstr>
      <vt:lpstr>PowerPoint Presentation</vt:lpstr>
      <vt:lpstr>Goals</vt:lpstr>
      <vt:lpstr>Impossibility of Fairness(?)</vt:lpstr>
      <vt:lpstr>Are there true differences between groups?</vt:lpstr>
      <vt:lpstr>Group Skew</vt:lpstr>
      <vt:lpstr>Worldview Analysis</vt:lpstr>
      <vt:lpstr>PowerPoint Presentation</vt:lpstr>
      <vt:lpstr>Are human lives predictable?</vt:lpstr>
      <vt:lpstr>Review of Christian perspectives</vt:lpstr>
      <vt:lpstr>God made a data-rich world</vt:lpstr>
      <vt:lpstr>God expects us to use our intelligence</vt:lpstr>
      <vt:lpstr>But we have misused our intelligence</vt:lpstr>
      <vt:lpstr>Jesus redeems our technology</vt:lpstr>
      <vt:lpstr>Final Discussions</vt:lpstr>
      <vt:lpstr>Personal Impacts</vt:lpstr>
      <vt:lpstr>Development</vt:lpstr>
      <vt:lpstr>Broader Impacts</vt:lpstr>
      <vt:lpstr>Christian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 and Bias</dc:title>
  <dc:creator>Kenneth Arnold</dc:creator>
  <cp:lastModifiedBy>Kenneth Arnold</cp:lastModifiedBy>
  <cp:revision>4</cp:revision>
  <dcterms:created xsi:type="dcterms:W3CDTF">2021-04-27T21:36:45Z</dcterms:created>
  <dcterms:modified xsi:type="dcterms:W3CDTF">2022-04-21T15:16:37Z</dcterms:modified>
</cp:coreProperties>
</file>