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5" r:id="rId2"/>
    <p:sldId id="256" r:id="rId3"/>
    <p:sldId id="258" r:id="rId4"/>
    <p:sldId id="264" r:id="rId5"/>
    <p:sldId id="257" r:id="rId6"/>
    <p:sldId id="267" r:id="rId7"/>
    <p:sldId id="268" r:id="rId8"/>
    <p:sldId id="261" r:id="rId9"/>
    <p:sldId id="263" r:id="rId10"/>
    <p:sldId id="269" r:id="rId11"/>
    <p:sldId id="262" r:id="rId12"/>
    <p:sldId id="271" r:id="rId13"/>
    <p:sldId id="277" r:id="rId14"/>
    <p:sldId id="278" r:id="rId15"/>
    <p:sldId id="288" r:id="rId16"/>
    <p:sldId id="287" r:id="rId17"/>
    <p:sldId id="279" r:id="rId18"/>
    <p:sldId id="280" r:id="rId19"/>
    <p:sldId id="281" r:id="rId20"/>
    <p:sldId id="282" r:id="rId21"/>
    <p:sldId id="283" r:id="rId22"/>
    <p:sldId id="272" r:id="rId23"/>
    <p:sldId id="286" r:id="rId24"/>
    <p:sldId id="329" r:id="rId25"/>
    <p:sldId id="289" r:id="rId26"/>
    <p:sldId id="290" r:id="rId27"/>
    <p:sldId id="319" r:id="rId28"/>
    <p:sldId id="292" r:id="rId29"/>
    <p:sldId id="324" r:id="rId30"/>
    <p:sldId id="293" r:id="rId31"/>
    <p:sldId id="321" r:id="rId32"/>
    <p:sldId id="322" r:id="rId33"/>
    <p:sldId id="320" r:id="rId34"/>
    <p:sldId id="326" r:id="rId35"/>
    <p:sldId id="325" r:id="rId36"/>
    <p:sldId id="291" r:id="rId37"/>
    <p:sldId id="327" r:id="rId38"/>
    <p:sldId id="328" r:id="rId39"/>
    <p:sldId id="294" r:id="rId40"/>
    <p:sldId id="295" r:id="rId41"/>
    <p:sldId id="296" r:id="rId42"/>
    <p:sldId id="298" r:id="rId43"/>
    <p:sldId id="297" r:id="rId4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9EB0B94B-3C4D-45C2-99AD-70721D44D470}">
          <p14:sldIdLst>
            <p14:sldId id="265"/>
            <p14:sldId id="256"/>
            <p14:sldId id="258"/>
            <p14:sldId id="264"/>
            <p14:sldId id="257"/>
            <p14:sldId id="267"/>
            <p14:sldId id="268"/>
            <p14:sldId id="261"/>
            <p14:sldId id="263"/>
            <p14:sldId id="269"/>
            <p14:sldId id="262"/>
            <p14:sldId id="271"/>
            <p14:sldId id="277"/>
            <p14:sldId id="278"/>
            <p14:sldId id="288"/>
            <p14:sldId id="287"/>
            <p14:sldId id="279"/>
            <p14:sldId id="280"/>
            <p14:sldId id="281"/>
            <p14:sldId id="282"/>
            <p14:sldId id="283"/>
            <p14:sldId id="272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  <p14:sldId id="298"/>
            <p14:sldId id="297"/>
            <p14:sldId id="300"/>
            <p14:sldId id="301"/>
            <p14:sldId id="302"/>
            <p14:sldId id="303"/>
            <p14:sldId id="304"/>
            <p14:sldId id="299"/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  <p14:sldId id="314"/>
            <p14:sldId id="315"/>
            <p14:sldId id="318"/>
            <p14:sldId id="316"/>
            <p14:sldId id="317"/>
            <p14:sldId id="270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6" autoAdjust="0"/>
    <p:restoredTop sz="94660"/>
  </p:normalViewPr>
  <p:slideViewPr>
    <p:cSldViewPr>
      <p:cViewPr varScale="1">
        <p:scale>
          <a:sx n="102" d="100"/>
          <a:sy n="102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4F86-8430-4F59-A7D6-CBD35134623B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1B1A-C9B0-4378-9269-98F5D4622A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78974-307A-41B6-B2D7-C3B0DFADEDEF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F0352-C243-47F2-88D2-5FAA4A98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772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8585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648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인터페이스를 통한 부품화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스프링이란 부품을 생성하고 조립하는 라이브러리 집합체 라고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Portable Service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자동차를 주문할 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문은 어느 회사 제품으로 하고 타이어는 어느 회사 제품으로 하고 등과 </a:t>
            </a:r>
            <a:r>
              <a:rPr lang="ko-KR" altLang="en-US" dirty="0" err="1" smtClean="0"/>
              <a:t>같의</a:t>
            </a:r>
            <a:r>
              <a:rPr lang="ko-KR" altLang="en-US" dirty="0" smtClean="0"/>
              <a:t> 의존 객체 주입을 약속된 규칙에 따라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를 이용해서 처리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1988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AOP(Aspect Oriented Programming)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차량 </a:t>
            </a:r>
            <a:r>
              <a:rPr lang="ko-KR" altLang="en-US" dirty="0" err="1" smtClean="0"/>
              <a:t>구매시</a:t>
            </a:r>
            <a:r>
              <a:rPr lang="ko-KR" altLang="en-US" dirty="0" smtClean="0"/>
              <a:t> 대금지불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배송방법 선택은 어떤 종류의 </a:t>
            </a:r>
            <a:r>
              <a:rPr lang="ko-KR" altLang="en-US" dirty="0" err="1" smtClean="0"/>
              <a:t>차량를</a:t>
            </a:r>
            <a:r>
              <a:rPr lang="ko-KR" altLang="en-US" dirty="0" smtClean="0"/>
              <a:t> 구매하든지 동일 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AOP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핵심 기능 코드와 공통 기능 코드를 </a:t>
            </a:r>
            <a:r>
              <a:rPr lang="ko-KR" altLang="en-US" dirty="0" smtClean="0"/>
              <a:t>구분해서 프로그램을 구현하는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핵심 기능 코드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차량선택</a:t>
            </a:r>
            <a:endParaRPr lang="en-US" altLang="ko-KR" dirty="0" smtClean="0"/>
          </a:p>
          <a:p>
            <a:r>
              <a:rPr lang="ko-KR" altLang="en-US" dirty="0" smtClean="0"/>
              <a:t>공통 기능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대금지불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배송방법 선택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108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입금 출금 이체 프로그램을 작성한다고 생각해보자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58340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8381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파란색 부분을 제외하고는 모두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608512" cy="481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2036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260648"/>
            <a:ext cx="8579296" cy="5865515"/>
          </a:xfrm>
        </p:spPr>
        <p:txBody>
          <a:bodyPr>
            <a:normAutofit lnSpcReduction="10000"/>
          </a:bodyPr>
          <a:lstStyle/>
          <a:p>
            <a:r>
              <a:rPr lang="en-US" altLang="ko-KR" sz="2400" b="1" dirty="0"/>
              <a:t>※</a:t>
            </a:r>
            <a:r>
              <a:rPr lang="ko-KR" altLang="en-US" sz="2400" b="1" dirty="0"/>
              <a:t> </a:t>
            </a:r>
            <a:r>
              <a:rPr lang="en-US" altLang="ko-KR" sz="2400" b="1" dirty="0"/>
              <a:t>Spring AOP</a:t>
            </a:r>
            <a:r>
              <a:rPr lang="ko-KR" altLang="en-US" sz="2400" b="1" dirty="0"/>
              <a:t>에서 </a:t>
            </a:r>
            <a:r>
              <a:rPr lang="ko-KR" altLang="en-US" sz="2400" b="1" dirty="0" smtClean="0"/>
              <a:t>용어</a:t>
            </a:r>
            <a:endParaRPr lang="en-US" altLang="ko-KR" sz="2400" dirty="0" smtClean="0"/>
          </a:p>
          <a:p>
            <a:r>
              <a:rPr lang="en-US" altLang="ko-KR" sz="2400" dirty="0" smtClean="0"/>
              <a:t>Aspect </a:t>
            </a:r>
            <a:r>
              <a:rPr lang="en-US" altLang="ko-KR" sz="2400" dirty="0"/>
              <a:t>: </a:t>
            </a:r>
            <a:r>
              <a:rPr lang="ko-KR" altLang="en-US" sz="2400" dirty="0" smtClean="0"/>
              <a:t>공통기능</a:t>
            </a:r>
            <a:endParaRPr lang="en-US" altLang="ko-KR" sz="2400" dirty="0" smtClean="0"/>
          </a:p>
          <a:p>
            <a:r>
              <a:rPr lang="en-US" altLang="ko-KR" sz="2400" dirty="0"/>
              <a:t>Advice : </a:t>
            </a:r>
            <a:r>
              <a:rPr lang="ko-KR" altLang="en-US" sz="2400" dirty="0"/>
              <a:t>공통기능 </a:t>
            </a:r>
            <a:r>
              <a:rPr lang="ko-KR" altLang="en-US" sz="2400" dirty="0" smtClean="0"/>
              <a:t>자체</a:t>
            </a:r>
            <a:endParaRPr lang="en-US" altLang="ko-KR" sz="2400" dirty="0" smtClean="0"/>
          </a:p>
          <a:p>
            <a:r>
              <a:rPr lang="en-US" altLang="ko-KR" sz="2400" dirty="0" err="1" smtClean="0"/>
              <a:t>Advicor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pointcut+advice</a:t>
            </a:r>
            <a:endParaRPr lang="en-US" altLang="ko-KR" sz="2400" dirty="0" smtClean="0"/>
          </a:p>
          <a:p>
            <a:r>
              <a:rPr lang="ko-KR" altLang="en-US" sz="2000" dirty="0" smtClean="0"/>
              <a:t>주기능이 실행하려면 공통기능을 실행할 부분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진입점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선택하고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먼저 실행할지 나중에 실행할지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공통기능을 실행한다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Pointcut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공통기능을 적용할 대상을 지정하는 </a:t>
            </a:r>
            <a:r>
              <a:rPr lang="ko-KR" altLang="en-US" sz="2400" dirty="0" smtClean="0"/>
              <a:t>규칙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Joinpoint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특정한 어떤 작업이 시작되는 지점 </a:t>
            </a:r>
            <a:r>
              <a:rPr lang="en-US" altLang="ko-KR" sz="2400" dirty="0" smtClean="0"/>
              <a:t>(weaving</a:t>
            </a:r>
            <a:r>
              <a:rPr lang="ko-KR" altLang="en-US" sz="2400" dirty="0" smtClean="0"/>
              <a:t>된 결과의 시작점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Target </a:t>
            </a:r>
            <a:r>
              <a:rPr lang="en-US" altLang="ko-KR" sz="2400" dirty="0"/>
              <a:t>: </a:t>
            </a:r>
            <a:r>
              <a:rPr lang="ko-KR" altLang="en-US" sz="2400" dirty="0"/>
              <a:t>핵심 </a:t>
            </a:r>
            <a:r>
              <a:rPr lang="ko-KR" altLang="en-US" sz="2400" dirty="0" err="1" smtClean="0"/>
              <a:t>로직</a:t>
            </a:r>
            <a:endParaRPr lang="en-US" altLang="ko-KR" sz="2400" dirty="0" smtClean="0"/>
          </a:p>
          <a:p>
            <a:r>
              <a:rPr lang="en-US" altLang="ko-KR" sz="2400" dirty="0" smtClean="0"/>
              <a:t>Weaving : </a:t>
            </a:r>
            <a:r>
              <a:rPr lang="en-US" altLang="ko-KR" sz="2400" dirty="0" err="1" smtClean="0"/>
              <a:t>advice+target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조합하는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196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58" y="332656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핵심기능의 하나하나가 조인포인트 핵심기능 중에 공통 부분을 넣을 부분을 포인트 컷이라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" y="1556792"/>
            <a:ext cx="901197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1736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Pointcut</a:t>
            </a:r>
            <a:r>
              <a:rPr lang="en-US" altLang="ko-KR" dirty="0"/>
              <a:t> </a:t>
            </a:r>
            <a:r>
              <a:rPr lang="ko-KR" altLang="en-US" dirty="0"/>
              <a:t>이란 </a:t>
            </a:r>
            <a:r>
              <a:rPr lang="ko-KR" altLang="en-US" dirty="0" err="1"/>
              <a:t>타겟</a:t>
            </a:r>
            <a:r>
              <a:rPr lang="ko-KR" altLang="en-US" dirty="0"/>
              <a:t> 클래스의 </a:t>
            </a:r>
            <a:r>
              <a:rPr lang="ko-KR" altLang="en-US" dirty="0" err="1"/>
              <a:t>타켓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622310"/>
            <a:ext cx="8229600" cy="11190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Before </a:t>
            </a:r>
            <a:r>
              <a:rPr lang="ko-KR" altLang="en-US" dirty="0" smtClean="0"/>
              <a:t>함수 가 </a:t>
            </a:r>
            <a:r>
              <a:rPr lang="ko-KR" altLang="en-US" dirty="0" err="1" smtClean="0"/>
              <a:t>실행하기전에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@before</a:t>
            </a:r>
            <a:r>
              <a:rPr lang="ko-KR" altLang="en-US" dirty="0" smtClean="0"/>
              <a:t>가 먼저 실행하도록 </a:t>
            </a:r>
            <a:r>
              <a:rPr lang="en-US" altLang="ko-KR" dirty="0" err="1" smtClean="0"/>
              <a:t>pointcut</a:t>
            </a:r>
            <a:r>
              <a:rPr lang="ko-KR" altLang="en-US" dirty="0" smtClean="0"/>
              <a:t>를 작성하였다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272808" cy="420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6314" y="250030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메소드란</a:t>
            </a:r>
            <a:r>
              <a:rPr lang="ko-KR" altLang="en-US" dirty="0" smtClean="0"/>
              <a:t>  핵심기능 코드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31432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공통기능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859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Aspect : </a:t>
            </a:r>
            <a:r>
              <a:rPr lang="ko-KR" altLang="en-US" dirty="0"/>
              <a:t>여러 객체에 공통으로 적용되는 공통 관점 사항을 말함</a:t>
            </a:r>
            <a:r>
              <a:rPr lang="en-US" altLang="ko-KR" dirty="0"/>
              <a:t>.</a:t>
            </a:r>
            <a:endParaRPr lang="en-US" altLang="ko-KR" b="1" dirty="0" smtClean="0"/>
          </a:p>
          <a:p>
            <a:r>
              <a:rPr lang="en-US" altLang="ko-KR" b="1" dirty="0" err="1" smtClean="0"/>
              <a:t>joinpint</a:t>
            </a:r>
            <a:r>
              <a:rPr lang="en-US" altLang="ko-KR" b="1" dirty="0" smtClean="0"/>
              <a:t> </a:t>
            </a:r>
            <a:r>
              <a:rPr lang="ko-KR" altLang="en-US" b="1" dirty="0"/>
              <a:t>란 </a:t>
            </a:r>
            <a:r>
              <a:rPr lang="en-US" altLang="ko-KR" b="1" dirty="0"/>
              <a:t>Aspect </a:t>
            </a:r>
            <a:r>
              <a:rPr lang="ko-KR" altLang="en-US" b="1" dirty="0"/>
              <a:t>적용 가능한 모든 </a:t>
            </a:r>
            <a:r>
              <a:rPr lang="ko-KR" altLang="en-US" b="1" dirty="0" smtClean="0"/>
              <a:t>지점</a:t>
            </a:r>
            <a:endParaRPr lang="en-US" altLang="ko-KR" b="1" dirty="0" smtClean="0"/>
          </a:p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/>
              <a:t>은 </a:t>
            </a:r>
            <a:r>
              <a:rPr lang="en-US" altLang="ko-KR" dirty="0" err="1"/>
              <a:t>joinpoint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smtClean="0"/>
              <a:t>부분집합</a:t>
            </a:r>
            <a:endParaRPr lang="en-US" altLang="ko-KR" dirty="0" smtClean="0"/>
          </a:p>
          <a:p>
            <a:r>
              <a:rPr lang="en-US" altLang="ko-KR" b="1" dirty="0" err="1" smtClean="0"/>
              <a:t>Pointcut</a:t>
            </a:r>
            <a:r>
              <a:rPr lang="ko-KR" altLang="en-US" b="1" dirty="0" smtClean="0"/>
              <a:t>를 모두 합치면 </a:t>
            </a:r>
            <a:r>
              <a:rPr lang="en-US" altLang="ko-KR" b="1" dirty="0" err="1" smtClean="0"/>
              <a:t>joinpoint</a:t>
            </a:r>
            <a:endParaRPr lang="en-US" altLang="ko-KR" b="1" dirty="0" smtClean="0"/>
          </a:p>
          <a:p>
            <a:r>
              <a:rPr lang="en-US" altLang="ko-KR" b="1" dirty="0" err="1" smtClean="0"/>
              <a:t>Pointcut</a:t>
            </a:r>
            <a:r>
              <a:rPr lang="ko-KR" altLang="en-US" b="1" dirty="0" smtClean="0"/>
              <a:t>은 코드상에 존재하고 </a:t>
            </a:r>
            <a:r>
              <a:rPr lang="en-US" altLang="ko-KR" b="1" dirty="0" err="1" smtClean="0"/>
              <a:t>joinpoint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실행시</a:t>
            </a:r>
            <a:r>
              <a:rPr lang="ko-KR" altLang="en-US" b="1" dirty="0" smtClean="0"/>
              <a:t> 발생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243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5688632" cy="51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6986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47605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프레임워크</a:t>
            </a:r>
            <a:endParaRPr lang="en-US" altLang="ko-KR" sz="2000" b="1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프레임워크란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특정한 목적에 맞게  프로그래밍을 쉽게 하기 위한 약속 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밀가루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&gt;&gt; </a:t>
            </a:r>
            <a:r>
              <a:rPr lang="ko-KR" altLang="en-US" sz="2000" dirty="0" smtClean="0"/>
              <a:t>면</a:t>
            </a:r>
            <a:r>
              <a:rPr lang="en-US" altLang="ko-KR" sz="2000" dirty="0" smtClean="0"/>
              <a:t>(Library)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&gt;&gt;  </a:t>
            </a:r>
            <a:r>
              <a:rPr lang="ko-KR" altLang="en-US" sz="2000" dirty="0" err="1" smtClean="0"/>
              <a:t>짜장면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프레임워크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 밀가루로 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면을 만들 수 있다</a:t>
            </a:r>
            <a:r>
              <a:rPr lang="en-US" altLang="ko-KR" sz="2000" dirty="0" smtClean="0"/>
              <a:t>. (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짜장면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라면에 사용 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 있는 면을 미리 만들어 놓는다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                      </a:t>
            </a:r>
            <a:r>
              <a:rPr lang="ko-KR" altLang="en-US" sz="2000" dirty="0" err="1" smtClean="0"/>
              <a:t>짜장면을</a:t>
            </a:r>
            <a:r>
              <a:rPr lang="ko-KR" altLang="en-US" sz="2000" dirty="0" smtClean="0"/>
              <a:t> 만들지 라면을 만들지에 따라 </a:t>
            </a:r>
            <a:r>
              <a:rPr lang="ko-KR" altLang="en-US" sz="2000" dirty="0" err="1" smtClean="0"/>
              <a:t>세팅을</a:t>
            </a:r>
            <a:r>
              <a:rPr lang="ko-KR" altLang="en-US" sz="2000" dirty="0" smtClean="0"/>
              <a:t> 변경할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스프링 </a:t>
            </a:r>
            <a:r>
              <a:rPr lang="ko-KR" altLang="en-US" sz="2000" b="1" dirty="0" smtClean="0"/>
              <a:t>프레임워크 </a:t>
            </a:r>
            <a:endParaRPr lang="en-US" altLang="ko-KR" sz="2000" b="1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원래는 자바에 국한된 내용이 아니지만 우리나라에서는 자바 웹 프로그램 에 사용되는 프레임 워크로 많이 알려져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기업용 </a:t>
            </a:r>
            <a:r>
              <a:rPr lang="ko-KR" altLang="en-US" sz="2000" dirty="0"/>
              <a:t>어플리케이션에서 필요로 하는 기능을 제공하는 </a:t>
            </a:r>
            <a:r>
              <a:rPr lang="ko-KR" altLang="en-US" sz="2000" dirty="0" smtClean="0"/>
              <a:t>프레임워크 </a:t>
            </a:r>
            <a:r>
              <a:rPr lang="ko-KR" altLang="en-US" sz="2000" b="1" dirty="0" smtClean="0">
                <a:latin typeface="+mn-ea"/>
              </a:rPr>
              <a:t>고가의 </a:t>
            </a:r>
            <a:r>
              <a:rPr lang="ko-KR" altLang="en-US" sz="2000" b="1" dirty="0">
                <a:latin typeface="+mn-ea"/>
              </a:rPr>
              <a:t>장비 </a:t>
            </a:r>
            <a:r>
              <a:rPr lang="en-US" altLang="ko-KR" sz="2000" b="1" dirty="0" smtClean="0">
                <a:latin typeface="+mn-ea"/>
              </a:rPr>
              <a:t>EJB</a:t>
            </a:r>
            <a:r>
              <a:rPr lang="en-US" altLang="ko-KR" sz="2000" b="1" dirty="0" smtClean="0">
                <a:latin typeface="+mn-ea"/>
              </a:rPr>
              <a:t>(enterprise java bean)</a:t>
            </a:r>
            <a:r>
              <a:rPr lang="ko-KR" altLang="en-US" sz="2000" b="1" dirty="0" smtClean="0">
                <a:latin typeface="+mn-ea"/>
              </a:rPr>
              <a:t>를 가벼운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톰켓으로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동작하게 하기 위해서 </a:t>
            </a:r>
            <a:r>
              <a:rPr lang="en-US" altLang="ko-KR" sz="2000" b="1" dirty="0" smtClean="0">
                <a:latin typeface="+mn-ea"/>
              </a:rPr>
              <a:t>Spring</a:t>
            </a:r>
            <a:r>
              <a:rPr lang="ko-KR" altLang="en-US" sz="2000" b="1" dirty="0" smtClean="0">
                <a:latin typeface="+mn-ea"/>
              </a:rPr>
              <a:t>를 사용한다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/>
          </a:p>
          <a:p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선행 학습 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JAVA</a:t>
            </a:r>
            <a:r>
              <a:rPr lang="ko-KR" altLang="en-US" sz="2000" dirty="0">
                <a:latin typeface="+mn-ea"/>
              </a:rPr>
              <a:t>언어 및 </a:t>
            </a:r>
            <a:r>
              <a:rPr lang="en-US" altLang="ko-KR" sz="2000" dirty="0" err="1">
                <a:latin typeface="+mn-ea"/>
              </a:rPr>
              <a:t>JSP&amp;Servlet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에 대한 선행학습이 </a:t>
            </a:r>
            <a:r>
              <a:rPr lang="ko-KR" altLang="en-US" sz="2000" dirty="0" smtClean="0">
                <a:latin typeface="+mn-ea"/>
              </a:rPr>
              <a:t>반드시 </a:t>
            </a:r>
            <a:r>
              <a:rPr lang="ko-KR" altLang="en-US" sz="2000" dirty="0">
                <a:latin typeface="+mn-ea"/>
              </a:rPr>
              <a:t>필요하며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그 외에 </a:t>
            </a:r>
            <a:r>
              <a:rPr lang="en-US" altLang="ko-KR" sz="2000" dirty="0">
                <a:latin typeface="+mn-ea"/>
              </a:rPr>
              <a:t>html, </a:t>
            </a:r>
            <a:r>
              <a:rPr lang="en-US" altLang="ko-KR" sz="2000" dirty="0" err="1">
                <a:latin typeface="+mn-ea"/>
              </a:rPr>
              <a:t>javascript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jquery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css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347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remeo.homework</a:t>
            </a:r>
            <a:r>
              <a:rPr lang="en-US" altLang="ko-KR" dirty="0"/>
              <a:t>() </a:t>
            </a:r>
            <a:r>
              <a:rPr lang="ko-KR" altLang="en-US" dirty="0"/>
              <a:t>을 호출한 상태라면 </a:t>
            </a:r>
            <a:r>
              <a:rPr lang="en-US" altLang="ko-KR" dirty="0" err="1"/>
              <a:t>joinPoint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 err="1"/>
              <a:t>remeo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homework() </a:t>
            </a:r>
            <a:r>
              <a:rPr lang="ko-KR" altLang="en-US" dirty="0" err="1"/>
              <a:t>메서드가</a:t>
            </a:r>
            <a:r>
              <a:rPr lang="ko-KR" altLang="en-US" dirty="0"/>
              <a:t> </a:t>
            </a:r>
            <a:r>
              <a:rPr lang="ko-KR" altLang="en-US" dirty="0" err="1"/>
              <a:t>되구요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juliet.homework</a:t>
            </a:r>
            <a:r>
              <a:rPr lang="en-US" altLang="ko-KR" dirty="0"/>
              <a:t>() </a:t>
            </a:r>
            <a:r>
              <a:rPr lang="ko-KR" altLang="en-US" dirty="0"/>
              <a:t>을 호출한 상태라면 </a:t>
            </a:r>
            <a:r>
              <a:rPr lang="en-US" altLang="ko-KR" dirty="0" err="1"/>
              <a:t>joinPoint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 err="1"/>
              <a:t>juliet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homework() </a:t>
            </a:r>
            <a:r>
              <a:rPr lang="ko-KR" altLang="en-US" dirty="0" err="1"/>
              <a:t>메서드가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830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Advice : </a:t>
            </a:r>
            <a:r>
              <a:rPr lang="ko-KR" altLang="en-US" dirty="0"/>
              <a:t>조인포인트에 삽입되어 동작할 수 있는 코드를 말함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/>
              <a:t>의 </a:t>
            </a:r>
            <a:r>
              <a:rPr lang="ko-KR" altLang="en-US" b="1" dirty="0"/>
              <a:t>시작 전</a:t>
            </a:r>
            <a:r>
              <a:rPr lang="en-US" altLang="ko-KR" b="1" dirty="0"/>
              <a:t>(@Before)</a:t>
            </a:r>
            <a:r>
              <a:rPr lang="ko-KR" altLang="en-US" b="1" dirty="0"/>
              <a:t>에 </a:t>
            </a:r>
            <a:r>
              <a:rPr lang="ko-KR" altLang="en-US" b="1" dirty="0" err="1" smtClean="0"/>
              <a:t>메서드를</a:t>
            </a:r>
            <a:r>
              <a:rPr lang="ko-KR" altLang="en-US" b="1" dirty="0" smtClean="0"/>
              <a:t> </a:t>
            </a:r>
            <a:r>
              <a:rPr lang="ko-KR" altLang="en-US" b="1" dirty="0"/>
              <a:t>실행하라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40868"/>
            <a:ext cx="4752528" cy="415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4818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Advice(</a:t>
            </a:r>
            <a:r>
              <a:rPr lang="ko-KR" altLang="en-US" sz="3200" dirty="0" err="1" smtClean="0"/>
              <a:t>어드바이스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공통관심사에 해당하는 </a:t>
            </a:r>
            <a:r>
              <a:rPr lang="ko-KR" altLang="en-US" sz="3200" dirty="0" err="1" smtClean="0"/>
              <a:t>로직</a:t>
            </a:r>
            <a:r>
              <a:rPr lang="ko-KR" altLang="en-US" sz="3200" dirty="0" smtClean="0"/>
              <a:t> 위치에 따라 다양한 이름으로 불린다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3453"/>
            <a:ext cx="6912768" cy="45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9185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995345" cy="222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96" y="2257646"/>
            <a:ext cx="4752528" cy="459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4856" y="22645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Weaving : </a:t>
            </a:r>
            <a:r>
              <a:rPr lang="ko-KR" altLang="en-US" dirty="0" err="1"/>
              <a:t>어드바이스를</a:t>
            </a:r>
            <a:r>
              <a:rPr lang="ko-KR" altLang="en-US" dirty="0"/>
              <a:t> 핵심 </a:t>
            </a:r>
            <a:r>
              <a:rPr lang="ko-KR" altLang="en-US" dirty="0" err="1"/>
              <a:t>로직</a:t>
            </a:r>
            <a:r>
              <a:rPr lang="ko-KR" altLang="en-US" dirty="0"/>
              <a:t> 코드에 삽입하는 것을 말함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dirty="0"/>
              <a:t>Target : </a:t>
            </a:r>
            <a:r>
              <a:rPr lang="ko-KR" altLang="en-US" dirty="0"/>
              <a:t>핵심 </a:t>
            </a:r>
            <a:r>
              <a:rPr lang="ko-KR" altLang="en-US" dirty="0" err="1"/>
              <a:t>로직을</a:t>
            </a:r>
            <a:r>
              <a:rPr lang="ko-KR" altLang="en-US" dirty="0"/>
              <a:t> 구현하는 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13024" y="4221088"/>
            <a:ext cx="1782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. proxy</a:t>
            </a:r>
            <a:endParaRPr lang="ko-KR" altLang="en-US" dirty="0"/>
          </a:p>
          <a:p>
            <a:r>
              <a:rPr lang="ko-KR" altLang="en-US" dirty="0"/>
              <a:t>대상 객체에 </a:t>
            </a:r>
            <a:r>
              <a:rPr lang="en-US" altLang="ko-KR" dirty="0"/>
              <a:t>Advice</a:t>
            </a:r>
            <a:r>
              <a:rPr lang="ko-KR" altLang="en-US" dirty="0"/>
              <a:t>가 적용된 후 생성된 객체</a:t>
            </a:r>
          </a:p>
        </p:txBody>
      </p:sp>
    </p:spTree>
    <p:extLst>
      <p:ext uri="{BB962C8B-B14F-4D97-AF65-F5344CB8AC3E}">
        <p14:creationId xmlns="" xmlns:p14="http://schemas.microsoft.com/office/powerpoint/2010/main" val="1217365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다음으로 프로젝트를 만들어 진행하자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36413"/>
            <a:ext cx="3882182" cy="579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27257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7756" y="1608764"/>
            <a:ext cx="223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1. </a:t>
            </a:r>
            <a:r>
              <a:rPr lang="ko-KR" altLang="en-US" sz="1200" dirty="0" smtClean="0">
                <a:latin typeface="+mn-ea"/>
              </a:rPr>
              <a:t>서버 더블클릭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464" y="1898764"/>
            <a:ext cx="2317657" cy="4879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0608" y="1621765"/>
            <a:ext cx="223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2. </a:t>
            </a:r>
            <a:r>
              <a:rPr lang="ko-KR" altLang="en-US" sz="1200" dirty="0" smtClean="0">
                <a:latin typeface="+mn-ea"/>
              </a:rPr>
              <a:t>설정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28970" y="1898764"/>
            <a:ext cx="5394041" cy="472314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105883" y="4260335"/>
            <a:ext cx="2551967" cy="5754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05881" y="5741377"/>
            <a:ext cx="2551968" cy="1406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98525" y="3538381"/>
            <a:ext cx="2457452" cy="1543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756" y="760206"/>
            <a:ext cx="800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설치</a:t>
            </a:r>
            <a:endParaRPr lang="en-US" altLang="ko-KR" sz="1600" b="1" kern="120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l"/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194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를 통한 자바 객체 생성하기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340768"/>
            <a:ext cx="50006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116633"/>
            <a:ext cx="469259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634750"/>
            <a:ext cx="5218366" cy="250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232112"/>
            <a:ext cx="6684615" cy="348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72066" y="71414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자바 코드로 처리 하던 것을 </a:t>
            </a:r>
            <a:r>
              <a:rPr lang="en-US" altLang="ko-KR" sz="1400" dirty="0" smtClean="0"/>
              <a:t>xml</a:t>
            </a:r>
            <a:r>
              <a:rPr lang="ko-KR" altLang="en-US" sz="1400" dirty="0" smtClean="0"/>
              <a:t>로 객체 생성하여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60563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3862"/>
            <a:ext cx="8069635" cy="322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19268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스프링은 앞에서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차례 대로 배워서는 한계가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그때 그때 하나씩 따라 하면서 이해해 가자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자세히 알고 가려 하면 길어지고 지루해지고 본인에 길이 아닌 듯 느껴져 그만두게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가능한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내용를</a:t>
            </a:r>
            <a:r>
              <a:rPr lang="ko-KR" altLang="en-US" dirty="0" smtClean="0"/>
              <a:t> 책을 </a:t>
            </a:r>
            <a:r>
              <a:rPr lang="ko-KR" altLang="en-US" dirty="0" smtClean="0"/>
              <a:t>보고 스스로 구현해 </a:t>
            </a:r>
            <a:r>
              <a:rPr lang="ko-KR" altLang="en-US" dirty="0" smtClean="0"/>
              <a:t>보고 반복해 보고 응용해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4290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8447076" cy="19573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547067" y="1124744"/>
            <a:ext cx="1105053" cy="203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30298" y="2924944"/>
            <a:ext cx="378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스프링 컨테이너 생성</a:t>
            </a:r>
            <a:endParaRPr lang="en-US" altLang="ko-KR" sz="2400" dirty="0" smtClean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059832" y="1340768"/>
            <a:ext cx="1315096" cy="279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4927" y="371703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스프링 컨테이너에서 컴포넌트 가져 </a:t>
            </a:r>
            <a:r>
              <a:rPr lang="ko-KR" altLang="en-US" sz="2400" dirty="0" err="1" smtClean="0">
                <a:latin typeface="+mn-ea"/>
              </a:rPr>
              <a:t>옮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88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59397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620688"/>
            <a:ext cx="33813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40195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28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XML</a:t>
            </a:r>
            <a:r>
              <a:rPr lang="ko-KR" altLang="en-US" sz="3200" dirty="0" smtClean="0"/>
              <a:t>를 사용한 다양한 </a:t>
            </a:r>
            <a:r>
              <a:rPr lang="ko-KR" altLang="en-US" sz="3200" dirty="0" err="1" smtClean="0"/>
              <a:t>맴버</a:t>
            </a:r>
            <a:r>
              <a:rPr lang="ko-KR" altLang="en-US" sz="3200" dirty="0" smtClean="0"/>
              <a:t> 변수 </a:t>
            </a:r>
            <a:r>
              <a:rPr lang="ko-KR" altLang="en-US" sz="3200" dirty="0" err="1" smtClean="0"/>
              <a:t>세팅법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6771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35909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67544" y="4509120"/>
            <a:ext cx="187220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3140968"/>
            <a:ext cx="360040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95936" y="31409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339752" y="4797152"/>
            <a:ext cx="23042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46531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BMICalculator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30689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268201"/>
            <a:ext cx="5362518" cy="340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510913" cy="335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756" y="1751796"/>
            <a:ext cx="2886075" cy="440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1151" y="1845687"/>
            <a:ext cx="2393156" cy="1104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8216" y="3094822"/>
            <a:ext cx="3307556" cy="305752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2279276" y="1981200"/>
            <a:ext cx="2608940" cy="33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9165" y="2203465"/>
            <a:ext cx="689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기초데이터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356609" y="2610789"/>
            <a:ext cx="2506499" cy="145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6498" y="3489995"/>
            <a:ext cx="689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List </a:t>
            </a:r>
            <a:r>
              <a:rPr lang="ko-KR" altLang="en-US" sz="1100" dirty="0" smtClean="0">
                <a:latin typeface="+mn-ea"/>
              </a:rPr>
              <a:t>타입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82689" y="2815730"/>
            <a:ext cx="2205527" cy="266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4355" y="4232311"/>
            <a:ext cx="991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</a:t>
            </a:r>
            <a:r>
              <a:rPr lang="ko-KR" altLang="en-US" sz="1100" dirty="0" err="1" smtClean="0">
                <a:latin typeface="+mn-ea"/>
              </a:rPr>
              <a:t>빈객체</a:t>
            </a:r>
            <a:r>
              <a:rPr lang="ko-KR" altLang="en-US" sz="1100" dirty="0" smtClean="0">
                <a:latin typeface="+mn-ea"/>
              </a:rPr>
              <a:t> 참조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7667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31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154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429000"/>
            <a:ext cx="35909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351236" cy="647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868144" y="33265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StudentInfo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클래스를 보고 프로그램을 작성해서 학생정보를 출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err="1" smtClean="0">
                <a:solidFill>
                  <a:srgbClr val="FF0000"/>
                </a:solidFill>
              </a:rPr>
              <a:t>력해보자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getStudentInfo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034" y="1214422"/>
            <a:ext cx="51845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556792"/>
            <a:ext cx="1296144" cy="109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75856" y="2539875"/>
            <a:ext cx="2592288" cy="267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StudentInfo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dirty="0" err="1" smtClean="0"/>
              <a:t>생성자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etter()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99362" y="1628800"/>
            <a:ext cx="1744446" cy="154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407318" y="1796013"/>
            <a:ext cx="2125122" cy="154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182674" y="2560065"/>
            <a:ext cx="1939500" cy="1496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844845" y="2780928"/>
            <a:ext cx="1959403" cy="1594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1246" y="5573185"/>
            <a:ext cx="3094538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+mn-ea"/>
              </a:rPr>
              <a:t>StudentInfo</a:t>
            </a:r>
            <a:r>
              <a:rPr lang="ko-KR" altLang="en-US" sz="1200" b="1" dirty="0" smtClean="0">
                <a:latin typeface="+mn-ea"/>
              </a:rPr>
              <a:t>객체는 </a:t>
            </a:r>
            <a:r>
              <a:rPr lang="en-US" altLang="ko-KR" sz="1200" b="1" dirty="0" smtClean="0">
                <a:latin typeface="+mn-ea"/>
              </a:rPr>
              <a:t>Student</a:t>
            </a:r>
            <a:r>
              <a:rPr lang="ko-KR" altLang="en-US" sz="1200" b="1" dirty="0" smtClean="0">
                <a:latin typeface="+mn-ea"/>
              </a:rPr>
              <a:t>객체에 의존 하고 있습니다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3568" y="3467202"/>
            <a:ext cx="238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applicationCTX.xml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5" y="4056530"/>
            <a:ext cx="3352675" cy="11006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76238" y="4307728"/>
            <a:ext cx="2739422" cy="5982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56194" y="3578141"/>
            <a:ext cx="130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Java</a:t>
            </a:r>
            <a:r>
              <a:rPr lang="ko-KR" altLang="en-US" sz="1400" dirty="0" smtClean="0">
                <a:latin typeface="+mn-ea"/>
              </a:rPr>
              <a:t>파일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76672"/>
            <a:ext cx="1809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833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40"/>
            <a:ext cx="7143768" cy="507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4282" y="514351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     </a:t>
            </a:r>
            <a:r>
              <a:rPr lang="ko-KR" altLang="en-US" dirty="0" smtClean="0"/>
              <a:t>객체를 생성해 놓고 필요한 객체를 연결시킴</a:t>
            </a:r>
            <a:endParaRPr lang="en-US" altLang="ko-KR" dirty="0" smtClean="0"/>
          </a:p>
          <a:p>
            <a:r>
              <a:rPr lang="en-US" altLang="ko-KR" dirty="0" smtClean="0"/>
              <a:t>AOP  </a:t>
            </a:r>
            <a:r>
              <a:rPr lang="ko-KR" altLang="en-US" dirty="0" smtClean="0"/>
              <a:t>기본적인 사항들은 변화하지 않고 업무만 </a:t>
            </a:r>
            <a:r>
              <a:rPr lang="ko-KR" altLang="en-US" dirty="0" smtClean="0"/>
              <a:t>변경됨</a:t>
            </a:r>
            <a:endParaRPr lang="en-US" altLang="ko-KR" dirty="0" smtClean="0"/>
          </a:p>
          <a:p>
            <a:r>
              <a:rPr lang="ko-KR" altLang="en-US" dirty="0" smtClean="0"/>
              <a:t>관점지향프로그래밍으로 공통부분과 주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구분하여 개발함</a:t>
            </a:r>
            <a:endParaRPr lang="en-US" altLang="ko-KR" dirty="0" smtClean="0"/>
          </a:p>
          <a:p>
            <a:r>
              <a:rPr lang="en-US" altLang="ko-KR" dirty="0" smtClean="0"/>
              <a:t>PSA  </a:t>
            </a:r>
            <a:r>
              <a:rPr lang="ko-KR" altLang="en-US" dirty="0" smtClean="0"/>
              <a:t>환경과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세부 기술의 변화에 관계없이 일관된 방식으로 기술에 접근 구체적인 기술과 설정은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 안에서 지정한다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컴퓨터조립을 생각해 보자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32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535"/>
            <a:ext cx="3009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61703"/>
            <a:ext cx="46482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5292080" y="2641823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28184" y="242579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생성자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716016" y="3001863"/>
            <a:ext cx="648072" cy="6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104" y="285784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학생정보를 찍는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5784" y="3433911"/>
            <a:ext cx="291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33478"/>
            <a:ext cx="81248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439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상위를 가지고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를 이용해서 학생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만드는 방법으로 변경해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0929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44624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사용에 따른 장점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411562"/>
            <a:ext cx="3915700" cy="5114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5647" y="3898438"/>
            <a:ext cx="3668521" cy="3946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144" y="3304813"/>
            <a:ext cx="3373990" cy="4089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2361" y="997157"/>
            <a:ext cx="6060673" cy="128840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1979700" y="2220083"/>
            <a:ext cx="2165173" cy="108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44872" y="2220083"/>
            <a:ext cx="2460615" cy="11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144873" y="2220083"/>
            <a:ext cx="1" cy="149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5213606"/>
            <a:ext cx="1771984" cy="73567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17807" y="5229201"/>
            <a:ext cx="1591604" cy="60834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82820" y="5224391"/>
            <a:ext cx="3002824" cy="6083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5098" y="412382"/>
            <a:ext cx="790332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Java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파일의 수정 없이 스프링 설정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파일만을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수정하여 부품들을 생성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조립하고 있습니다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15647" y="1556792"/>
            <a:ext cx="6569997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개의 클래스가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Pencil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클래스에 들어가려면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Pencil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를 상속받아 구현하여야 한다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517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주제를 선정해서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변경만으로 처리되는 프로그램을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60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2551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DI( Dependency Injection)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스프링을 이용한 객체 생성과 조립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자동차 프로그램을 구현할 때 자동차 객체는 타이어 객체 핸들객체 등 여러 객체가  필요하다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</a:t>
            </a:r>
            <a:r>
              <a:rPr lang="ko-KR" altLang="en-US" dirty="0" smtClean="0"/>
              <a:t>별로 객체화 하는 방법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2961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249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 smtClean="0"/>
              <a:t>ExampleCar</a:t>
            </a:r>
            <a:r>
              <a:rPr lang="en-US" altLang="ko-KR" dirty="0" smtClean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  private </a:t>
            </a:r>
            <a:r>
              <a:rPr lang="en-US" altLang="ko-KR" dirty="0" smtClean="0"/>
              <a:t>Tire tire=new </a:t>
            </a:r>
            <a:r>
              <a:rPr lang="en-US" altLang="ko-KR" dirty="0"/>
              <a:t>Tire</a:t>
            </a:r>
            <a:r>
              <a:rPr lang="en-US" altLang="ko-KR" dirty="0" smtClean="0"/>
              <a:t>();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 private </a:t>
            </a:r>
            <a:r>
              <a:rPr lang="en-US" altLang="ko-KR" dirty="0" smtClean="0"/>
              <a:t>Door door=new Door();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객체 내에서 직접생성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563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 smtClean="0"/>
              <a:t>ExampleCar</a:t>
            </a:r>
            <a:r>
              <a:rPr lang="en-US" altLang="ko-KR" dirty="0" smtClean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  private </a:t>
            </a:r>
            <a:r>
              <a:rPr lang="en-US" altLang="ko-KR" dirty="0" smtClean="0"/>
              <a:t>Tire </a:t>
            </a:r>
            <a:r>
              <a:rPr lang="en-US" altLang="ko-KR" dirty="0" err="1" smtClean="0"/>
              <a:t>tire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 private </a:t>
            </a:r>
            <a:r>
              <a:rPr lang="en-US" altLang="ko-KR" dirty="0" smtClean="0"/>
              <a:t>Door </a:t>
            </a:r>
            <a:r>
              <a:rPr lang="en-US" altLang="ko-KR" dirty="0" err="1" smtClean="0"/>
              <a:t>door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b="1" dirty="0"/>
              <a:t>public void </a:t>
            </a:r>
            <a:r>
              <a:rPr lang="en-US" altLang="ko-KR" b="1" dirty="0" err="1" smtClean="0"/>
              <a:t>set</a:t>
            </a:r>
            <a:r>
              <a:rPr lang="en-US" altLang="ko-KR" dirty="0" err="1" smtClean="0"/>
              <a:t>Tire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dirty="0"/>
              <a:t>Tire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</a:t>
            </a:r>
            <a:r>
              <a:rPr lang="en-US" altLang="ko-KR" dirty="0" err="1" smtClean="0"/>
              <a:t>ire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){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     </a:t>
            </a:r>
            <a:r>
              <a:rPr lang="en-US" altLang="ko-KR" b="1" dirty="0" err="1" smtClean="0"/>
              <a:t>this.</a:t>
            </a:r>
            <a:r>
              <a:rPr lang="en-US" altLang="ko-KR" dirty="0" err="1" smtClean="0"/>
              <a:t>Tire</a:t>
            </a:r>
            <a:r>
              <a:rPr lang="en-US" altLang="ko-KR" b="1" dirty="0" smtClean="0"/>
              <a:t> </a:t>
            </a:r>
            <a:r>
              <a:rPr lang="en-US" altLang="ko-KR" b="1" dirty="0"/>
              <a:t>= t</a:t>
            </a:r>
            <a:r>
              <a:rPr lang="en-US" altLang="ko-KR" dirty="0"/>
              <a:t>ire </a:t>
            </a:r>
            <a:r>
              <a:rPr lang="en-US" altLang="ko-KR" b="1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b="1" dirty="0"/>
              <a:t>public void </a:t>
            </a:r>
            <a:r>
              <a:rPr lang="en-US" altLang="ko-KR" b="1" dirty="0" err="1" smtClean="0"/>
              <a:t>setDoor</a:t>
            </a:r>
            <a:r>
              <a:rPr lang="en-US" altLang="ko-KR" b="1" dirty="0" smtClean="0"/>
              <a:t>(Door door){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     </a:t>
            </a:r>
            <a:r>
              <a:rPr lang="en-US" altLang="ko-KR" b="1" dirty="0"/>
              <a:t>this</a:t>
            </a:r>
            <a:r>
              <a:rPr lang="en-US" altLang="ko-KR" b="1" dirty="0" smtClean="0"/>
              <a:t>.</a:t>
            </a:r>
            <a:r>
              <a:rPr lang="en-US" altLang="ko-KR" b="1" dirty="0"/>
              <a:t> door</a:t>
            </a:r>
            <a:r>
              <a:rPr lang="en-US" altLang="ko-KR" b="1" dirty="0" smtClean="0"/>
              <a:t> </a:t>
            </a:r>
            <a:r>
              <a:rPr lang="en-US" altLang="ko-KR" b="1" dirty="0"/>
              <a:t>= door</a:t>
            </a:r>
            <a:r>
              <a:rPr lang="en-US" altLang="ko-KR" b="1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외부에서 생성해서 객체를 넣어준다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DI (</a:t>
            </a:r>
            <a:r>
              <a:rPr lang="ko-KR" altLang="en-US" dirty="0" smtClean="0"/>
              <a:t>의존 객체 주입</a:t>
            </a:r>
            <a:r>
              <a:rPr lang="en-US" altLang="ko-KR" dirty="0" smtClean="0"/>
              <a:t>:</a:t>
            </a:r>
            <a:r>
              <a:rPr lang="ko-KR" altLang="en-US" dirty="0" smtClean="0"/>
              <a:t>의존성 주입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15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" y="967622"/>
            <a:ext cx="8904462" cy="505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2120" y="2606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안드로이드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237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0" y="4616"/>
            <a:ext cx="9141320" cy="1120128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의존객체</a:t>
            </a:r>
            <a:r>
              <a:rPr lang="en-US" altLang="ko-KR" sz="2000" dirty="0" smtClean="0"/>
              <a:t>(Dependency)</a:t>
            </a:r>
            <a:r>
              <a:rPr lang="ko-KR" altLang="en-US" sz="2000" dirty="0" smtClean="0"/>
              <a:t>를 상속받은 객체는 누구나 주입</a:t>
            </a:r>
            <a:r>
              <a:rPr lang="en-US" altLang="ko-KR" sz="2000" dirty="0" smtClean="0"/>
              <a:t>(Injection)</a:t>
            </a:r>
            <a:r>
              <a:rPr lang="ko-KR" altLang="en-US" sz="2000" dirty="0" smtClean="0"/>
              <a:t>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 </a:t>
            </a:r>
            <a:r>
              <a:rPr lang="en-US" altLang="ko-KR" sz="2000" dirty="0" smtClean="0"/>
              <a:t>IOC</a:t>
            </a:r>
            <a:r>
              <a:rPr lang="ko-KR" altLang="en-US" sz="2000" dirty="0" smtClean="0"/>
              <a:t>컨테이너 의존객체를 관리하는 컨테이너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종류 타이어</a:t>
            </a:r>
            <a:r>
              <a:rPr lang="en-US" altLang="ko-KR" sz="2000" dirty="0"/>
              <a:t>,</a:t>
            </a:r>
            <a:r>
              <a:rPr lang="ko-KR" altLang="en-US" sz="2000" dirty="0" smtClean="0"/>
              <a:t>문 객체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이 전체가 스프링에 해당한다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" y="1241376"/>
            <a:ext cx="790803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1580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629</Words>
  <Application>Microsoft Office PowerPoint</Application>
  <PresentationFormat>화면 슬라이드 쇼(4:3)</PresentationFormat>
  <Paragraphs>120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Spring</vt:lpstr>
      <vt:lpstr>슬라이드 2</vt:lpstr>
      <vt:lpstr>슬라이드 3</vt:lpstr>
      <vt:lpstr>슬라이드 4</vt:lpstr>
      <vt:lpstr>슬라이드 5</vt:lpstr>
      <vt:lpstr>1방법</vt:lpstr>
      <vt:lpstr>2방법</vt:lpstr>
      <vt:lpstr>슬라이드 8</vt:lpstr>
      <vt:lpstr>의존객체(Dependency)를 상속받은 객체는 누구나 주입(Injection)할 수 있다.  IOC컨테이너 의존객체를 관리하는 컨테이너(여러 종류 타이어,문 객체) 이 전체가 스프링에 해당한다.</vt:lpstr>
      <vt:lpstr>슬라이드 10</vt:lpstr>
      <vt:lpstr>Portable Service Abstraction</vt:lpstr>
      <vt:lpstr>AOP(Aspect Oriented Programming)</vt:lpstr>
      <vt:lpstr>입금 출금 이체 프로그램을 작성한다고 생각해보자.</vt:lpstr>
      <vt:lpstr>파란색 부분을 제외하고는 모두 동일하다.</vt:lpstr>
      <vt:lpstr>슬라이드 15</vt:lpstr>
      <vt:lpstr>핵심기능의 하나하나가 조인포인트 핵심기능 중에 공통 부분을 넣을 부분을 포인트 컷이라 한다.</vt:lpstr>
      <vt:lpstr>Pointcut 이란 타겟 클래스의 타켓 메소드 지정자</vt:lpstr>
      <vt:lpstr>슬라이드 18</vt:lpstr>
      <vt:lpstr>슬라이드 19</vt:lpstr>
      <vt:lpstr>슬라이드 20</vt:lpstr>
      <vt:lpstr>Advice : 조인포인트에 삽입되어 동작할 수 있는 코드를 말함.</vt:lpstr>
      <vt:lpstr>Advice(어드바이스) 공통관심사에 해당하는 로직 위치에 따라 다양한 이름으로 불린다.</vt:lpstr>
      <vt:lpstr>슬라이드 23</vt:lpstr>
      <vt:lpstr>슬라이드 24</vt:lpstr>
      <vt:lpstr>다음으로 프로젝트를 만들어 진행하자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</cp:lastModifiedBy>
  <cp:revision>156</cp:revision>
  <dcterms:created xsi:type="dcterms:W3CDTF">2006-10-05T04:04:58Z</dcterms:created>
  <dcterms:modified xsi:type="dcterms:W3CDTF">2018-06-09T14:39:33Z</dcterms:modified>
</cp:coreProperties>
</file>