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8" r:id="rId3"/>
    <p:sldId id="279" r:id="rId4"/>
    <p:sldId id="280" r:id="rId5"/>
    <p:sldId id="281" r:id="rId6"/>
    <p:sldId id="282" r:id="rId7"/>
    <p:sldId id="256" r:id="rId8"/>
    <p:sldId id="257" r:id="rId9"/>
    <p:sldId id="283" r:id="rId10"/>
    <p:sldId id="258" r:id="rId11"/>
    <p:sldId id="259" r:id="rId12"/>
    <p:sldId id="261" r:id="rId13"/>
    <p:sldId id="284" r:id="rId14"/>
    <p:sldId id="262" r:id="rId15"/>
    <p:sldId id="263" r:id="rId16"/>
    <p:sldId id="264" r:id="rId17"/>
    <p:sldId id="266" r:id="rId18"/>
    <p:sldId id="285" r:id="rId19"/>
    <p:sldId id="286" r:id="rId20"/>
    <p:sldId id="265" r:id="rId21"/>
    <p:sldId id="268" r:id="rId22"/>
    <p:sldId id="269" r:id="rId23"/>
    <p:sldId id="270" r:id="rId24"/>
    <p:sldId id="272" r:id="rId25"/>
    <p:sldId id="273" r:id="rId26"/>
    <p:sldId id="274" r:id="rId27"/>
    <p:sldId id="275" r:id="rId28"/>
    <p:sldId id="276" r:id="rId29"/>
    <p:sldId id="277" r:id="rId30"/>
    <p:sldId id="271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akarta.apache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velog.io/@ye050425/JSP-JSTL-%EC%A0%95%EB%A6%AC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548680"/>
            <a:ext cx="62464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JSTL (JSP Standard Tag Library)</a:t>
            </a:r>
          </a:p>
          <a:p>
            <a:r>
              <a:rPr lang="en-US" altLang="ko-KR" dirty="0" smtClean="0"/>
              <a:t>JSP </a:t>
            </a:r>
            <a:r>
              <a:rPr lang="ko-KR" altLang="en-US" dirty="0" smtClean="0"/>
              <a:t>개발을 </a:t>
            </a:r>
            <a:r>
              <a:rPr lang="ko-KR" altLang="en-US" dirty="0" err="1" smtClean="0"/>
              <a:t>단순화하기위한</a:t>
            </a:r>
            <a:r>
              <a:rPr lang="ko-KR" altLang="en-US" dirty="0" smtClean="0"/>
              <a:t> 태그 </a:t>
            </a:r>
            <a:r>
              <a:rPr lang="en-US" altLang="ko-KR" dirty="0" smtClean="0"/>
              <a:t>library</a:t>
            </a:r>
          </a:p>
          <a:p>
            <a:r>
              <a:rPr lang="ko-KR" altLang="en-US" b="1" dirty="0" smtClean="0"/>
              <a:t>장점</a:t>
            </a:r>
          </a:p>
          <a:p>
            <a:r>
              <a:rPr lang="ko-KR" altLang="en-US" dirty="0" smtClean="0"/>
              <a:t>빠른 개발 </a:t>
            </a:r>
            <a:r>
              <a:rPr lang="en-US" altLang="ko-KR" dirty="0" smtClean="0"/>
              <a:t>-&gt; JSP</a:t>
            </a:r>
            <a:r>
              <a:rPr lang="ko-KR" altLang="en-US" dirty="0" smtClean="0"/>
              <a:t>를 단순화하는 많은 태그를 제공</a:t>
            </a:r>
          </a:p>
          <a:p>
            <a:r>
              <a:rPr lang="ko-KR" altLang="en-US" dirty="0" smtClean="0"/>
              <a:t>코드 </a:t>
            </a:r>
            <a:r>
              <a:rPr lang="ko-KR" altLang="en-US" dirty="0" err="1" smtClean="0"/>
              <a:t>재사용성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다양한 페이지에서 </a:t>
            </a:r>
            <a:r>
              <a:rPr lang="en-US" altLang="ko-KR" dirty="0" smtClean="0"/>
              <a:t>JSTL </a:t>
            </a:r>
            <a:r>
              <a:rPr lang="ko-KR" altLang="en-US" dirty="0" smtClean="0"/>
              <a:t>태그 사용 가능</a:t>
            </a:r>
          </a:p>
          <a:p>
            <a:r>
              <a:rPr lang="ko-KR" altLang="en-US" dirty="0" err="1" smtClean="0"/>
              <a:t>스크립틀릿</a:t>
            </a:r>
            <a:r>
              <a:rPr lang="ko-KR" altLang="en-US" dirty="0" smtClean="0"/>
              <a:t> 태그를 사용할 필요가 없음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스크립틀릿</a:t>
            </a:r>
            <a:r>
              <a:rPr lang="ko-KR" altLang="en-US" dirty="0" smtClean="0"/>
              <a:t> 태그를 사용하지 않음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899592" y="3105835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https://velog.io/@ye050425/JSP-JSTL-%EC%A0%95%EB%A6%AC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692696"/>
            <a:ext cx="8138766" cy="1700466"/>
          </a:xfrm>
          <a:prstGeom prst="rect">
            <a:avLst/>
          </a:prstGeom>
          <a:solidFill>
            <a:srgbClr val="FBFCFD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굴림" pitchFamily="50" charset="-127"/>
                <a:ea typeface="-apple-system"/>
                <a:cs typeface="굴림" pitchFamily="50" charset="-127"/>
              </a:rPr>
              <a:t>&lt;c:out&gt; Tag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굴림" pitchFamily="50" charset="-127"/>
                <a:ea typeface="-apple-system"/>
                <a:cs typeface="굴림" pitchFamily="50" charset="-127"/>
              </a:rPr>
              <a:t>JSP expression tag</a:t>
            </a:r>
            <a:r>
              <a:rPr kumimoji="1" lang="ko-KR" sz="20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굴림" pitchFamily="50" charset="-127"/>
                <a:ea typeface="-apple-system"/>
                <a:cs typeface="굴림" pitchFamily="50" charset="-127"/>
              </a:rPr>
              <a:t>와 비슷하지만 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굴림" pitchFamily="50" charset="-127"/>
                <a:ea typeface="-apple-system"/>
                <a:cs typeface="굴림" pitchFamily="50" charset="-127"/>
              </a:rPr>
              <a:t>expression</a:t>
            </a:r>
            <a:r>
              <a:rPr kumimoji="1" lang="ko-KR" sz="20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굴림" pitchFamily="50" charset="-127"/>
                <a:ea typeface="-apple-system"/>
                <a:cs typeface="굴림" pitchFamily="50" charset="-127"/>
              </a:rPr>
              <a:t>에서만 사용할 수 있다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굴림" pitchFamily="50" charset="-127"/>
                <a:ea typeface="-apple-system"/>
                <a:cs typeface="굴림" pitchFamily="50" charset="-127"/>
              </a:rPr>
              <a:t>.</a:t>
            </a:r>
            <a:b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굴림" pitchFamily="50" charset="-127"/>
                <a:ea typeface="-apple-system"/>
                <a:cs typeface="굴림" pitchFamily="50" charset="-127"/>
              </a:rPr>
            </a:b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굴림" pitchFamily="50" charset="-127"/>
                <a:ea typeface="-apple-system"/>
                <a:cs typeface="굴림" pitchFamily="50" charset="-127"/>
              </a:rPr>
              <a:t>&lt;% = ... %&gt;</a:t>
            </a:r>
            <a:r>
              <a:rPr kumimoji="1" lang="ko-KR" sz="20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굴림" pitchFamily="50" charset="-127"/>
                <a:ea typeface="-apple-system"/>
                <a:cs typeface="굴림" pitchFamily="50" charset="-127"/>
              </a:rPr>
              <a:t>과 유사한 </a:t>
            </a:r>
            <a:r>
              <a:rPr kumimoji="1" lang="ko-KR" sz="2000" b="0" i="0" u="none" strike="noStrike" cap="none" normalizeH="0" baseline="0" dirty="0" err="1" smtClean="0">
                <a:ln>
                  <a:noFill/>
                </a:ln>
                <a:solidFill>
                  <a:srgbClr val="222426"/>
                </a:solidFill>
                <a:effectLst/>
                <a:latin typeface="굴림" pitchFamily="50" charset="-127"/>
                <a:ea typeface="-apple-system"/>
                <a:cs typeface="굴림" pitchFamily="50" charset="-127"/>
              </a:rPr>
              <a:t>표현식</a:t>
            </a:r>
            <a:endParaRPr kumimoji="1" 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20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굴림" pitchFamily="50" charset="-127"/>
                <a:ea typeface="-apple-system"/>
                <a:cs typeface="굴림" pitchFamily="50" charset="-127"/>
              </a:rPr>
              <a:t>예시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굴림" pitchFamily="50" charset="-127"/>
                <a:ea typeface="-apple-system"/>
                <a:cs typeface="굴림" pitchFamily="50" charset="-127"/>
              </a:rPr>
              <a:t>)</a:t>
            </a:r>
            <a:endParaRPr kumimoji="1" lang="ko-KR" altLang="ko-KR" sz="14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itchFamily="50" charset="-127"/>
              <a:ea typeface="Fira Mono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itchFamily="50" charset="-127"/>
                <a:ea typeface="Fira Mono"/>
                <a:cs typeface="굴림" pitchFamily="50" charset="-127"/>
              </a:rPr>
              <a:t>&lt;c:out value="${'Welcome to javaTpoint'}"/&gt; </a:t>
            </a:r>
            <a:endParaRPr kumimoji="1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굴림" pitchFamily="50" charset="-127"/>
                <a:ea typeface="-apple-system"/>
                <a:cs typeface="굴림" pitchFamily="50" charset="-127"/>
              </a:rPr>
              <a:t>  </a:t>
            </a:r>
            <a:endParaRPr kumimoji="1" lang="ko-KR" altLang="ko-KR" sz="25000" b="0" i="0" u="none" strike="noStrike" cap="none" normalizeH="0" baseline="0" dirty="0" smtClean="0">
              <a:ln>
                <a:noFill/>
              </a:ln>
              <a:solidFill>
                <a:srgbClr val="222426"/>
              </a:solidFill>
              <a:effectLst/>
              <a:latin typeface="굴림" pitchFamily="50" charset="-127"/>
              <a:ea typeface="-apple-system"/>
              <a:cs typeface="굴림" pitchFamily="50" charset="-127"/>
            </a:endParaRPr>
          </a:p>
        </p:txBody>
      </p:sp>
      <p:pic>
        <p:nvPicPr>
          <p:cNvPr id="3074" name="Picture 2" descr="https://media.vlpt.us/post-images/ye050425/f485e820-3353-11ea-96e4-e7ce972ff7b4/-2020-01-10-11.50.2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532112"/>
            <a:ext cx="9296400" cy="190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51520" y="1412776"/>
            <a:ext cx="8273419" cy="1569660"/>
          </a:xfrm>
          <a:prstGeom prst="rect">
            <a:avLst/>
          </a:prstGeom>
          <a:solidFill>
            <a:srgbClr val="FBFCFD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굴림" pitchFamily="50" charset="-127"/>
                <a:ea typeface="-apple-system"/>
                <a:cs typeface="굴림" pitchFamily="50" charset="-127"/>
              </a:rPr>
              <a:t>c:set&gt; Tag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굴림" pitchFamily="50" charset="-127"/>
                <a:ea typeface="-apple-system"/>
                <a:cs typeface="굴림" pitchFamily="50" charset="-127"/>
              </a:rPr>
              <a:t>'scope'</a:t>
            </a:r>
            <a:r>
              <a:rPr kumimoji="1" lang="ko-KR" sz="16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굴림" pitchFamily="50" charset="-127"/>
                <a:ea typeface="-apple-system"/>
                <a:cs typeface="굴림" pitchFamily="50" charset="-127"/>
              </a:rPr>
              <a:t>에서 평가된 </a:t>
            </a:r>
            <a:r>
              <a:rPr kumimoji="1" lang="ko-KR" sz="1600" b="0" i="0" u="none" strike="noStrike" cap="none" normalizeH="0" baseline="0" dirty="0" err="1" smtClean="0">
                <a:ln>
                  <a:noFill/>
                </a:ln>
                <a:solidFill>
                  <a:srgbClr val="222426"/>
                </a:solidFill>
                <a:effectLst/>
                <a:latin typeface="굴림" pitchFamily="50" charset="-127"/>
                <a:ea typeface="-apple-system"/>
                <a:cs typeface="굴림" pitchFamily="50" charset="-127"/>
              </a:rPr>
              <a:t>표현식의</a:t>
            </a:r>
            <a:r>
              <a:rPr kumimoji="1" lang="ko-KR" sz="16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굴림" pitchFamily="50" charset="-127"/>
                <a:ea typeface="-apple-system"/>
                <a:cs typeface="굴림" pitchFamily="50" charset="-127"/>
              </a:rPr>
              <a:t> 결과를 설정하는 데 사용</a:t>
            </a:r>
            <a:br>
              <a:rPr kumimoji="1" lang="ko-KR" sz="16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굴림" pitchFamily="50" charset="-127"/>
                <a:ea typeface="-apple-system"/>
                <a:cs typeface="굴림" pitchFamily="50" charset="-127"/>
              </a:rPr>
            </a:br>
            <a:r>
              <a:rPr kumimoji="1" lang="ko-KR" sz="1600" b="0" i="0" u="none" strike="noStrike" cap="none" normalizeH="0" baseline="0" dirty="0" err="1" smtClean="0">
                <a:ln>
                  <a:noFill/>
                </a:ln>
                <a:solidFill>
                  <a:srgbClr val="222426"/>
                </a:solidFill>
                <a:effectLst/>
                <a:latin typeface="굴림" pitchFamily="50" charset="-127"/>
                <a:ea typeface="-apple-system"/>
                <a:cs typeface="굴림" pitchFamily="50" charset="-127"/>
              </a:rPr>
              <a:t>표현식을</a:t>
            </a:r>
            <a:r>
              <a:rPr kumimoji="1" lang="ko-KR" sz="16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굴림" pitchFamily="50" charset="-127"/>
                <a:ea typeface="-apple-system"/>
                <a:cs typeface="굴림" pitchFamily="50" charset="-127"/>
              </a:rPr>
              <a:t> 평가하고 결과를 사용하여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굴림" pitchFamily="50" charset="-127"/>
                <a:ea typeface="-apple-system"/>
                <a:cs typeface="굴림" pitchFamily="50" charset="-127"/>
              </a:rPr>
              <a:t>java.util.Map </a:t>
            </a:r>
            <a:r>
              <a:rPr kumimoji="1" lang="ko-KR" sz="16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굴림" pitchFamily="50" charset="-127"/>
                <a:ea typeface="-apple-system"/>
                <a:cs typeface="굴림" pitchFamily="50" charset="-127"/>
              </a:rPr>
              <a:t>또는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굴림" pitchFamily="50" charset="-127"/>
                <a:ea typeface="-apple-system"/>
                <a:cs typeface="굴림" pitchFamily="50" charset="-127"/>
              </a:rPr>
              <a:t>JavaBean </a:t>
            </a:r>
            <a:r>
              <a:rPr kumimoji="1" lang="ko-KR" sz="16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굴림" pitchFamily="50" charset="-127"/>
                <a:ea typeface="-apple-system"/>
                <a:cs typeface="굴림" pitchFamily="50" charset="-127"/>
              </a:rPr>
              <a:t>값을 설정하므로 유용</a:t>
            </a:r>
            <a:br>
              <a:rPr kumimoji="1" lang="ko-KR" sz="16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굴림" pitchFamily="50" charset="-127"/>
                <a:ea typeface="-apple-system"/>
                <a:cs typeface="굴림" pitchFamily="50" charset="-127"/>
              </a:rPr>
            </a:b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굴림" pitchFamily="50" charset="-127"/>
                <a:ea typeface="-apple-system"/>
                <a:cs typeface="굴림" pitchFamily="50" charset="-127"/>
              </a:rPr>
              <a:t>jsp:setProperty action </a:t>
            </a:r>
            <a:r>
              <a:rPr kumimoji="1" lang="ko-KR" sz="16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굴림" pitchFamily="50" charset="-127"/>
                <a:ea typeface="-apple-system"/>
                <a:cs typeface="굴림" pitchFamily="50" charset="-127"/>
              </a:rPr>
              <a:t>태그와 유사</a:t>
            </a:r>
            <a:endParaRPr kumimoji="1" lang="ko-KR" sz="16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itchFamily="50" charset="-127"/>
              <a:ea typeface="Fira Mono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itchFamily="50" charset="-127"/>
                <a:ea typeface="Fira Mono"/>
                <a:cs typeface="굴림" pitchFamily="50" charset="-127"/>
              </a:rPr>
              <a:t>&lt;c:set var="Income" scope="session" value="${4000*4}"/&gt; &lt;c:out value="${Income}"/&gt; 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굴림" pitchFamily="50" charset="-127"/>
                <a:ea typeface="-apple-system"/>
                <a:cs typeface="굴림" pitchFamily="50" charset="-127"/>
              </a:rPr>
              <a:t>  </a:t>
            </a:r>
          </a:p>
        </p:txBody>
      </p:sp>
      <p:pic>
        <p:nvPicPr>
          <p:cNvPr id="2050" name="Picture 2" descr="https://media.vlpt.us/post-images/ye050425/e41faa70-3367-11ea-b8dc-77ece879a926/-2020-01-10-2.13.0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3573016"/>
            <a:ext cx="4191000" cy="1409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0" y="1225302"/>
            <a:ext cx="83519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굴림" pitchFamily="50" charset="-127"/>
                <a:ea typeface="-apple-system"/>
                <a:cs typeface="굴림" pitchFamily="50" charset="-127"/>
              </a:rPr>
              <a:t>&lt;c:remove&gt; Tag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6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굴림" pitchFamily="50" charset="-127"/>
                <a:ea typeface="-apple-system"/>
                <a:cs typeface="굴림" pitchFamily="50" charset="-127"/>
              </a:rPr>
              <a:t>첫 번째 범위 또는 지정된 범위에서 변수를 제거</a:t>
            </a:r>
            <a:br>
              <a:rPr kumimoji="1" lang="ko-KR" sz="16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굴림" pitchFamily="50" charset="-127"/>
                <a:ea typeface="-apple-system"/>
                <a:cs typeface="굴림" pitchFamily="50" charset="-127"/>
              </a:rPr>
            </a:br>
            <a:r>
              <a:rPr kumimoji="1" lang="ko-KR" sz="16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굴림" pitchFamily="50" charset="-127"/>
                <a:ea typeface="-apple-system"/>
                <a:cs typeface="굴림" pitchFamily="50" charset="-127"/>
              </a:rPr>
              <a:t>특별히 </a:t>
            </a:r>
            <a:r>
              <a:rPr kumimoji="1" lang="ko-KR" sz="1600" b="0" i="0" u="none" strike="noStrike" cap="none" normalizeH="0" baseline="0" dirty="0" err="1" smtClean="0">
                <a:ln>
                  <a:noFill/>
                </a:ln>
                <a:solidFill>
                  <a:srgbClr val="222426"/>
                </a:solidFill>
                <a:effectLst/>
                <a:latin typeface="굴림" pitchFamily="50" charset="-127"/>
                <a:ea typeface="-apple-system"/>
                <a:cs typeface="굴림" pitchFamily="50" charset="-127"/>
              </a:rPr>
              <a:t>도움이되지는</a:t>
            </a:r>
            <a:r>
              <a:rPr kumimoji="1" lang="ko-KR" sz="16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굴림" pitchFamily="50" charset="-127"/>
                <a:ea typeface="-apple-system"/>
                <a:cs typeface="굴림" pitchFamily="50" charset="-127"/>
              </a:rPr>
              <a:t> 않지만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굴림" pitchFamily="50" charset="-127"/>
                <a:ea typeface="-apple-system"/>
                <a:cs typeface="굴림" pitchFamily="50" charset="-127"/>
              </a:rPr>
              <a:t>JSP</a:t>
            </a:r>
            <a:r>
              <a:rPr kumimoji="1" lang="ko-KR" sz="16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굴림" pitchFamily="50" charset="-127"/>
                <a:ea typeface="-apple-system"/>
                <a:cs typeface="굴림" pitchFamily="50" charset="-127"/>
              </a:rPr>
              <a:t>가 범위 자원을 정리할 수 </a:t>
            </a:r>
            <a:r>
              <a:rPr kumimoji="1" lang="ko-KR" sz="1600" b="0" i="0" u="none" strike="noStrike" cap="none" normalizeH="0" baseline="0" dirty="0" err="1" smtClean="0">
                <a:ln>
                  <a:noFill/>
                </a:ln>
                <a:solidFill>
                  <a:srgbClr val="222426"/>
                </a:solidFill>
                <a:effectLst/>
                <a:latin typeface="굴림" pitchFamily="50" charset="-127"/>
                <a:ea typeface="-apple-system"/>
                <a:cs typeface="굴림" pitchFamily="50" charset="-127"/>
              </a:rPr>
              <a:t>있도록하는</a:t>
            </a:r>
            <a:r>
              <a:rPr kumimoji="1" lang="ko-KR" sz="16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굴림" pitchFamily="50" charset="-127"/>
                <a:ea typeface="-apple-system"/>
                <a:cs typeface="굴림" pitchFamily="50" charset="-127"/>
              </a:rPr>
              <a:t> 데 사용될 수 있음</a:t>
            </a:r>
            <a:endParaRPr kumimoji="1" 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6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굴림" pitchFamily="50" charset="-127"/>
                <a:ea typeface="-apple-system"/>
                <a:cs typeface="굴림" pitchFamily="50" charset="-127"/>
              </a:rPr>
              <a:t>  </a:t>
            </a:r>
          </a:p>
        </p:txBody>
      </p:sp>
      <p:pic>
        <p:nvPicPr>
          <p:cNvPr id="18434" name="Picture 2" descr="https://media.vlpt.us/post-images/ye050425/541bb9e0-3368-11ea-8b38-2bdfad25a94a/-2020-01-10-2.16.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9632" y="2708920"/>
            <a:ext cx="4591050" cy="1619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482478" y="44836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JSTL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라이브러리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슬라이드 번호 개체 틀 2"/>
          <p:cNvSpPr>
            <a:spLocks noGrp="1"/>
          </p:cNvSpPr>
          <p:nvPr/>
        </p:nvSpPr>
        <p:spPr>
          <a:xfrm>
            <a:off x="6527922" y="60445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C7ED37-DDEF-4DB7-963E-342CD9877B0B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82478" y="79599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05312" y="1331215"/>
            <a:ext cx="7620991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605312" y="1069605"/>
            <a:ext cx="7620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err="1" smtClean="0">
                <a:latin typeface="+mn-ea"/>
              </a:rPr>
              <a:t>제어문</a:t>
            </a:r>
            <a:r>
              <a:rPr lang="en-US" altLang="ko-KR" sz="1100" dirty="0" smtClean="0">
                <a:latin typeface="+mn-ea"/>
              </a:rPr>
              <a:t>(if)</a:t>
            </a:r>
            <a:r>
              <a:rPr lang="ko-KR" altLang="en-US" sz="1100" dirty="0" smtClean="0">
                <a:latin typeface="+mn-ea"/>
              </a:rPr>
              <a:t> 태그 </a:t>
            </a:r>
            <a:r>
              <a:rPr lang="en-US" altLang="ko-KR" sz="1100" dirty="0" smtClean="0">
                <a:latin typeface="+mn-ea"/>
              </a:rPr>
              <a:t>: &lt;</a:t>
            </a:r>
            <a:r>
              <a:rPr lang="en-US" altLang="ko-KR" sz="1100" dirty="0" err="1" smtClean="0">
                <a:latin typeface="+mn-ea"/>
              </a:rPr>
              <a:t>c:if</a:t>
            </a:r>
            <a:r>
              <a:rPr lang="en-US" altLang="ko-KR" sz="1100" dirty="0" smtClean="0">
                <a:latin typeface="+mn-ea"/>
              </a:rPr>
              <a:t>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2623" y="1428980"/>
            <a:ext cx="6627202" cy="516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c:if</a:t>
            </a:r>
            <a:r>
              <a:rPr lang="en-US" altLang="ko-KR" dirty="0" smtClean="0"/>
              <a:t> test=“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”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=“</a:t>
            </a:r>
            <a:r>
              <a:rPr lang="ko-KR" altLang="en-US" dirty="0" smtClean="0"/>
              <a:t>조건 처리 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” scope=“</a:t>
            </a:r>
            <a:r>
              <a:rPr lang="ko-KR" altLang="en-US" dirty="0" smtClean="0"/>
              <a:t>범위</a:t>
            </a:r>
            <a:r>
              <a:rPr lang="en-US" altLang="ko-KR" dirty="0" smtClean="0"/>
              <a:t>”&gt;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05312" y="2624498"/>
            <a:ext cx="7620991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4"/>
          <p:cNvSpPr txBox="1"/>
          <p:nvPr/>
        </p:nvSpPr>
        <p:spPr>
          <a:xfrm>
            <a:off x="605312" y="2362888"/>
            <a:ext cx="7620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err="1" smtClean="0">
                <a:latin typeface="+mn-ea"/>
              </a:rPr>
              <a:t>제어문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swich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 태그 </a:t>
            </a:r>
            <a:r>
              <a:rPr lang="en-US" altLang="ko-KR" sz="1100" dirty="0" smtClean="0">
                <a:latin typeface="+mn-ea"/>
              </a:rPr>
              <a:t>: &lt;</a:t>
            </a:r>
            <a:r>
              <a:rPr lang="en-US" altLang="ko-KR" sz="1100" dirty="0" err="1" smtClean="0">
                <a:latin typeface="+mn-ea"/>
              </a:rPr>
              <a:t>c:choose</a:t>
            </a:r>
            <a:r>
              <a:rPr lang="en-US" altLang="ko-KR" sz="1100" dirty="0" smtClean="0">
                <a:latin typeface="+mn-ea"/>
              </a:rPr>
              <a:t>&gt;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72623" y="2739851"/>
            <a:ext cx="6627203" cy="1467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c:choose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c:when</a:t>
            </a:r>
            <a:r>
              <a:rPr lang="en-US" altLang="ko-KR" dirty="0" smtClean="0"/>
              <a:t> test=“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”&gt; </a:t>
            </a:r>
            <a:r>
              <a:rPr lang="ko-KR" altLang="en-US" dirty="0" smtClean="0"/>
              <a:t>처리 내용 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c:when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c:otherwise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처리 내용 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c:otherwise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&lt;/</a:t>
            </a:r>
            <a:r>
              <a:rPr lang="en-US" altLang="ko-KR" dirty="0" err="1" smtClean="0"/>
              <a:t>c:choose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605311" y="4827203"/>
            <a:ext cx="7620991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3"/>
          <p:cNvSpPr txBox="1"/>
          <p:nvPr/>
        </p:nvSpPr>
        <p:spPr>
          <a:xfrm>
            <a:off x="605311" y="4565593"/>
            <a:ext cx="7620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err="1" smtClean="0">
                <a:latin typeface="+mn-ea"/>
              </a:rPr>
              <a:t>반복문</a:t>
            </a:r>
            <a:r>
              <a:rPr lang="en-US" altLang="ko-KR" sz="1100" dirty="0" smtClean="0">
                <a:latin typeface="+mn-ea"/>
              </a:rPr>
              <a:t>(for)</a:t>
            </a:r>
            <a:r>
              <a:rPr lang="ko-KR" altLang="en-US" sz="1100" dirty="0" smtClean="0">
                <a:latin typeface="+mn-ea"/>
              </a:rPr>
              <a:t> 태그 </a:t>
            </a:r>
            <a:r>
              <a:rPr lang="en-US" altLang="ko-KR" sz="1100" dirty="0" smtClean="0">
                <a:latin typeface="+mn-ea"/>
              </a:rPr>
              <a:t>: &lt;</a:t>
            </a:r>
            <a:r>
              <a:rPr lang="en-US" altLang="ko-KR" sz="1100" dirty="0" err="1" smtClean="0">
                <a:latin typeface="+mn-ea"/>
              </a:rPr>
              <a:t>c:forEach</a:t>
            </a:r>
            <a:r>
              <a:rPr lang="en-US" altLang="ko-KR" sz="1100" dirty="0" smtClean="0">
                <a:latin typeface="+mn-ea"/>
              </a:rPr>
              <a:t>&gt;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72622" y="4942557"/>
            <a:ext cx="6627203" cy="772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c:forEach</a:t>
            </a:r>
            <a:r>
              <a:rPr lang="en-US" altLang="ko-KR" dirty="0" smtClean="0"/>
              <a:t> items=“</a:t>
            </a:r>
            <a:r>
              <a:rPr lang="ko-KR" altLang="en-US" dirty="0" err="1" smtClean="0"/>
              <a:t>객체명</a:t>
            </a:r>
            <a:r>
              <a:rPr lang="en-US" altLang="ko-KR" dirty="0" smtClean="0"/>
              <a:t>” begin=“</a:t>
            </a:r>
            <a:r>
              <a:rPr lang="ko-KR" altLang="en-US" dirty="0" smtClean="0"/>
              <a:t>시작 인덱스</a:t>
            </a:r>
            <a:r>
              <a:rPr lang="en-US" altLang="ko-KR" dirty="0" smtClean="0"/>
              <a:t>” end=“</a:t>
            </a:r>
            <a:r>
              <a:rPr lang="ko-KR" altLang="en-US" dirty="0" smtClean="0"/>
              <a:t>끝 인덱스</a:t>
            </a:r>
            <a:r>
              <a:rPr lang="en-US" altLang="ko-KR" dirty="0" smtClean="0"/>
              <a:t>” step=“</a:t>
            </a:r>
            <a:r>
              <a:rPr lang="ko-KR" altLang="en-US" dirty="0" err="1" smtClean="0"/>
              <a:t>증감식</a:t>
            </a:r>
            <a:r>
              <a:rPr lang="en-US" altLang="ko-KR" dirty="0" smtClean="0"/>
              <a:t>”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=“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” </a:t>
            </a:r>
            <a:r>
              <a:rPr lang="en-US" altLang="ko-KR" dirty="0" err="1" smtClean="0"/>
              <a:t>varStatus</a:t>
            </a:r>
            <a:r>
              <a:rPr lang="en-US" altLang="ko-KR" dirty="0" smtClean="0"/>
              <a:t>=“</a:t>
            </a:r>
            <a:r>
              <a:rPr lang="ko-KR" altLang="en-US" dirty="0" smtClean="0"/>
              <a:t>상태변수</a:t>
            </a:r>
            <a:r>
              <a:rPr lang="en-US" altLang="ko-KR" dirty="0" smtClean="0"/>
              <a:t>”&gt;</a:t>
            </a:r>
            <a:endParaRPr lang="en-US" altLang="ko-K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6863" y="1123950"/>
            <a:ext cx="601027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238" y="33338"/>
            <a:ext cx="7629525" cy="679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188" y="542925"/>
            <a:ext cx="7667625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652463"/>
            <a:ext cx="757237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/>
        </p:nvSpPr>
        <p:spPr>
          <a:xfrm>
            <a:off x="6653481" y="62985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C7ED37-DDEF-4DB7-963E-342CD9877B0B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56919" y="58847"/>
            <a:ext cx="8064896" cy="535531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altLang="ko-KR" dirty="0"/>
              <a:t>&lt;%@ taglib prefix="c" uri="http://java.sun.com/jsp/jstl/core" %&gt; </a:t>
            </a:r>
            <a:endParaRPr lang="it-IT" altLang="ko-KR" dirty="0" smtClean="0"/>
          </a:p>
          <a:p>
            <a:endParaRPr lang="it-IT" altLang="ko-KR" dirty="0"/>
          </a:p>
          <a:p>
            <a:r>
              <a:rPr lang="en-US" altLang="ko-KR" dirty="0" smtClean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</a:t>
            </a:r>
            <a:r>
              <a:rPr lang="en-US" altLang="ko-KR" dirty="0" err="1"/>
              <a:t>vatName</a:t>
            </a:r>
            <a:r>
              <a:rPr lang="en-US" altLang="ko-KR" dirty="0"/>
              <a:t>" value="</a:t>
            </a:r>
            <a:r>
              <a:rPr lang="en-US" altLang="ko-KR" dirty="0" err="1"/>
              <a:t>varValue</a:t>
            </a:r>
            <a:r>
              <a:rPr lang="en-US" altLang="ko-KR" dirty="0"/>
              <a:t>"/&gt;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vatName</a:t>
            </a:r>
            <a:r>
              <a:rPr lang="en-US" altLang="ko-KR" dirty="0"/>
              <a:t> : &lt;</a:t>
            </a:r>
            <a:r>
              <a:rPr lang="en-US" altLang="ko-KR" dirty="0" err="1"/>
              <a:t>c:out</a:t>
            </a:r>
            <a:r>
              <a:rPr lang="en-US" altLang="ko-KR" dirty="0"/>
              <a:t> value="${</a:t>
            </a:r>
            <a:r>
              <a:rPr lang="en-US" altLang="ko-KR" dirty="0" err="1"/>
              <a:t>vatName</a:t>
            </a:r>
            <a:r>
              <a:rPr lang="en-US" altLang="ko-KR" dirty="0"/>
              <a:t>}"/&gt;</a:t>
            </a:r>
          </a:p>
          <a:p>
            <a:r>
              <a:rPr lang="en-US" altLang="ko-KR" dirty="0"/>
              <a:t>	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	&lt;</a:t>
            </a:r>
            <a:r>
              <a:rPr lang="en-US" altLang="ko-KR" dirty="0" err="1"/>
              <a:t>c:remove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</a:t>
            </a:r>
            <a:r>
              <a:rPr lang="en-US" altLang="ko-KR" dirty="0" err="1"/>
              <a:t>vatName</a:t>
            </a:r>
            <a:r>
              <a:rPr lang="en-US" altLang="ko-KR" dirty="0"/>
              <a:t>"/&gt;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vatName</a:t>
            </a:r>
            <a:r>
              <a:rPr lang="en-US" altLang="ko-KR" dirty="0"/>
              <a:t> : &lt;</a:t>
            </a:r>
            <a:r>
              <a:rPr lang="en-US" altLang="ko-KR" dirty="0" err="1"/>
              <a:t>c:out</a:t>
            </a:r>
            <a:r>
              <a:rPr lang="en-US" altLang="ko-KR" dirty="0"/>
              <a:t> value="${</a:t>
            </a:r>
            <a:r>
              <a:rPr lang="en-US" altLang="ko-KR" dirty="0" err="1"/>
              <a:t>vatName</a:t>
            </a:r>
            <a:r>
              <a:rPr lang="en-US" altLang="ko-KR" dirty="0"/>
              <a:t>}"/&gt;&lt;/h3&gt;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&lt;</a:t>
            </a:r>
            <a:r>
              <a:rPr lang="en-US" altLang="ko-KR" dirty="0" err="1"/>
              <a:t>hr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		&lt;</a:t>
            </a:r>
            <a:r>
              <a:rPr lang="en-US" altLang="ko-KR" dirty="0" err="1"/>
              <a:t>hr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	&lt;</a:t>
            </a:r>
            <a:r>
              <a:rPr lang="en-US" altLang="ko-KR" dirty="0" err="1"/>
              <a:t>c:if</a:t>
            </a:r>
            <a:r>
              <a:rPr lang="en-US" altLang="ko-KR" dirty="0"/>
              <a:t> test="${1+2==3}"&gt;</a:t>
            </a:r>
          </a:p>
          <a:p>
            <a:r>
              <a:rPr lang="en-US" altLang="ko-KR" dirty="0"/>
              <a:t>		1 + 2 = 3</a:t>
            </a:r>
          </a:p>
          <a:p>
            <a:r>
              <a:rPr lang="en-US" altLang="ko-KR" dirty="0"/>
              <a:t>	&lt;/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&lt;</a:t>
            </a:r>
            <a:r>
              <a:rPr lang="en-US" altLang="ko-KR" dirty="0" err="1"/>
              <a:t>c:if</a:t>
            </a:r>
            <a:r>
              <a:rPr lang="en-US" altLang="ko-KR" dirty="0"/>
              <a:t> test="${1+2!=3}"&gt;</a:t>
            </a:r>
          </a:p>
          <a:p>
            <a:r>
              <a:rPr lang="en-US" altLang="ko-KR" dirty="0"/>
              <a:t>		1 + 2 != 3</a:t>
            </a:r>
          </a:p>
          <a:p>
            <a:r>
              <a:rPr lang="en-US" altLang="ko-KR" dirty="0"/>
              <a:t>	&lt;/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&lt;</a:t>
            </a:r>
            <a:r>
              <a:rPr lang="en-US" altLang="ko-KR" dirty="0" err="1"/>
              <a:t>hr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	&lt;</a:t>
            </a:r>
            <a:r>
              <a:rPr lang="en-US" altLang="ko-KR" dirty="0" err="1"/>
              <a:t>c:forEach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</a:t>
            </a:r>
            <a:r>
              <a:rPr lang="en-US" altLang="ko-KR" dirty="0" err="1"/>
              <a:t>fEach</a:t>
            </a:r>
            <a:r>
              <a:rPr lang="en-US" altLang="ko-KR" dirty="0"/>
              <a:t>" begin="0" end="30" step="3"&gt;</a:t>
            </a:r>
          </a:p>
          <a:p>
            <a:r>
              <a:rPr lang="en-US" altLang="ko-KR" dirty="0"/>
              <a:t>		${</a:t>
            </a:r>
            <a:r>
              <a:rPr lang="en-US" altLang="ko-KR" dirty="0" err="1"/>
              <a:t>fEach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	&lt;/</a:t>
            </a:r>
            <a:r>
              <a:rPr lang="en-US" altLang="ko-KR" dirty="0" err="1"/>
              <a:t>c:forEach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389520" y="162583"/>
            <a:ext cx="8007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JSTL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개요 및 설치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슬라이드 번호 개체 틀 2"/>
          <p:cNvSpPr>
            <a:spLocks noGrp="1"/>
          </p:cNvSpPr>
          <p:nvPr/>
        </p:nvSpPr>
        <p:spPr>
          <a:xfrm>
            <a:off x="6691200" y="633029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TextBox 14"/>
          <p:cNvSpPr txBox="1"/>
          <p:nvPr/>
        </p:nvSpPr>
        <p:spPr>
          <a:xfrm>
            <a:off x="389520" y="648055"/>
            <a:ext cx="8007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JSP</a:t>
            </a:r>
            <a:r>
              <a:rPr lang="ko-KR" altLang="en-US" sz="1600" dirty="0"/>
              <a:t>의 경우 </a:t>
            </a:r>
            <a:r>
              <a:rPr lang="en-US" altLang="ko-KR" sz="1600" dirty="0"/>
              <a:t>HTML </a:t>
            </a:r>
            <a:r>
              <a:rPr lang="ko-KR" altLang="en-US" sz="1600" dirty="0"/>
              <a:t>태그와 같이 사용되어 전체적인 코드의 </a:t>
            </a:r>
            <a:r>
              <a:rPr lang="ko-KR" altLang="en-US" sz="1600" dirty="0" err="1"/>
              <a:t>가독성이</a:t>
            </a:r>
            <a:r>
              <a:rPr lang="ko-KR" altLang="en-US" sz="1600" dirty="0"/>
              <a:t> 떨어집니다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r>
              <a:rPr lang="ko-KR" altLang="en-US" sz="1600" dirty="0" smtClean="0">
                <a:latin typeface="+mn-ea"/>
              </a:rPr>
              <a:t>태그 라이브러리 </a:t>
            </a:r>
            <a:r>
              <a:rPr lang="en-US" altLang="ko-KR" sz="1600" dirty="0" smtClean="0">
                <a:latin typeface="+mn-ea"/>
              </a:rPr>
              <a:t>JSTL</a:t>
            </a:r>
            <a:r>
              <a:rPr lang="ko-KR" altLang="en-US" sz="1600" dirty="0" smtClean="0">
                <a:latin typeface="+mn-ea"/>
              </a:rPr>
              <a:t>은 이런 문재를 해결할 수 있다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r>
              <a:rPr lang="en-US" altLang="ko-KR" sz="1600" dirty="0" smtClean="0">
                <a:latin typeface="+mn-ea"/>
              </a:rPr>
              <a:t>JSTL</a:t>
            </a:r>
            <a:r>
              <a:rPr lang="ko-KR" altLang="en-US" sz="1600" dirty="0" smtClean="0">
                <a:latin typeface="+mn-ea"/>
              </a:rPr>
              <a:t>은 별도 설치를 해야 한다</a:t>
            </a:r>
            <a:r>
              <a:rPr lang="en-US" altLang="ko-KR" sz="1600" dirty="0" smtClean="0">
                <a:latin typeface="+mn-ea"/>
              </a:rPr>
              <a:t>.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860910" y="2051408"/>
            <a:ext cx="7620991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461528" y="1665459"/>
            <a:ext cx="8007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+mn-ea"/>
              </a:rPr>
              <a:t>JSTL </a:t>
            </a:r>
            <a:r>
              <a:rPr lang="ko-KR" altLang="en-US" dirty="0" smtClean="0">
                <a:latin typeface="+mn-ea"/>
              </a:rPr>
              <a:t>설치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009" y="1398866"/>
            <a:ext cx="1492911" cy="5259310"/>
          </a:xfrm>
          <a:prstGeom prst="rect">
            <a:avLst/>
          </a:prstGeom>
        </p:spPr>
      </p:pic>
      <p:sp>
        <p:nvSpPr>
          <p:cNvPr id="10" name="TextBox 15"/>
          <p:cNvSpPr txBox="1"/>
          <p:nvPr/>
        </p:nvSpPr>
        <p:spPr>
          <a:xfrm>
            <a:off x="319200" y="2141076"/>
            <a:ext cx="2158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  <a:hlinkClick r:id="rId3"/>
              </a:rPr>
              <a:t>http://jakarta.apache.org</a:t>
            </a:r>
            <a:r>
              <a:rPr lang="en-US" altLang="ko-KR" sz="1600" dirty="0" smtClean="0">
                <a:latin typeface="+mn-ea"/>
                <a:hlinkClick r:id="rId3"/>
              </a:rPr>
              <a:t>/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접속 한 후</a:t>
            </a:r>
            <a:r>
              <a:rPr lang="en-US" altLang="ko-KR" sz="1600" dirty="0" smtClean="0">
                <a:latin typeface="+mn-ea"/>
              </a:rPr>
              <a:t>,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좌측의 </a:t>
            </a:r>
            <a:r>
              <a:rPr lang="en-US" altLang="ko-KR" sz="1600" dirty="0" err="1" smtClean="0">
                <a:latin typeface="+mn-ea"/>
              </a:rPr>
              <a:t>Taglibs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클릭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54058" y="6384424"/>
            <a:ext cx="589406" cy="273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324" y="3104066"/>
            <a:ext cx="4205115" cy="3269235"/>
          </a:xfrm>
          <a:prstGeom prst="rect">
            <a:avLst/>
          </a:prstGeom>
        </p:spPr>
      </p:pic>
      <p:sp>
        <p:nvSpPr>
          <p:cNvPr id="13" name="TextBox 16"/>
          <p:cNvSpPr txBox="1"/>
          <p:nvPr/>
        </p:nvSpPr>
        <p:spPr>
          <a:xfrm>
            <a:off x="4742950" y="2094910"/>
            <a:ext cx="3254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Apache Standard </a:t>
            </a:r>
            <a:r>
              <a:rPr lang="en-US" altLang="ko-KR" sz="1600" dirty="0" err="1" smtClean="0">
                <a:latin typeface="+mn-ea"/>
              </a:rPr>
              <a:t>Taglib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클릭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41223" y="4504949"/>
            <a:ext cx="958116" cy="273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063" y="1076325"/>
            <a:ext cx="738187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875" y="2109788"/>
            <a:ext cx="73342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5" y="557213"/>
            <a:ext cx="7829550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52588"/>
            <a:ext cx="71628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5617" y="0"/>
            <a:ext cx="6155850" cy="630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476672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hlinkClick r:id="rId2"/>
              </a:rPr>
              <a:t>https://velog.io/@ye050425/JSP-JSTL-%</a:t>
            </a:r>
            <a:r>
              <a:rPr lang="en-US" altLang="ko-KR" dirty="0" smtClean="0">
                <a:hlinkClick r:id="rId2"/>
              </a:rPr>
              <a:t>EC%A0%95%EB%A6%AC</a:t>
            </a:r>
            <a:endParaRPr lang="en-US" altLang="ko-KR" dirty="0" smtClean="0"/>
          </a:p>
          <a:p>
            <a:r>
              <a:rPr lang="ko-KR" altLang="en-US" dirty="0" smtClean="0"/>
              <a:t>시간포맷확</a:t>
            </a:r>
            <a:r>
              <a:rPr lang="ko-KR" altLang="en-US" dirty="0" smtClean="0"/>
              <a:t>인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49636" y="1850888"/>
            <a:ext cx="8644729" cy="31562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2"/>
          <p:cNvSpPr>
            <a:spLocks noGrp="1"/>
          </p:cNvSpPr>
          <p:nvPr/>
        </p:nvSpPr>
        <p:spPr>
          <a:xfrm>
            <a:off x="6375918" y="58982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C7ED37-DDEF-4DB7-963E-342CD9877B0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TextBox 12"/>
          <p:cNvSpPr txBox="1"/>
          <p:nvPr/>
        </p:nvSpPr>
        <p:spPr>
          <a:xfrm>
            <a:off x="390210" y="594631"/>
            <a:ext cx="7620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>
                <a:latin typeface="+mn-ea"/>
              </a:rPr>
              <a:t>JSTL </a:t>
            </a:r>
            <a:r>
              <a:rPr lang="ko-KR" altLang="en-US" sz="2000" dirty="0" smtClean="0">
                <a:latin typeface="+mn-ea"/>
              </a:rPr>
              <a:t>설치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" y="1820695"/>
            <a:ext cx="4539758" cy="1941839"/>
          </a:xfrm>
          <a:prstGeom prst="rect">
            <a:avLst/>
          </a:prstGeom>
        </p:spPr>
      </p:pic>
      <p:sp>
        <p:nvSpPr>
          <p:cNvPr id="7" name="TextBox 18"/>
          <p:cNvSpPr txBox="1"/>
          <p:nvPr/>
        </p:nvSpPr>
        <p:spPr>
          <a:xfrm>
            <a:off x="74238" y="1401824"/>
            <a:ext cx="3998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latin typeface="+mn-ea"/>
              </a:rPr>
              <a:t>Standard 1.1 download </a:t>
            </a:r>
            <a:r>
              <a:rPr lang="ko-KR" altLang="en-US" sz="1600" dirty="0" smtClean="0">
                <a:latin typeface="+mn-ea"/>
              </a:rPr>
              <a:t>클릭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42590" y="3273207"/>
            <a:ext cx="958116" cy="273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002" y="1663434"/>
            <a:ext cx="2660092" cy="3756968"/>
          </a:xfrm>
          <a:prstGeom prst="rect">
            <a:avLst/>
          </a:prstGeom>
        </p:spPr>
      </p:pic>
      <p:sp>
        <p:nvSpPr>
          <p:cNvPr id="10" name="TextBox 20"/>
          <p:cNvSpPr txBox="1"/>
          <p:nvPr/>
        </p:nvSpPr>
        <p:spPr>
          <a:xfrm>
            <a:off x="5119002" y="1242703"/>
            <a:ext cx="399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+mn-ea"/>
              </a:rPr>
              <a:t>binaries </a:t>
            </a:r>
            <a:r>
              <a:rPr lang="ko-KR" altLang="en-US" dirty="0" smtClean="0">
                <a:latin typeface="+mn-ea"/>
              </a:rPr>
              <a:t>클릭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58814" y="4195031"/>
            <a:ext cx="958116" cy="273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56" y="1805506"/>
            <a:ext cx="4353893" cy="2893580"/>
          </a:xfrm>
          <a:prstGeom prst="rect">
            <a:avLst/>
          </a:prstGeom>
        </p:spPr>
      </p:pic>
      <p:sp>
        <p:nvSpPr>
          <p:cNvPr id="5" name="TextBox 1"/>
          <p:cNvSpPr txBox="1"/>
          <p:nvPr/>
        </p:nvSpPr>
        <p:spPr>
          <a:xfrm>
            <a:off x="646600" y="44836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24-1.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JSTL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개요 및 설치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슬라이드 번호 개체 틀 2"/>
          <p:cNvSpPr>
            <a:spLocks noGrp="1"/>
          </p:cNvSpPr>
          <p:nvPr/>
        </p:nvSpPr>
        <p:spPr>
          <a:xfrm>
            <a:off x="6692044" y="60445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C7ED37-DDEF-4DB7-963E-342CD9877B0B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646600" y="79599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861754" y="1224851"/>
            <a:ext cx="7620991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2"/>
          <p:cNvSpPr txBox="1"/>
          <p:nvPr/>
        </p:nvSpPr>
        <p:spPr>
          <a:xfrm>
            <a:off x="861754" y="963241"/>
            <a:ext cx="7620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>
                <a:latin typeface="+mn-ea"/>
              </a:rPr>
              <a:t>JSTL </a:t>
            </a:r>
            <a:r>
              <a:rPr lang="ko-KR" altLang="en-US" sz="1100" dirty="0" smtClean="0">
                <a:latin typeface="+mn-ea"/>
              </a:rPr>
              <a:t>설치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0" name="TextBox 18"/>
          <p:cNvSpPr txBox="1"/>
          <p:nvPr/>
        </p:nvSpPr>
        <p:spPr>
          <a:xfrm>
            <a:off x="861754" y="1479265"/>
            <a:ext cx="22046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>
                <a:latin typeface="+mn-ea"/>
              </a:rPr>
              <a:t>jakarta-taglibs-standard-1.1.2.zip </a:t>
            </a:r>
            <a:r>
              <a:rPr lang="ko-KR" altLang="en-US" sz="1100" dirty="0" smtClean="0">
                <a:latin typeface="+mn-ea"/>
              </a:rPr>
              <a:t>클릭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1451" y="3391858"/>
            <a:ext cx="1769807" cy="273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062" y="1740876"/>
            <a:ext cx="2411117" cy="3397483"/>
          </a:xfrm>
          <a:prstGeom prst="rect">
            <a:avLst/>
          </a:prstGeom>
        </p:spPr>
      </p:pic>
      <p:sp>
        <p:nvSpPr>
          <p:cNvPr id="13" name="TextBox 14"/>
          <p:cNvSpPr txBox="1"/>
          <p:nvPr/>
        </p:nvSpPr>
        <p:spPr>
          <a:xfrm>
            <a:off x="5324063" y="1479265"/>
            <a:ext cx="2204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>
                <a:latin typeface="+mn-ea"/>
              </a:rPr>
              <a:t>압축해제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24063" y="2555376"/>
            <a:ext cx="1769807" cy="273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389309" y="4643608"/>
            <a:ext cx="1769807" cy="273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10" y="1817820"/>
            <a:ext cx="4633497" cy="1659379"/>
          </a:xfrm>
          <a:prstGeom prst="rect">
            <a:avLst/>
          </a:prstGeom>
        </p:spPr>
      </p:pic>
      <p:sp>
        <p:nvSpPr>
          <p:cNvPr id="5" name="TextBox 1"/>
          <p:cNvSpPr txBox="1"/>
          <p:nvPr/>
        </p:nvSpPr>
        <p:spPr>
          <a:xfrm>
            <a:off x="513746" y="44836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24-1.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JSTL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개요 및 설치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슬라이드 번호 개체 틀 2"/>
          <p:cNvSpPr>
            <a:spLocks noGrp="1"/>
          </p:cNvSpPr>
          <p:nvPr/>
        </p:nvSpPr>
        <p:spPr>
          <a:xfrm>
            <a:off x="6559190" y="60445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C7ED37-DDEF-4DB7-963E-342CD9877B0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13746" y="79599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728900" y="1224851"/>
            <a:ext cx="7620991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2"/>
          <p:cNvSpPr txBox="1"/>
          <p:nvPr/>
        </p:nvSpPr>
        <p:spPr>
          <a:xfrm>
            <a:off x="728900" y="963241"/>
            <a:ext cx="7620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>
                <a:latin typeface="+mn-ea"/>
              </a:rPr>
              <a:t>JSTL </a:t>
            </a:r>
            <a:r>
              <a:rPr lang="ko-KR" altLang="en-US" sz="1100" dirty="0" smtClean="0">
                <a:latin typeface="+mn-ea"/>
              </a:rPr>
              <a:t>설치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0" name="TextBox 18"/>
          <p:cNvSpPr txBox="1"/>
          <p:nvPr/>
        </p:nvSpPr>
        <p:spPr>
          <a:xfrm>
            <a:off x="728900" y="1479265"/>
            <a:ext cx="2204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>
                <a:latin typeface="+mn-ea"/>
              </a:rPr>
              <a:t>라이브러리 파일 복사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62087" y="2670955"/>
            <a:ext cx="1071458" cy="4633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072" y="1938619"/>
            <a:ext cx="3014663" cy="170497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115509" y="2706341"/>
            <a:ext cx="914400" cy="2461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115509" y="3103179"/>
            <a:ext cx="914400" cy="2461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238777" y="2106895"/>
            <a:ext cx="771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8" y="1423988"/>
            <a:ext cx="831532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67544" y="908720"/>
          <a:ext cx="6984776" cy="4773750"/>
        </p:xfrm>
        <a:graphic>
          <a:graphicData uri="http://schemas.openxmlformats.org/drawingml/2006/table">
            <a:tbl>
              <a:tblPr/>
              <a:tblGrid>
                <a:gridCol w="2664296"/>
                <a:gridCol w="4320480"/>
              </a:tblGrid>
              <a:tr h="145143">
                <a:tc>
                  <a:txBody>
                    <a:bodyPr/>
                    <a:lstStyle/>
                    <a:p>
                      <a:r>
                        <a:rPr lang="en-US" sz="1400"/>
                        <a:t>Tags</a:t>
                      </a:r>
                    </a:p>
                  </a:txBody>
                  <a:tcPr marL="36286" marR="36286" marT="18143" marB="18143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Description</a:t>
                      </a:r>
                    </a:p>
                  </a:txBody>
                  <a:tcPr marL="36286" marR="36286" marT="18143" marB="18143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857">
                <a:tc>
                  <a:txBody>
                    <a:bodyPr/>
                    <a:lstStyle/>
                    <a:p>
                      <a:r>
                        <a:rPr lang="en-US" sz="1400"/>
                        <a:t>c:out</a:t>
                      </a:r>
                    </a:p>
                  </a:txBody>
                  <a:tcPr marL="36286" marR="36286" marT="18143" marB="18143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&lt;% = ... %&gt; </a:t>
                      </a:r>
                      <a:r>
                        <a:rPr lang="ko-KR" altLang="en-US" sz="1400"/>
                        <a:t>태그 작동 방식과 유사한 표현식의 결과를 표시</a:t>
                      </a:r>
                    </a:p>
                  </a:txBody>
                  <a:tcPr marL="36286" marR="36286" marT="18143" marB="18143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1714">
                <a:tc>
                  <a:txBody>
                    <a:bodyPr/>
                    <a:lstStyle/>
                    <a:p>
                      <a:r>
                        <a:rPr lang="en-US" sz="1400"/>
                        <a:t>c:import</a:t>
                      </a:r>
                    </a:p>
                  </a:txBody>
                  <a:tcPr marL="36286" marR="36286" marT="18143" marB="18143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/>
                        <a:t>상대 또는 절대 </a:t>
                      </a:r>
                      <a:r>
                        <a:rPr lang="en-US" altLang="ko-KR" sz="1400"/>
                        <a:t>URL</a:t>
                      </a:r>
                      <a:r>
                        <a:rPr lang="ko-KR" altLang="en-US" sz="1400"/>
                        <a:t>을 검색하여 내용을 </a:t>
                      </a:r>
                      <a:r>
                        <a:rPr lang="en-US" altLang="ko-KR" sz="1400"/>
                        <a:t>'var'</a:t>
                      </a:r>
                      <a:r>
                        <a:rPr lang="ko-KR" altLang="en-US" sz="1400"/>
                        <a:t>의 문자열</a:t>
                      </a:r>
                      <a:r>
                        <a:rPr lang="en-US" altLang="ko-KR" sz="1400"/>
                        <a:t>, 'varReader'</a:t>
                      </a:r>
                      <a:r>
                        <a:rPr lang="ko-KR" altLang="en-US" sz="1400"/>
                        <a:t>의 </a:t>
                      </a:r>
                      <a:r>
                        <a:rPr lang="en-US" altLang="ko-KR" sz="1400"/>
                        <a:t>Reader </a:t>
                      </a:r>
                      <a:r>
                        <a:rPr lang="ko-KR" altLang="en-US" sz="1400"/>
                        <a:t>또는 페이지에 표시</a:t>
                      </a:r>
                    </a:p>
                  </a:txBody>
                  <a:tcPr marL="36286" marR="36286" marT="18143" marB="18143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F5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400"/>
                        <a:t>c:set</a:t>
                      </a:r>
                    </a:p>
                  </a:txBody>
                  <a:tcPr marL="36286" marR="36286" marT="18143" marB="18143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/>
                        <a:t>평가중인 표현식의 결과를 </a:t>
                      </a:r>
                      <a:r>
                        <a:rPr lang="en-US" altLang="ko-KR" sz="1400"/>
                        <a:t>'scope'</a:t>
                      </a:r>
                      <a:r>
                        <a:rPr lang="ko-KR" altLang="en-US" sz="1400"/>
                        <a:t>변수에 설정</a:t>
                      </a:r>
                    </a:p>
                  </a:txBody>
                  <a:tcPr marL="36286" marR="36286" marT="18143" marB="18143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400"/>
                        <a:t>c:remove</a:t>
                      </a:r>
                    </a:p>
                  </a:txBody>
                  <a:tcPr marL="36286" marR="36286" marT="18143" marB="18143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/>
                        <a:t>특정 범위에서 지정된 범위 변수를 제거하는 데 사용</a:t>
                      </a:r>
                    </a:p>
                  </a:txBody>
                  <a:tcPr marL="36286" marR="36286" marT="18143" marB="18143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F5"/>
                    </a:solidFill>
                  </a:tcPr>
                </a:tc>
              </a:tr>
              <a:tr h="362857">
                <a:tc>
                  <a:txBody>
                    <a:bodyPr/>
                    <a:lstStyle/>
                    <a:p>
                      <a:r>
                        <a:rPr lang="en-US" sz="1400"/>
                        <a:t>c:catch</a:t>
                      </a:r>
                    </a:p>
                  </a:txBody>
                  <a:tcPr marL="36286" marR="36286" marT="18143" marB="18143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/>
                        <a:t>본문에서 발생하는 </a:t>
                      </a:r>
                      <a:r>
                        <a:rPr lang="en-US" altLang="ko-KR" sz="1400"/>
                        <a:t>Throwable </a:t>
                      </a:r>
                      <a:r>
                        <a:rPr lang="ko-KR" altLang="en-US" sz="1400"/>
                        <a:t>예외를 포착하는 데 사용</a:t>
                      </a:r>
                    </a:p>
                  </a:txBody>
                  <a:tcPr marL="36286" marR="36286" marT="18143" marB="18143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1714">
                <a:tc>
                  <a:txBody>
                    <a:bodyPr/>
                    <a:lstStyle/>
                    <a:p>
                      <a:r>
                        <a:rPr lang="en-US" sz="1400"/>
                        <a:t>c:if</a:t>
                      </a:r>
                    </a:p>
                  </a:txBody>
                  <a:tcPr marL="36286" marR="36286" marT="18143" marB="18143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/>
                        <a:t>조건을 테스트하는 데 사용되는 조건부 태그이며 표현식이 참인 경우에만 본문 내용을 표시</a:t>
                      </a:r>
                    </a:p>
                  </a:txBody>
                  <a:tcPr marL="36286" marR="36286" marT="18143" marB="18143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F5"/>
                    </a:solidFill>
                  </a:tcPr>
                </a:tc>
              </a:tr>
              <a:tr h="362857">
                <a:tc>
                  <a:txBody>
                    <a:bodyPr/>
                    <a:lstStyle/>
                    <a:p>
                      <a:r>
                        <a:rPr lang="en-US" sz="1400"/>
                        <a:t>c:choose, c:when, c:otherwise</a:t>
                      </a:r>
                    </a:p>
                  </a:txBody>
                  <a:tcPr marL="36286" marR="36286" marT="18143" marB="18143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/>
                        <a:t>평가 된 조건이 </a:t>
                      </a:r>
                      <a:r>
                        <a:rPr lang="en-US" altLang="ko-KR" sz="1400"/>
                        <a:t>true </a:t>
                      </a:r>
                      <a:r>
                        <a:rPr lang="ko-KR" altLang="en-US" sz="1400"/>
                        <a:t>인 경우 본문 내용을 포함하는 간단한 조건부 태그</a:t>
                      </a:r>
                    </a:p>
                  </a:txBody>
                  <a:tcPr marL="36286" marR="36286" marT="18143" marB="18143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857">
                <a:tc>
                  <a:txBody>
                    <a:bodyPr/>
                    <a:lstStyle/>
                    <a:p>
                      <a:r>
                        <a:rPr lang="en-US" sz="1400"/>
                        <a:t>c:forEach</a:t>
                      </a:r>
                    </a:p>
                  </a:txBody>
                  <a:tcPr marL="36286" marR="36286" marT="18143" marB="18143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/>
                        <a:t>기본 반복 태그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고정 된 횟수 또는 초과 수집 동안 중첩 된 본문 내용을 반복</a:t>
                      </a:r>
                    </a:p>
                  </a:txBody>
                  <a:tcPr marL="36286" marR="36286" marT="18143" marB="18143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F5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400"/>
                        <a:t>c:forTokens</a:t>
                      </a:r>
                    </a:p>
                  </a:txBody>
                  <a:tcPr marL="36286" marR="36286" marT="18143" marB="18143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/>
                        <a:t>제공된 델리 미터로 분리 된 토큰을 반복</a:t>
                      </a:r>
                    </a:p>
                  </a:txBody>
                  <a:tcPr marL="36286" marR="36286" marT="18143" marB="18143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400"/>
                        <a:t>c:param</a:t>
                      </a:r>
                    </a:p>
                  </a:txBody>
                  <a:tcPr marL="36286" marR="36286" marT="18143" marB="18143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/>
                        <a:t>포함하는 </a:t>
                      </a:r>
                      <a:r>
                        <a:rPr lang="en-US" altLang="ko-KR" sz="1400"/>
                        <a:t>'import'</a:t>
                      </a:r>
                      <a:r>
                        <a:rPr lang="ko-KR" altLang="en-US" sz="1400"/>
                        <a:t>태그의 </a:t>
                      </a:r>
                      <a:r>
                        <a:rPr lang="en-US" altLang="ko-KR" sz="1400"/>
                        <a:t>URL</a:t>
                      </a:r>
                      <a:r>
                        <a:rPr lang="ko-KR" altLang="en-US" sz="1400"/>
                        <a:t>에 매개 변수를 추가</a:t>
                      </a:r>
                    </a:p>
                  </a:txBody>
                  <a:tcPr marL="36286" marR="36286" marT="18143" marB="18143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F5"/>
                    </a:solidFill>
                  </a:tcPr>
                </a:tc>
              </a:tr>
              <a:tr h="362857">
                <a:tc>
                  <a:txBody>
                    <a:bodyPr/>
                    <a:lstStyle/>
                    <a:p>
                      <a:r>
                        <a:rPr lang="en-US" sz="1400"/>
                        <a:t>c:redirect</a:t>
                      </a:r>
                    </a:p>
                  </a:txBody>
                  <a:tcPr marL="36286" marR="36286" marT="18143" marB="18143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/>
                        <a:t>브라우저를 새 </a:t>
                      </a:r>
                      <a:r>
                        <a:rPr lang="en-US" altLang="ko-KR" sz="1400"/>
                        <a:t>URL</a:t>
                      </a:r>
                      <a:r>
                        <a:rPr lang="ko-KR" altLang="en-US" sz="1400"/>
                        <a:t>로 리디렉션하고 컨텍스트 기준 </a:t>
                      </a:r>
                      <a:r>
                        <a:rPr lang="en-US" altLang="ko-KR" sz="1400"/>
                        <a:t>URL</a:t>
                      </a:r>
                      <a:r>
                        <a:rPr lang="ko-KR" altLang="en-US" sz="1400"/>
                        <a:t>을 지원</a:t>
                      </a:r>
                    </a:p>
                  </a:txBody>
                  <a:tcPr marL="36286" marR="36286" marT="18143" marB="18143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5143">
                <a:tc>
                  <a:txBody>
                    <a:bodyPr/>
                    <a:lstStyle/>
                    <a:p>
                      <a:r>
                        <a:rPr lang="en-US" sz="1400"/>
                        <a:t>c</a:t>
                      </a:r>
                    </a:p>
                  </a:txBody>
                  <a:tcPr marL="36286" marR="36286" marT="18143" marB="18143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url</a:t>
                      </a:r>
                      <a:endParaRPr lang="en-US" sz="1400" dirty="0"/>
                    </a:p>
                  </a:txBody>
                  <a:tcPr marL="36286" marR="36286" marT="18143" marB="18143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F5"/>
                    </a:solidFill>
                  </a:tcPr>
                </a:tc>
              </a:tr>
            </a:tbl>
          </a:graphicData>
        </a:graphic>
      </p:graphicFrame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482478" y="44836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JSTL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라이브러리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82478" y="79599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05312" y="1331215"/>
            <a:ext cx="7620991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605312" y="1069605"/>
            <a:ext cx="7620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>
                <a:latin typeface="+mn-ea"/>
              </a:rPr>
              <a:t>출력 태그 </a:t>
            </a:r>
            <a:r>
              <a:rPr lang="en-US" altLang="ko-KR" sz="1100" dirty="0" smtClean="0">
                <a:latin typeface="+mn-ea"/>
              </a:rPr>
              <a:t>: &lt;</a:t>
            </a:r>
            <a:r>
              <a:rPr lang="en-US" altLang="ko-KR" sz="1100" dirty="0" err="1" smtClean="0">
                <a:latin typeface="+mn-ea"/>
              </a:rPr>
              <a:t>c:out</a:t>
            </a:r>
            <a:r>
              <a:rPr lang="en-US" altLang="ko-KR" sz="1100" dirty="0" smtClean="0">
                <a:latin typeface="+mn-ea"/>
              </a:rPr>
              <a:t>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2623" y="1428980"/>
            <a:ext cx="6627202" cy="516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c:out</a:t>
            </a:r>
            <a:r>
              <a:rPr lang="en-US" altLang="ko-KR" dirty="0" smtClean="0"/>
              <a:t> value=“</a:t>
            </a:r>
            <a:r>
              <a:rPr lang="ko-KR" altLang="en-US" dirty="0" err="1" smtClean="0"/>
              <a:t>출력값</a:t>
            </a:r>
            <a:r>
              <a:rPr lang="en-US" altLang="ko-KR" dirty="0" smtClean="0"/>
              <a:t>” default=“</a:t>
            </a:r>
            <a:r>
              <a:rPr lang="ko-KR" altLang="en-US" dirty="0" smtClean="0"/>
              <a:t>기본값</a:t>
            </a:r>
            <a:r>
              <a:rPr lang="en-US" altLang="ko-KR" dirty="0" smtClean="0"/>
              <a:t>” </a:t>
            </a:r>
            <a:r>
              <a:rPr lang="en-US" altLang="ko-KR" dirty="0" err="1" smtClean="0"/>
              <a:t>escapeXml</a:t>
            </a:r>
            <a:r>
              <a:rPr lang="en-US" altLang="ko-KR" dirty="0" smtClean="0"/>
              <a:t>=“true or false”&gt;//</a:t>
            </a:r>
            <a:r>
              <a:rPr lang="ko-KR" altLang="en-US" dirty="0" smtClean="0"/>
              <a:t>특수문자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05312" y="2624498"/>
            <a:ext cx="7620991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4"/>
          <p:cNvSpPr txBox="1"/>
          <p:nvPr/>
        </p:nvSpPr>
        <p:spPr>
          <a:xfrm>
            <a:off x="605312" y="2362888"/>
            <a:ext cx="7620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>
                <a:latin typeface="+mn-ea"/>
              </a:rPr>
              <a:t>변수 설정 태그 </a:t>
            </a:r>
            <a:r>
              <a:rPr lang="en-US" altLang="ko-KR" sz="1100" dirty="0" smtClean="0">
                <a:latin typeface="+mn-ea"/>
              </a:rPr>
              <a:t>: &lt;</a:t>
            </a:r>
            <a:r>
              <a:rPr lang="en-US" altLang="ko-KR" sz="1100" dirty="0" err="1" smtClean="0">
                <a:latin typeface="+mn-ea"/>
              </a:rPr>
              <a:t>c:set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smtClean="0">
                <a:latin typeface="+mn-ea"/>
              </a:rPr>
              <a:t>객체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2623" y="2739852"/>
            <a:ext cx="6627203" cy="516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c:set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=“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” value=“</a:t>
            </a:r>
            <a:r>
              <a:rPr lang="ko-KR" altLang="en-US" dirty="0" err="1" smtClean="0"/>
              <a:t>설정값</a:t>
            </a:r>
            <a:r>
              <a:rPr lang="en-US" altLang="ko-KR" dirty="0" smtClean="0"/>
              <a:t>” target=“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” property=“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” scope=“</a:t>
            </a:r>
            <a:r>
              <a:rPr lang="ko-KR" altLang="en-US" dirty="0" smtClean="0"/>
              <a:t>범위</a:t>
            </a:r>
            <a:r>
              <a:rPr lang="en-US" altLang="ko-KR" dirty="0" smtClean="0"/>
              <a:t>”&gt;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605311" y="4021470"/>
            <a:ext cx="7620991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7"/>
          <p:cNvSpPr txBox="1"/>
          <p:nvPr/>
        </p:nvSpPr>
        <p:spPr>
          <a:xfrm>
            <a:off x="605311" y="3759860"/>
            <a:ext cx="7620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>
                <a:latin typeface="+mn-ea"/>
              </a:rPr>
              <a:t>변수를 제거하는 태그 </a:t>
            </a:r>
            <a:r>
              <a:rPr lang="en-US" altLang="ko-KR" sz="1100" dirty="0" smtClean="0">
                <a:latin typeface="+mn-ea"/>
              </a:rPr>
              <a:t>: &lt;</a:t>
            </a:r>
            <a:r>
              <a:rPr lang="en-US" altLang="ko-KR" sz="1100" dirty="0" err="1" smtClean="0">
                <a:latin typeface="+mn-ea"/>
              </a:rPr>
              <a:t>c:remove</a:t>
            </a:r>
            <a:r>
              <a:rPr lang="en-US" altLang="ko-KR" sz="1100" dirty="0" smtClean="0">
                <a:latin typeface="+mn-ea"/>
              </a:rPr>
              <a:t>&gt;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72622" y="4136823"/>
            <a:ext cx="6627203" cy="516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c:remove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=“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” scope=“</a:t>
            </a:r>
            <a:r>
              <a:rPr lang="ko-KR" altLang="en-US" dirty="0" smtClean="0"/>
              <a:t>범위</a:t>
            </a:r>
            <a:r>
              <a:rPr lang="en-US" altLang="ko-KR" dirty="0" smtClean="0"/>
              <a:t>”&gt;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516</Words>
  <Application>Microsoft Office PowerPoint</Application>
  <PresentationFormat>화면 슬라이드 쇼(4:3)</PresentationFormat>
  <Paragraphs>107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foxman12</cp:lastModifiedBy>
  <cp:revision>7</cp:revision>
  <dcterms:created xsi:type="dcterms:W3CDTF">2006-10-05T04:04:58Z</dcterms:created>
  <dcterms:modified xsi:type="dcterms:W3CDTF">2022-01-26T07:00:05Z</dcterms:modified>
</cp:coreProperties>
</file>