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0" r:id="rId2"/>
    <p:sldId id="301" r:id="rId3"/>
    <p:sldId id="302" r:id="rId4"/>
    <p:sldId id="319" r:id="rId5"/>
    <p:sldId id="320" r:id="rId6"/>
    <p:sldId id="303" r:id="rId7"/>
    <p:sldId id="321" r:id="rId8"/>
    <p:sldId id="304" r:id="rId9"/>
    <p:sldId id="299" r:id="rId10"/>
    <p:sldId id="337" r:id="rId11"/>
    <p:sldId id="339" r:id="rId12"/>
    <p:sldId id="305" r:id="rId13"/>
    <p:sldId id="306" r:id="rId14"/>
    <p:sldId id="307" r:id="rId15"/>
    <p:sldId id="308" r:id="rId16"/>
    <p:sldId id="309" r:id="rId17"/>
    <p:sldId id="338" r:id="rId18"/>
    <p:sldId id="311" r:id="rId19"/>
    <p:sldId id="322" r:id="rId20"/>
    <p:sldId id="342" r:id="rId21"/>
    <p:sldId id="343" r:id="rId22"/>
    <p:sldId id="340" r:id="rId23"/>
    <p:sldId id="324" r:id="rId24"/>
    <p:sldId id="323" r:id="rId25"/>
    <p:sldId id="344" r:id="rId26"/>
    <p:sldId id="345" r:id="rId27"/>
    <p:sldId id="346" r:id="rId28"/>
    <p:sldId id="347" r:id="rId29"/>
    <p:sldId id="325" r:id="rId30"/>
    <p:sldId id="341" r:id="rId31"/>
    <p:sldId id="348" r:id="rId32"/>
    <p:sldId id="350" r:id="rId33"/>
    <p:sldId id="349" r:id="rId34"/>
    <p:sldId id="312" r:id="rId35"/>
    <p:sldId id="313" r:id="rId36"/>
    <p:sldId id="326" r:id="rId37"/>
    <p:sldId id="314" r:id="rId38"/>
    <p:sldId id="327" r:id="rId39"/>
    <p:sldId id="328" r:id="rId40"/>
    <p:sldId id="329" r:id="rId41"/>
    <p:sldId id="330" r:id="rId42"/>
    <p:sldId id="318" r:id="rId43"/>
    <p:sldId id="315" r:id="rId44"/>
    <p:sldId id="316" r:id="rId45"/>
    <p:sldId id="333" r:id="rId46"/>
    <p:sldId id="332" r:id="rId47"/>
    <p:sldId id="334" r:id="rId48"/>
    <p:sldId id="335" r:id="rId49"/>
    <p:sldId id="317" r:id="rId50"/>
    <p:sldId id="336" r:id="rId51"/>
    <p:sldId id="270" r:id="rId52"/>
    <p:sldId id="273" r:id="rId5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9EB0B94B-3C4D-45C2-99AD-70721D44D470}">
          <p14:sldIdLst>
            <p14:sldId id="265"/>
            <p14:sldId id="256"/>
            <p14:sldId id="258"/>
            <p14:sldId id="264"/>
            <p14:sldId id="257"/>
            <p14:sldId id="267"/>
            <p14:sldId id="268"/>
            <p14:sldId id="261"/>
            <p14:sldId id="263"/>
            <p14:sldId id="269"/>
            <p14:sldId id="262"/>
            <p14:sldId id="271"/>
            <p14:sldId id="277"/>
            <p14:sldId id="278"/>
            <p14:sldId id="288"/>
            <p14:sldId id="287"/>
            <p14:sldId id="279"/>
            <p14:sldId id="280"/>
            <p14:sldId id="281"/>
            <p14:sldId id="282"/>
            <p14:sldId id="283"/>
            <p14:sldId id="272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  <p14:sldId id="298"/>
            <p14:sldId id="297"/>
            <p14:sldId id="300"/>
            <p14:sldId id="301"/>
            <p14:sldId id="302"/>
            <p14:sldId id="303"/>
            <p14:sldId id="304"/>
            <p14:sldId id="299"/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  <p14:sldId id="314"/>
            <p14:sldId id="315"/>
            <p14:sldId id="318"/>
            <p14:sldId id="316"/>
            <p14:sldId id="317"/>
            <p14:sldId id="27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6" autoAdjust="0"/>
    <p:restoredTop sz="94660"/>
  </p:normalViewPr>
  <p:slideViewPr>
    <p:cSldViewPr>
      <p:cViewPr varScale="1">
        <p:scale>
          <a:sx n="88" d="100"/>
          <a:sy n="88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4F86-8430-4F59-A7D6-CBD35134623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1B1A-C9B0-4378-9269-98F5D4622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78974-307A-41B6-B2D7-C3B0DFADEDEF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0352-C243-47F2-88D2-5FAA4A98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772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dragonsilver74/2206754935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2857500" cy="3248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97447" y="2674471"/>
            <a:ext cx="191323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설정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기초데이터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191608" y="2805276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97447" y="3283261"/>
            <a:ext cx="191323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설정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객체데이터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191608" y="3414066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7447" y="4622623"/>
            <a:ext cx="191323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setter() </a:t>
            </a:r>
            <a:r>
              <a:rPr lang="ko-KR" altLang="en-US" sz="1100" dirty="0" smtClean="0">
                <a:latin typeface="+mn-ea"/>
              </a:rPr>
              <a:t>설정</a:t>
            </a:r>
            <a:r>
              <a:rPr lang="en-US" altLang="ko-KR" sz="1100" dirty="0" smtClean="0">
                <a:latin typeface="+mn-ea"/>
              </a:rPr>
              <a:t>(property)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191608" y="4753428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756" y="1116906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applicationCTX.xml </a:t>
            </a:r>
            <a:r>
              <a:rPr lang="ko-KR" altLang="en-US" sz="1600" dirty="0" smtClean="0">
                <a:latin typeface="+mn-ea"/>
              </a:rPr>
              <a:t>파일확인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3138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컨테이너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68266" y="2154116"/>
            <a:ext cx="197167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생성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68266" y="3094547"/>
            <a:ext cx="197167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설정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68266" y="4034978"/>
            <a:ext cx="197167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사용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266" y="4975409"/>
            <a:ext cx="1971675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종료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024429" y="2743198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24429" y="3686906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033222" y="4632852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5995" y="2529618"/>
            <a:ext cx="4086225" cy="2314575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3119072" y="2417886"/>
            <a:ext cx="886924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119071" y="3129717"/>
            <a:ext cx="830873" cy="1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119071" y="3399711"/>
            <a:ext cx="830873" cy="8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147097" y="3959468"/>
            <a:ext cx="779768" cy="33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147097" y="4769134"/>
            <a:ext cx="802847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366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565" y="3144324"/>
            <a:ext cx="3306199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756" y="2237496"/>
            <a:ext cx="80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1) </a:t>
            </a:r>
            <a:r>
              <a:rPr lang="en-US" altLang="ko-KR" sz="1100" b="1" dirty="0"/>
              <a:t>implements </a:t>
            </a:r>
            <a:r>
              <a:rPr lang="en-US" altLang="ko-KR" sz="2400" b="1" dirty="0" err="1"/>
              <a:t>InitializingBean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DisposableBean</a:t>
            </a:r>
            <a:r>
              <a:rPr lang="en-US" altLang="ko-KR" sz="24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51" y="2907926"/>
            <a:ext cx="3293269" cy="2476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689291" y="2699160"/>
            <a:ext cx="4198715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5320" y="3157558"/>
            <a:ext cx="1678497" cy="43088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초기화 과정에서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05320" y="4354170"/>
            <a:ext cx="1678498" cy="43088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소멸 과정에서 생성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131980" y="3288363"/>
            <a:ext cx="27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131980" y="4484975"/>
            <a:ext cx="21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5083817" y="3373002"/>
            <a:ext cx="435555" cy="58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5083818" y="4292062"/>
            <a:ext cx="446258" cy="27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9565" y="4615781"/>
            <a:ext cx="2672526" cy="1277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[</a:t>
            </a:r>
            <a:r>
              <a:rPr lang="ko-KR" altLang="en-US" sz="1100" dirty="0" smtClean="0">
                <a:latin typeface="+mn-ea"/>
              </a:rPr>
              <a:t>참고 하세요</a:t>
            </a:r>
            <a:r>
              <a:rPr lang="en-US" altLang="ko-KR" sz="1100" dirty="0" smtClean="0">
                <a:latin typeface="+mn-ea"/>
              </a:rPr>
              <a:t>]</a:t>
            </a:r>
          </a:p>
          <a:p>
            <a:r>
              <a:rPr lang="en-US" altLang="ko-KR" sz="1100" dirty="0" err="1">
                <a:latin typeface="+mn-ea"/>
              </a:rPr>
              <a:t>c</a:t>
            </a:r>
            <a:r>
              <a:rPr lang="en-US" altLang="ko-KR" sz="1100" dirty="0" err="1" smtClean="0">
                <a:latin typeface="+mn-ea"/>
              </a:rPr>
              <a:t>tx.close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의 경우 컨테이너가 소멸 하는 단계입니다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컨테이너가 소멸 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빈은 자동 소멸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빈만 소멸하게 한다면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student.destroy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API</a:t>
            </a:r>
            <a:r>
              <a:rPr lang="ko-KR" altLang="en-US" sz="1100" dirty="0" smtClean="0">
                <a:latin typeface="+mn-ea"/>
              </a:rPr>
              <a:t>를 이용하면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한번 해보세요</a:t>
            </a:r>
            <a:r>
              <a:rPr lang="en-US" altLang="ko-KR" sz="1100" dirty="0" smtClean="0">
                <a:latin typeface="+mn-ea"/>
              </a:rPr>
              <a:t>.^^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33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565" y="2520067"/>
            <a:ext cx="3306199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756" y="1613239"/>
            <a:ext cx="80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2400" b="1" dirty="0" smtClean="0"/>
              <a:t>@</a:t>
            </a:r>
            <a:r>
              <a:rPr lang="en-US" altLang="ko-KR" sz="2400" b="1" dirty="0" err="1" smtClean="0"/>
              <a:t>PostConstruct</a:t>
            </a:r>
            <a:r>
              <a:rPr lang="en-US" altLang="ko-KR" sz="2400" b="1" dirty="0"/>
              <a:t>, @</a:t>
            </a:r>
            <a:r>
              <a:rPr lang="en-US" altLang="ko-KR" sz="2400" b="1" dirty="0" err="1"/>
              <a:t>PreDestroy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89291" y="2074903"/>
            <a:ext cx="4198715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5320" y="2533301"/>
            <a:ext cx="1678497" cy="43088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초기화 과정에서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05320" y="3729913"/>
            <a:ext cx="1678498" cy="43088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소멸 과정에서 생성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131980" y="2664106"/>
            <a:ext cx="27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131980" y="3860718"/>
            <a:ext cx="21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5083817" y="2748745"/>
            <a:ext cx="435555" cy="58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5083818" y="3667805"/>
            <a:ext cx="446258" cy="27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97" y="2536832"/>
            <a:ext cx="2493169" cy="192405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445224"/>
            <a:ext cx="4552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509120"/>
            <a:ext cx="36671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99992" y="47251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</a:t>
            </a:r>
            <a:r>
              <a:rPr lang="ko-KR" altLang="en-US" dirty="0" smtClean="0"/>
              <a:t>가 나지만 상단에 추가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4293096"/>
            <a:ext cx="4048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63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범위</a:t>
            </a:r>
            <a:r>
              <a:rPr lang="en-US" altLang="ko-KR" sz="1600" b="1" dirty="0" smtClean="0">
                <a:latin typeface="+mn-ea"/>
              </a:rPr>
              <a:t>(scope)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컨테이너가 생성되고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스프링 빈이 생성 될 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생성된 스프링 빈은 </a:t>
            </a:r>
            <a:r>
              <a:rPr lang="en-US" altLang="ko-KR" sz="1100" dirty="0" smtClean="0">
                <a:latin typeface="+mn-ea"/>
              </a:rPr>
              <a:t>scope</a:t>
            </a:r>
            <a:r>
              <a:rPr lang="ko-KR" altLang="en-US" sz="1100" dirty="0" smtClean="0">
                <a:latin typeface="+mn-ea"/>
              </a:rPr>
              <a:t>을 가지고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/>
              <a:t>범위란 쉽게 생각해서 해당하는 객체가 어디까지 영향을 미치는지 결정하는 것이라고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(spring_7_3_ex1_springex)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756" y="2040193"/>
            <a:ext cx="3217640" cy="771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125" y="3079990"/>
            <a:ext cx="2981483" cy="3361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2903" y="3109016"/>
            <a:ext cx="2025047" cy="119652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20731" y="2020530"/>
            <a:ext cx="938295" cy="292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7756" y="3109015"/>
            <a:ext cx="2678153" cy="169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7756" y="4100563"/>
            <a:ext cx="2678153" cy="53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4125" y="5560654"/>
            <a:ext cx="2678153" cy="880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32903" y="4063528"/>
            <a:ext cx="2678153" cy="24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08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7750"/>
            <a:ext cx="8919725" cy="360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07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50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8-</a:t>
            </a:r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ea"/>
              </a:rPr>
              <a:t>1.</a:t>
            </a:r>
            <a:r>
              <a:rPr lang="en-US" altLang="ko-KR" sz="20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Environment </a:t>
            </a:r>
            <a:r>
              <a:rPr lang="ko-KR" altLang="en-US" sz="2000" b="1" dirty="0" smtClean="0">
                <a:latin typeface="+mn-ea"/>
              </a:rPr>
              <a:t>객체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 외부 파일을 이용해서 기본 </a:t>
            </a:r>
            <a:r>
              <a:rPr lang="ko-KR" altLang="en-US" sz="2000" b="1" dirty="0" err="1" smtClean="0">
                <a:latin typeface="+mn-ea"/>
              </a:rPr>
              <a:t>세팅할때</a:t>
            </a:r>
            <a:r>
              <a:rPr lang="ko-KR" altLang="en-US" sz="2000" b="1" dirty="0" smtClean="0">
                <a:latin typeface="+mn-ea"/>
              </a:rPr>
              <a:t> 사용</a:t>
            </a:r>
            <a:r>
              <a:rPr lang="en-US" altLang="ko-KR" sz="2000" b="1" dirty="0" smtClean="0">
                <a:latin typeface="+mn-ea"/>
              </a:rPr>
              <a:t>.)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01326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컨텍스트</a:t>
            </a:r>
            <a:r>
              <a:rPr lang="ko-KR" altLang="en-US" dirty="0" smtClean="0">
                <a:latin typeface="+mn-ea"/>
              </a:rPr>
              <a:t> 파일을 만든 다음 </a:t>
            </a:r>
            <a:r>
              <a:rPr lang="en-US" altLang="ko-KR" dirty="0" err="1"/>
              <a:t>ctx.getEnvironment</a:t>
            </a:r>
            <a:r>
              <a:rPr lang="en-US" altLang="ko-KR" dirty="0"/>
              <a:t>()</a:t>
            </a:r>
            <a:r>
              <a:rPr lang="ko-KR" altLang="en-US" dirty="0"/>
              <a:t>를 이용해서 </a:t>
            </a:r>
            <a:r>
              <a:rPr lang="en-US" altLang="ko-KR" dirty="0" smtClean="0"/>
              <a:t>Environment</a:t>
            </a:r>
            <a:r>
              <a:rPr lang="ko-KR" altLang="en-US" dirty="0" smtClean="0"/>
              <a:t>객체를 얻어 온다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Environment</a:t>
            </a:r>
            <a:r>
              <a:rPr lang="ko-KR" altLang="en-US" dirty="0" smtClean="0"/>
              <a:t>객체의 </a:t>
            </a:r>
            <a:r>
              <a:rPr lang="en-US" altLang="ko-KR" dirty="0" err="1"/>
              <a:t>env.getPropertySources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 를 통해서 </a:t>
            </a:r>
            <a:r>
              <a:rPr lang="en-US" altLang="ko-KR" dirty="0" smtClean="0"/>
              <a:t>property(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담을수</a:t>
            </a:r>
            <a:r>
              <a:rPr lang="ko-KR" altLang="en-US" dirty="0" smtClean="0"/>
              <a:t> 있는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추가 삭제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하나의 </a:t>
            </a:r>
            <a:r>
              <a:rPr lang="en-US" altLang="ko-KR" dirty="0" err="1" smtClean="0"/>
              <a:t>Environmaent</a:t>
            </a:r>
            <a:r>
              <a:rPr lang="ko-KR" altLang="en-US" dirty="0" smtClean="0"/>
              <a:t>객체에서  여러 개의  </a:t>
            </a:r>
            <a:r>
              <a:rPr lang="en-US" altLang="ko-KR" dirty="0" err="1" smtClean="0"/>
              <a:t>propertSources</a:t>
            </a:r>
            <a:r>
              <a:rPr lang="ko-KR" altLang="en-US" dirty="0" smtClean="0"/>
              <a:t>정보들을 담고 있다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/>
              <a:t>admin.properties</a:t>
            </a:r>
            <a:r>
              <a:rPr lang="ko-KR" altLang="en-US" dirty="0"/>
              <a:t>파일 작성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Environment</a:t>
            </a:r>
            <a:r>
              <a:rPr lang="ko-KR" altLang="en-US" dirty="0" smtClean="0"/>
              <a:t>객체를 통해서 값을 조작한다</a:t>
            </a:r>
            <a:r>
              <a:rPr lang="en-US" altLang="ko-KR" dirty="0" smtClean="0"/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127355"/>
            <a:ext cx="2393751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Context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2959756" y="4127352"/>
            <a:ext cx="2393751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Environment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6031861" y="4127353"/>
            <a:ext cx="2979731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PropertySources</a:t>
            </a:r>
            <a:endParaRPr lang="ko-KR" altLang="en-US" sz="2800" dirty="0"/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>
          <a:xfrm>
            <a:off x="2573263" y="4562144"/>
            <a:ext cx="386493" cy="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96104" y="5157192"/>
            <a:ext cx="25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ctx.getEnvironment</a:t>
            </a:r>
            <a:r>
              <a:rPr lang="en-US" altLang="ko-KR" dirty="0"/>
              <a:t>()</a:t>
            </a:r>
            <a:endParaRPr lang="en-US" altLang="ko-KR" dirty="0" smtClean="0">
              <a:latin typeface="+mn-ea"/>
            </a:endParaRPr>
          </a:p>
        </p:txBody>
      </p: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>
            <a:off x="5353507" y="4562141"/>
            <a:ext cx="678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4096" y="5157192"/>
            <a:ext cx="266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env.getPropertySources</a:t>
            </a:r>
            <a:r>
              <a:rPr lang="en-US" altLang="ko-KR" sz="1600" dirty="0"/>
              <a:t>()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0913" y="5592142"/>
            <a:ext cx="31606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u="sng" dirty="0" err="1" smtClean="0"/>
              <a:t>프로퍼티</a:t>
            </a:r>
            <a:r>
              <a:rPr lang="ko-KR" altLang="en-US" sz="1600" u="sng" dirty="0" smtClean="0"/>
              <a:t> 추가 및 추출</a:t>
            </a:r>
            <a:endParaRPr lang="en-US" altLang="ko-KR" sz="1600" u="sng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추가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propertySources.addLast</a:t>
            </a:r>
            <a:r>
              <a:rPr lang="en-US" altLang="ko-KR" sz="1600" dirty="0" smtClean="0"/>
              <a:t>()</a:t>
            </a:r>
          </a:p>
          <a:p>
            <a:pPr algn="ctr"/>
            <a:r>
              <a:rPr lang="ko-KR" altLang="en-US" sz="1600" dirty="0" smtClean="0"/>
              <a:t>추출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env.getProperty</a:t>
            </a:r>
            <a:r>
              <a:rPr lang="en-US" altLang="ko-KR" sz="1600" dirty="0" smtClean="0"/>
              <a:t>()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924944"/>
            <a:ext cx="28670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44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2733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836712"/>
            <a:ext cx="49720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188640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admin.properties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파일만들기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356992"/>
            <a:ext cx="28670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387" y="4271012"/>
            <a:ext cx="5793581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768" y="2132856"/>
            <a:ext cx="4466306" cy="1482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1722" y="2708920"/>
            <a:ext cx="191323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</a:t>
            </a:r>
            <a:r>
              <a:rPr lang="ko-KR" altLang="en-US" sz="1100" dirty="0" err="1" smtClean="0">
                <a:latin typeface="+mn-ea"/>
              </a:rPr>
              <a:t>빈객체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105883" y="2839725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6754" y="4699637"/>
            <a:ext cx="2357246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설정 파일이 다수인 경우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323867" y="4830442"/>
            <a:ext cx="34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6755" y="4972423"/>
            <a:ext cx="1647266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smtClean="0">
                <a:latin typeface="+mn-ea"/>
              </a:rPr>
              <a:t>컨테이너에서 객체 </a:t>
            </a:r>
            <a:r>
              <a:rPr lang="ko-KR" altLang="en-US" sz="1100" dirty="0" smtClean="0">
                <a:latin typeface="+mn-ea"/>
              </a:rPr>
              <a:t>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323867" y="5103228"/>
            <a:ext cx="34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6755" y="4280460"/>
            <a:ext cx="1647266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스프링 컨테이너 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6323867" y="4411265"/>
            <a:ext cx="345099" cy="2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222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2028825"/>
            <a:ext cx="83343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8367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코드를 이용한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2162175"/>
            <a:ext cx="87534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33265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EnvironmentAware</a:t>
            </a:r>
            <a:r>
              <a:rPr lang="ko-KR" altLang="en-US" dirty="0" smtClean="0"/>
              <a:t>를 이용한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EnvironmentAware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사용하면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1919288"/>
            <a:ext cx="89630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EnvironmentAware</a:t>
            </a:r>
            <a:r>
              <a:rPr lang="ko-KR" altLang="en-US" dirty="0" smtClean="0"/>
              <a:t>를 이용한 방법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13176"/>
            <a:ext cx="44386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프로퍼티</a:t>
            </a:r>
            <a:r>
              <a:rPr lang="ko-KR" altLang="en-US" sz="1600" b="1" dirty="0">
                <a:latin typeface="+mn-ea"/>
              </a:rPr>
              <a:t> 파일을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6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이번에는 </a:t>
            </a:r>
            <a:r>
              <a:rPr lang="en-US" altLang="ko-KR" sz="1100" dirty="0" smtClean="0">
                <a:latin typeface="+mn-ea"/>
              </a:rPr>
              <a:t>Environment</a:t>
            </a:r>
            <a:r>
              <a:rPr lang="ko-KR" altLang="en-US" sz="1100" dirty="0" smtClean="0">
                <a:latin typeface="+mn-ea"/>
              </a:rPr>
              <a:t>객체를 사용하지 않고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직접 이용하여 스프링 빈을 설정하는 방법에 대해서 살펴 봅니다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99348" y="2845602"/>
            <a:ext cx="234651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applicationCTX.xml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40541" y="4235133"/>
            <a:ext cx="2064124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60662" y="2345717"/>
            <a:ext cx="28238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spring_8_2_ex1_springex)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55297" y="2845602"/>
            <a:ext cx="234651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ApplicationConfig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0828" y="2345716"/>
            <a:ext cx="2815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(spring_8_2_ex2_springex)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96490" y="4235133"/>
            <a:ext cx="2064124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887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36712"/>
            <a:ext cx="9071586" cy="39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를 이용한 방법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41168"/>
            <a:ext cx="74580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059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9912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7191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프로파일</a:t>
            </a:r>
            <a:r>
              <a:rPr lang="en-US" altLang="ko-KR" sz="1600" b="1" dirty="0">
                <a:latin typeface="+mn-ea"/>
              </a:rPr>
              <a:t>(profile) </a:t>
            </a:r>
            <a:r>
              <a:rPr lang="ko-KR" altLang="en-US" sz="1600" b="1" dirty="0">
                <a:latin typeface="+mn-ea"/>
              </a:rPr>
              <a:t>속성을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6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동일한 스프링 빈을 여러 개 만들어 놓고 상황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환경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에 따라서 적절한 스프링 빈을 사용할 수 있습니다</a:t>
            </a:r>
            <a:r>
              <a:rPr lang="en-US" altLang="ko-KR" sz="1100" dirty="0" smtClean="0">
                <a:latin typeface="+mn-ea"/>
              </a:rPr>
              <a:t>. profile </a:t>
            </a:r>
            <a:r>
              <a:rPr lang="ko-KR" altLang="en-US" sz="1100" dirty="0" smtClean="0">
                <a:latin typeface="+mn-ea"/>
              </a:rPr>
              <a:t>속성을 사용하면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57472" y="2365845"/>
            <a:ext cx="2366683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009" y="2636912"/>
            <a:ext cx="1475655" cy="89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profile=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dev</a:t>
            </a:r>
            <a:r>
              <a:rPr lang="en-US" altLang="ko-KR" sz="1400" i="1" dirty="0"/>
              <a:t>"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5147" y="4005064"/>
            <a:ext cx="1420509" cy="79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profile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“run"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04422" y="4545107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64144" y="4539084"/>
            <a:ext cx="353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63392" y="3867433"/>
            <a:ext cx="1754842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504422" y="3116645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4144" y="3110622"/>
            <a:ext cx="353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525250" y="2365845"/>
            <a:ext cx="2366683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499992" y="2708920"/>
            <a:ext cx="1588295" cy="82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@Profile("</a:t>
            </a:r>
            <a:r>
              <a:rPr lang="en-US" altLang="ko-KR" sz="1400" dirty="0" err="1"/>
              <a:t>dev</a:t>
            </a:r>
            <a:r>
              <a:rPr lang="en-US" altLang="ko-KR" sz="1400" dirty="0"/>
              <a:t>")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499993" y="4005064"/>
            <a:ext cx="1588294" cy="79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@Profile</a:t>
            </a:r>
            <a:r>
              <a:rPr lang="en-US" altLang="ko-KR" sz="1400" dirty="0" smtClean="0"/>
              <a:t>(“run")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72200" y="4545107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31922" y="4539084"/>
            <a:ext cx="353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831170" y="3867433"/>
            <a:ext cx="1754842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172200" y="3116645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1922" y="3110622"/>
            <a:ext cx="353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77471" y="5612095"/>
            <a:ext cx="1939835" cy="600164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(spring_8_3_ex1_springex)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1252" y="5572580"/>
            <a:ext cx="1939835" cy="600164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(spring_8_3_ex2_springex)</a:t>
            </a:r>
          </a:p>
        </p:txBody>
      </p:sp>
    </p:spTree>
    <p:extLst>
      <p:ext uri="{BB962C8B-B14F-4D97-AF65-F5344CB8AC3E}">
        <p14:creationId xmlns="" xmlns:p14="http://schemas.microsoft.com/office/powerpoint/2010/main" val="3393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666" y="2244236"/>
            <a:ext cx="6450806" cy="781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6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3035058"/>
            <a:ext cx="1201375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</a:t>
            </a:r>
            <a:r>
              <a:rPr lang="ko-KR" altLang="en-US" sz="1100" dirty="0" smtClean="0">
                <a:latin typeface="+mn-ea"/>
              </a:rPr>
              <a:t>네임스페이스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생성자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6956" y="3035058"/>
            <a:ext cx="1699340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</a:t>
            </a:r>
            <a:r>
              <a:rPr lang="ko-KR" altLang="en-US" sz="1100" dirty="0" smtClean="0">
                <a:latin typeface="+mn-ea"/>
              </a:rPr>
              <a:t>네임스페이스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843887" y="2535607"/>
            <a:ext cx="930337" cy="48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0"/>
          </p:cNvCxnSpPr>
          <p:nvPr/>
        </p:nvCxnSpPr>
        <p:spPr>
          <a:xfrm flipV="1">
            <a:off x="4740640" y="2535610"/>
            <a:ext cx="284164" cy="4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997453" y="2523640"/>
            <a:ext cx="143974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41490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필드 네임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563889" y="2420889"/>
            <a:ext cx="144015" cy="17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448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183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69342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1560" y="54868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자바코드를 사용하는 </a:t>
            </a:r>
            <a:r>
              <a:rPr lang="ko-KR" altLang="en-US" dirty="0" err="1" smtClean="0"/>
              <a:t>방법ㅊ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53625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1560" y="54868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</a:t>
            </a:r>
            <a:r>
              <a:rPr lang="ko-KR" altLang="en-US" dirty="0" smtClean="0"/>
              <a:t>코드 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  </a:t>
            </a:r>
            <a:r>
              <a:rPr lang="ko-KR" altLang="en-US" sz="1600" b="1" dirty="0" smtClean="0">
                <a:latin typeface="+mn-ea"/>
              </a:rPr>
              <a:t>차량선택 주기능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핵심기능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   결재배송 </a:t>
            </a:r>
            <a:r>
              <a:rPr lang="ko-KR" altLang="en-US" sz="1600" b="1" dirty="0" err="1" smtClean="0">
                <a:latin typeface="+mn-ea"/>
              </a:rPr>
              <a:t>부기능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공통기능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7"/>
            <a:ext cx="8007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AOP</a:t>
            </a:r>
            <a:r>
              <a:rPr lang="ko-KR" altLang="en-US" sz="1400" dirty="0" smtClean="0"/>
              <a:t>방법을 익히려면 우선적으로 조금은 생소한 용어에 익숙해 져야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- Aspect : </a:t>
            </a:r>
            <a:r>
              <a:rPr lang="ko-KR" altLang="en-US" sz="1400" dirty="0" smtClean="0"/>
              <a:t>공통 기능</a:t>
            </a:r>
            <a:endParaRPr lang="en-US" altLang="ko-KR" sz="1400" dirty="0" smtClean="0"/>
          </a:p>
          <a:p>
            <a:r>
              <a:rPr lang="en-US" altLang="ko-KR" sz="1400" dirty="0" smtClean="0"/>
              <a:t> - Advice : Aspect</a:t>
            </a:r>
            <a:r>
              <a:rPr lang="ko-KR" altLang="en-US" sz="1400" dirty="0" smtClean="0"/>
              <a:t>의 기능 자체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Jointpoint</a:t>
            </a:r>
            <a:r>
              <a:rPr lang="en-US" altLang="ko-KR" sz="1400" dirty="0" smtClean="0"/>
              <a:t> : Advice</a:t>
            </a:r>
            <a:r>
              <a:rPr lang="ko-KR" altLang="en-US" sz="1400" dirty="0" smtClean="0"/>
              <a:t>를 적용해야 되는 부분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ex, 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 (</a:t>
            </a:r>
            <a:r>
              <a:rPr lang="ko-KR" altLang="en-US" sz="1400" dirty="0" smtClean="0"/>
              <a:t>스프링에서는 </a:t>
            </a:r>
            <a:r>
              <a:rPr lang="ko-KR" altLang="en-US" sz="1400" dirty="0" err="1" smtClean="0"/>
              <a:t>메소드만</a:t>
            </a:r>
            <a:r>
              <a:rPr lang="ko-KR" altLang="en-US" sz="1400" dirty="0" smtClean="0"/>
              <a:t> 해당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Pointcut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Jointpoint</a:t>
            </a:r>
            <a:r>
              <a:rPr lang="ko-KR" altLang="en-US" sz="1400" dirty="0" smtClean="0"/>
              <a:t>의 부분으로 실제로 </a:t>
            </a:r>
            <a:r>
              <a:rPr lang="en-US" altLang="ko-KR" sz="1400" dirty="0" smtClean="0"/>
              <a:t>Advice</a:t>
            </a:r>
            <a:r>
              <a:rPr lang="ko-KR" altLang="en-US" sz="1400" dirty="0" smtClean="0"/>
              <a:t>가 적용된 부분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핵심기능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Weaving : Advice</a:t>
            </a:r>
            <a:r>
              <a:rPr lang="ko-KR" altLang="en-US" sz="1400" dirty="0" smtClean="0"/>
              <a:t>를 핵심 기능에 적용 하는 행위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핵심기능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2945706"/>
            <a:ext cx="3781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스프링에서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 방법 </a:t>
            </a:r>
            <a:r>
              <a:rPr lang="en-US" altLang="ko-KR" sz="1100" dirty="0" smtClean="0"/>
              <a:t>: proxy</a:t>
            </a:r>
            <a:r>
              <a:rPr lang="ko-KR" altLang="en-US" sz="1100" dirty="0" smtClean="0"/>
              <a:t>를 이용 합니다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61545" y="3207316"/>
            <a:ext cx="48576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9589" y="3633340"/>
            <a:ext cx="106904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호출부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(client)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514600" y="3633339"/>
            <a:ext cx="106904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Proxy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대행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9612" y="3633338"/>
            <a:ext cx="106904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핵심기능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  <a:endCxn id="28" idx="1"/>
          </p:cNvCxnSpPr>
          <p:nvPr/>
        </p:nvCxnSpPr>
        <p:spPr>
          <a:xfrm flipV="1">
            <a:off x="1808629" y="4063645"/>
            <a:ext cx="705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583641" y="4063643"/>
            <a:ext cx="705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756" y="5059121"/>
            <a:ext cx="3781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스프링에서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 방식</a:t>
            </a:r>
            <a:endParaRPr lang="en-US" altLang="ko-KR" sz="11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61545" y="5320731"/>
            <a:ext cx="48576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544" y="5373278"/>
            <a:ext cx="3781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- XML </a:t>
            </a:r>
            <a:r>
              <a:rPr lang="ko-KR" altLang="en-US" sz="1100" dirty="0" smtClean="0"/>
              <a:t>스키마 기반의  </a:t>
            </a:r>
            <a:r>
              <a:rPr lang="en-US" altLang="ko-KR" sz="1100" dirty="0" smtClean="0"/>
              <a:t>AOP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@Aspect </a:t>
            </a:r>
            <a:r>
              <a:rPr lang="ko-KR" altLang="en-US" sz="1100" dirty="0" err="1" smtClean="0"/>
              <a:t>어노테이션</a:t>
            </a:r>
            <a:r>
              <a:rPr lang="ko-KR" altLang="en-US" sz="1100" dirty="0" smtClean="0"/>
              <a:t> 기반의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42238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671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Aop</a:t>
            </a:r>
            <a:r>
              <a:rPr lang="ko-KR" altLang="en-US" dirty="0" smtClean="0"/>
              <a:t>의 구현 방식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스키마 기반의 </a:t>
            </a:r>
            <a:r>
              <a:rPr lang="en-US" altLang="ko-KR" dirty="0" err="1" smtClean="0"/>
              <a:t>Aop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@Aspect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기반의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프로그램에서 특정 함수를 실행 시켰을 때  그 함수의 실행 시간을 출력하는 프로그램 작성해보자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공통함수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부로직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시작 시간을 기록 하고 시작 할 때 시간을 기록해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3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XML </a:t>
            </a:r>
            <a:r>
              <a:rPr lang="ko-KR" altLang="en-US" sz="1600" b="1" dirty="0" smtClean="0">
                <a:latin typeface="+mn-ea"/>
              </a:rPr>
              <a:t>기반의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7"/>
            <a:ext cx="800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작업 순서 </a:t>
            </a:r>
            <a:r>
              <a:rPr lang="en-US" altLang="ko-KR" sz="1100" dirty="0"/>
              <a:t>(spring_9_2_ex1_springex</a:t>
            </a:r>
            <a:r>
              <a:rPr lang="en-US" altLang="ko-KR" sz="1100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smtClean="0"/>
              <a:t> 1) </a:t>
            </a:r>
            <a:r>
              <a:rPr lang="ko-KR" altLang="en-US" sz="1100" dirty="0"/>
              <a:t>의</a:t>
            </a:r>
            <a:r>
              <a:rPr lang="ko-KR" altLang="en-US" sz="1100" dirty="0" smtClean="0"/>
              <a:t>존 설정</a:t>
            </a:r>
            <a:r>
              <a:rPr lang="en-US" altLang="ko-KR" sz="1100" dirty="0" smtClean="0"/>
              <a:t>(pom.xml)</a:t>
            </a:r>
          </a:p>
          <a:p>
            <a:r>
              <a:rPr lang="en-US" altLang="ko-KR" sz="1100" dirty="0"/>
              <a:t> 2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공통 기능의 클래스 제작 </a:t>
            </a:r>
            <a:r>
              <a:rPr lang="en-US" altLang="ko-KR" sz="1100" dirty="0" smtClean="0"/>
              <a:t>– Advice </a:t>
            </a:r>
            <a:r>
              <a:rPr lang="ko-KR" altLang="en-US" sz="1100" dirty="0" smtClean="0"/>
              <a:t>역할 클래스</a:t>
            </a:r>
            <a:endParaRPr lang="en-US" altLang="ko-KR" sz="1100" dirty="0" smtClean="0"/>
          </a:p>
          <a:p>
            <a:r>
              <a:rPr lang="en-US" altLang="ko-KR" sz="1100" dirty="0"/>
              <a:t> 3</a:t>
            </a:r>
            <a:r>
              <a:rPr lang="en-US" altLang="ko-KR" sz="1100" dirty="0" smtClean="0"/>
              <a:t>) XML</a:t>
            </a:r>
            <a:r>
              <a:rPr lang="ko-KR" altLang="en-US" sz="1100" dirty="0" smtClean="0"/>
              <a:t>설정 파일에</a:t>
            </a:r>
            <a:r>
              <a:rPr lang="en-US" altLang="ko-KR" sz="1100" dirty="0" smtClean="0"/>
              <a:t> Aspect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564904"/>
            <a:ext cx="2520280" cy="1383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418497"/>
            <a:ext cx="4398040" cy="31802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1561" y="2204865"/>
            <a:ext cx="9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의존 설정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44624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공통 기능 클래스</a:t>
            </a:r>
            <a:r>
              <a:rPr lang="en-US" altLang="ko-KR" sz="1100" dirty="0" smtClean="0"/>
              <a:t>:</a:t>
            </a:r>
          </a:p>
          <a:p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들의 실행 시간표시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783" y="4221088"/>
            <a:ext cx="1458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XML</a:t>
            </a:r>
            <a:r>
              <a:rPr lang="ko-KR" altLang="en-US" sz="1100" dirty="0" smtClean="0"/>
              <a:t>파일 설정</a:t>
            </a:r>
            <a:endParaRPr lang="en-US" altLang="ko-KR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429000"/>
            <a:ext cx="335958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04048" y="312122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주기능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타겟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학생정보 출력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509120"/>
            <a:ext cx="5049076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87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890588"/>
            <a:ext cx="57435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XML </a:t>
            </a:r>
            <a:r>
              <a:rPr lang="ko-KR" altLang="en-US" sz="1600" b="1" dirty="0" smtClean="0">
                <a:latin typeface="+mn-ea"/>
              </a:rPr>
              <a:t>기반의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912" y="1470790"/>
            <a:ext cx="447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Advice </a:t>
            </a:r>
            <a:r>
              <a:rPr lang="ko-KR" altLang="en-US" sz="1400" b="1" dirty="0" smtClean="0"/>
              <a:t>종류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spring_9_2_ex2_springex)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14912" y="1793632"/>
            <a:ext cx="447143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4913" y="1808700"/>
            <a:ext cx="7989536" cy="234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&lt;</a:t>
            </a:r>
            <a:r>
              <a:rPr lang="en-US" altLang="ko-KR" sz="2000" dirty="0" err="1" smtClean="0">
                <a:latin typeface="+mn-ea"/>
              </a:rPr>
              <a:t>aop:before</a:t>
            </a:r>
            <a:r>
              <a:rPr lang="en-US" altLang="ko-KR" sz="2000" dirty="0" smtClean="0">
                <a:latin typeface="+mn-ea"/>
              </a:rPr>
              <a:t>&gt; : </a:t>
            </a:r>
            <a:r>
              <a:rPr lang="ko-KR" altLang="en-US" sz="2000" dirty="0" err="1" smtClean="0">
                <a:latin typeface="+mn-ea"/>
              </a:rPr>
              <a:t>메소드</a:t>
            </a:r>
            <a:r>
              <a:rPr lang="ko-KR" altLang="en-US" sz="2000" dirty="0" smtClean="0">
                <a:latin typeface="+mn-ea"/>
              </a:rPr>
              <a:t> 실행 전에 </a:t>
            </a:r>
            <a:r>
              <a:rPr lang="en-US" altLang="ko-KR" sz="2000" dirty="0" smtClean="0">
                <a:latin typeface="+mn-ea"/>
              </a:rPr>
              <a:t>advice</a:t>
            </a:r>
            <a:r>
              <a:rPr lang="ko-KR" altLang="en-US" sz="2000" dirty="0" smtClean="0">
                <a:latin typeface="+mn-ea"/>
              </a:rPr>
              <a:t>실행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&lt;</a:t>
            </a:r>
            <a:r>
              <a:rPr lang="en-US" altLang="ko-KR" sz="2000" dirty="0" err="1" smtClean="0">
                <a:latin typeface="+mn-ea"/>
              </a:rPr>
              <a:t>aop:after-returning</a:t>
            </a:r>
            <a:r>
              <a:rPr lang="en-US" altLang="ko-KR" sz="2000" dirty="0" smtClean="0">
                <a:latin typeface="+mn-ea"/>
              </a:rPr>
              <a:t>&gt; : </a:t>
            </a:r>
            <a:r>
              <a:rPr lang="ko-KR" altLang="en-US" sz="2000" dirty="0" smtClean="0">
                <a:latin typeface="+mn-ea"/>
              </a:rPr>
              <a:t>정상적으로 </a:t>
            </a:r>
            <a:r>
              <a:rPr lang="ko-KR" altLang="en-US" sz="2000" dirty="0" err="1" smtClean="0">
                <a:latin typeface="+mn-ea"/>
              </a:rPr>
              <a:t>메소드</a:t>
            </a:r>
            <a:r>
              <a:rPr lang="ko-KR" altLang="en-US" sz="2000" dirty="0" smtClean="0">
                <a:latin typeface="+mn-ea"/>
              </a:rPr>
              <a:t> 실행 후에 </a:t>
            </a:r>
            <a:r>
              <a:rPr lang="en-US" altLang="ko-KR" sz="2000" dirty="0" smtClean="0">
                <a:latin typeface="+mn-ea"/>
              </a:rPr>
              <a:t>advice</a:t>
            </a:r>
            <a:r>
              <a:rPr lang="ko-KR" altLang="en-US" sz="2000" dirty="0" smtClean="0">
                <a:latin typeface="+mn-ea"/>
              </a:rPr>
              <a:t>실행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&lt;</a:t>
            </a:r>
            <a:r>
              <a:rPr lang="en-US" altLang="ko-KR" sz="2000" dirty="0" err="1" smtClean="0">
                <a:latin typeface="+mn-ea"/>
              </a:rPr>
              <a:t>aop:after-throwing</a:t>
            </a:r>
            <a:r>
              <a:rPr lang="en-US" altLang="ko-KR" sz="2000" dirty="0" smtClean="0">
                <a:latin typeface="+mn-ea"/>
              </a:rPr>
              <a:t>&gt; : </a:t>
            </a:r>
            <a:r>
              <a:rPr lang="ko-KR" altLang="en-US" sz="2000" dirty="0" err="1" smtClean="0">
                <a:latin typeface="+mn-ea"/>
              </a:rPr>
              <a:t>메소드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실행중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exception </a:t>
            </a:r>
            <a:r>
              <a:rPr lang="ko-KR" altLang="en-US" sz="2000" dirty="0" smtClean="0">
                <a:latin typeface="+mn-ea"/>
              </a:rPr>
              <a:t>발생시 </a:t>
            </a:r>
            <a:r>
              <a:rPr lang="en-US" altLang="ko-KR" sz="2000" dirty="0" smtClean="0">
                <a:latin typeface="+mn-ea"/>
              </a:rPr>
              <a:t>advice</a:t>
            </a:r>
            <a:r>
              <a:rPr lang="ko-KR" altLang="en-US" sz="2000" dirty="0" smtClean="0">
                <a:latin typeface="+mn-ea"/>
              </a:rPr>
              <a:t>실행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&lt;</a:t>
            </a:r>
            <a:r>
              <a:rPr lang="en-US" altLang="ko-KR" sz="2000" dirty="0" err="1" smtClean="0">
                <a:latin typeface="+mn-ea"/>
              </a:rPr>
              <a:t>aop:after</a:t>
            </a:r>
            <a:r>
              <a:rPr lang="en-US" altLang="ko-KR" sz="2000" dirty="0" smtClean="0">
                <a:latin typeface="+mn-ea"/>
              </a:rPr>
              <a:t>&gt; : </a:t>
            </a:r>
            <a:r>
              <a:rPr lang="ko-KR" altLang="en-US" sz="2000" dirty="0" err="1" smtClean="0">
                <a:latin typeface="+mn-ea"/>
              </a:rPr>
              <a:t>메소드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실행중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exception </a:t>
            </a:r>
            <a:r>
              <a:rPr lang="ko-KR" altLang="en-US" sz="2000" dirty="0" smtClean="0">
                <a:latin typeface="+mn-ea"/>
              </a:rPr>
              <a:t>이 발생하여도 </a:t>
            </a:r>
            <a:r>
              <a:rPr lang="en-US" altLang="ko-KR" sz="2000" dirty="0" smtClean="0">
                <a:latin typeface="+mn-ea"/>
              </a:rPr>
              <a:t>advice</a:t>
            </a:r>
            <a:r>
              <a:rPr lang="ko-KR" altLang="en-US" sz="2000" dirty="0" smtClean="0">
                <a:latin typeface="+mn-ea"/>
              </a:rPr>
              <a:t>실행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&lt;</a:t>
            </a:r>
            <a:r>
              <a:rPr lang="en-US" altLang="ko-KR" sz="2000" dirty="0" err="1" smtClean="0">
                <a:latin typeface="+mn-ea"/>
              </a:rPr>
              <a:t>aop:around</a:t>
            </a:r>
            <a:r>
              <a:rPr lang="en-US" altLang="ko-KR" sz="2000" dirty="0" smtClean="0">
                <a:latin typeface="+mn-ea"/>
              </a:rPr>
              <a:t>&gt; : </a:t>
            </a:r>
            <a:r>
              <a:rPr lang="ko-KR" altLang="en-US" sz="2000" dirty="0" err="1" smtClean="0">
                <a:latin typeface="+mn-ea"/>
              </a:rPr>
              <a:t>메서드</a:t>
            </a:r>
            <a:r>
              <a:rPr lang="ko-KR" altLang="en-US" sz="2000" dirty="0" smtClean="0">
                <a:latin typeface="+mn-ea"/>
              </a:rPr>
              <a:t> 실행 전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및 </a:t>
            </a:r>
            <a:r>
              <a:rPr lang="en-US" altLang="ko-KR" sz="2000" dirty="0" smtClean="0">
                <a:latin typeface="+mn-ea"/>
              </a:rPr>
              <a:t>exception </a:t>
            </a:r>
            <a:r>
              <a:rPr lang="ko-KR" altLang="en-US" sz="2000" dirty="0" smtClean="0">
                <a:latin typeface="+mn-ea"/>
              </a:rPr>
              <a:t>발생시 </a:t>
            </a:r>
            <a:r>
              <a:rPr lang="en-US" altLang="ko-KR" sz="2000" dirty="0" smtClean="0">
                <a:latin typeface="+mn-ea"/>
              </a:rPr>
              <a:t>advice</a:t>
            </a:r>
            <a:r>
              <a:rPr lang="ko-KR" altLang="en-US" sz="2000" dirty="0" smtClean="0">
                <a:latin typeface="+mn-ea"/>
              </a:rPr>
              <a:t>실행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77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127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어노테이션으로</a:t>
            </a:r>
            <a:r>
              <a:rPr lang="ko-KR" altLang="en-US" dirty="0" smtClean="0"/>
              <a:t>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@Aspect</a:t>
            </a:r>
            <a:r>
              <a:rPr lang="ko-KR" altLang="en-US" sz="1600" b="1" dirty="0">
                <a:latin typeface="+mn-ea"/>
              </a:rPr>
              <a:t>를 이용한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1323091"/>
            <a:ext cx="800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작업 순서 </a:t>
            </a:r>
            <a:r>
              <a:rPr lang="en-US" altLang="ko-KR" sz="1100" dirty="0" smtClean="0"/>
              <a:t>(</a:t>
            </a:r>
            <a:r>
              <a:rPr lang="en-US" altLang="ko-KR" sz="1100" dirty="0">
                <a:latin typeface="+mn-ea"/>
              </a:rPr>
              <a:t>spring_10_1_ex1_springex</a:t>
            </a:r>
            <a:r>
              <a:rPr lang="en-US" altLang="ko-KR" sz="1100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smtClean="0"/>
              <a:t> 1) </a:t>
            </a:r>
            <a:r>
              <a:rPr lang="ko-KR" altLang="en-US" sz="1100" dirty="0"/>
              <a:t>의존 설정</a:t>
            </a:r>
            <a:r>
              <a:rPr lang="en-US" altLang="ko-KR" sz="1100" dirty="0"/>
              <a:t>(pom.xml</a:t>
            </a:r>
            <a:r>
              <a:rPr lang="en-US" altLang="ko-KR" sz="1100" dirty="0" smtClean="0"/>
              <a:t>) </a:t>
            </a:r>
          </a:p>
          <a:p>
            <a:r>
              <a:rPr lang="en-US" altLang="ko-KR" sz="1100" dirty="0" smtClean="0"/>
              <a:t> 2) @Aspect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이용한 </a:t>
            </a:r>
            <a:r>
              <a:rPr lang="en-US" altLang="ko-KR" sz="1100" dirty="0" smtClean="0"/>
              <a:t>Aspect</a:t>
            </a:r>
            <a:r>
              <a:rPr lang="ko-KR" altLang="en-US" sz="1100" dirty="0" smtClean="0"/>
              <a:t>클래스 제작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3) XML</a:t>
            </a:r>
            <a:r>
              <a:rPr lang="ko-KR" altLang="en-US" sz="1100" dirty="0" smtClean="0"/>
              <a:t>파일에 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aop:aspectj-autoproxy</a:t>
            </a:r>
            <a:r>
              <a:rPr lang="en-US" altLang="ko-KR" sz="1100" dirty="0" smtClean="0"/>
              <a:t> /&gt;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9247" y="2309623"/>
            <a:ext cx="2749924" cy="340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Aspect Class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71599" y="3333672"/>
            <a:ext cx="1405218" cy="5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304364" y="3990932"/>
            <a:ext cx="1539689" cy="125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@Around</a:t>
            </a:r>
          </a:p>
          <a:p>
            <a:pPr algn="ctr"/>
            <a:r>
              <a:rPr lang="en-US" altLang="ko-KR" sz="1400" dirty="0" smtClean="0"/>
              <a:t>@Before</a:t>
            </a:r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AfterReturning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AfterThrowing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@After</a:t>
            </a:r>
          </a:p>
        </p:txBody>
      </p:sp>
    </p:spTree>
    <p:extLst>
      <p:ext uri="{BB962C8B-B14F-4D97-AF65-F5344CB8AC3E}">
        <p14:creationId xmlns:p14="http://schemas.microsoft.com/office/powerpoint/2010/main" xmlns="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applicationCTX1.xml </a:t>
            </a:r>
            <a:r>
              <a:rPr lang="ko-KR" altLang="en-US" sz="1600" dirty="0" smtClean="0">
                <a:latin typeface="+mn-ea"/>
              </a:rPr>
              <a:t>파일도 확인해 보자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446722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AspectJ </a:t>
            </a:r>
            <a:r>
              <a:rPr lang="en-US" altLang="ko-KR" sz="1600" b="1" dirty="0" err="1" smtClean="0">
                <a:latin typeface="+mn-ea"/>
              </a:rPr>
              <a:t>Pointcut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표현식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1116906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Pointcut</a:t>
            </a:r>
            <a:r>
              <a:rPr lang="ko-KR" altLang="en-US" sz="1100" dirty="0" smtClean="0"/>
              <a:t>을 지정할 때 사용하는 </a:t>
            </a:r>
            <a:r>
              <a:rPr lang="ko-KR" altLang="en-US" sz="1100" dirty="0" err="1" smtClean="0"/>
              <a:t>표현식으로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AspectJ </a:t>
            </a:r>
            <a:r>
              <a:rPr lang="ko-KR" altLang="en-US" sz="1100" dirty="0" smtClean="0"/>
              <a:t>문법을 사용 합니다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spring_10_2_ex1_springex)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2614" y="3139532"/>
            <a:ext cx="7703461" cy="237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544" y="3356993"/>
            <a:ext cx="897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Execution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65" y="4463534"/>
            <a:ext cx="679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within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565" y="5111606"/>
            <a:ext cx="679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bean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8565" y="1508018"/>
            <a:ext cx="1226915" cy="104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* : </a:t>
            </a:r>
            <a:r>
              <a:rPr lang="ko-KR" altLang="en-US" dirty="0"/>
              <a:t>모든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 : </a:t>
            </a:r>
            <a:r>
              <a:rPr lang="ko-KR" altLang="en-US" dirty="0"/>
              <a:t>현재</a:t>
            </a:r>
            <a:endParaRPr lang="en-US" altLang="ko-KR" dirty="0"/>
          </a:p>
          <a:p>
            <a:r>
              <a:rPr lang="en-US" altLang="ko-KR" dirty="0"/>
              <a:t>.. </a:t>
            </a:r>
            <a:r>
              <a:rPr lang="en-US" altLang="ko-KR" dirty="0" smtClean="0"/>
              <a:t>: </a:t>
            </a:r>
            <a:r>
              <a:rPr lang="en-US" altLang="ko-KR" dirty="0"/>
              <a:t>0</a:t>
            </a:r>
            <a:r>
              <a:rPr lang="ko-KR" altLang="en-US" dirty="0"/>
              <a:t>개 이상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763688" y="278092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com.javlec</a:t>
            </a:r>
            <a:r>
              <a:rPr lang="en-US" altLang="ko-KR" dirty="0" smtClean="0"/>
              <a:t>……   *</a:t>
            </a:r>
            <a:r>
              <a:rPr lang="ko-KR" altLang="en-US" dirty="0" smtClean="0"/>
              <a:t>은 반한 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2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5342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499992" cy="676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0032" y="285293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이름을 점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이상으로 짓자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com.human.StartProject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나중에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명이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990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1116906"/>
            <a:ext cx="800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가 프로그래머가 만드는 부분이고 나머지 부분은 기본적으로 툴에서 만들어준다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Client</a:t>
            </a:r>
            <a:r>
              <a:rPr lang="ko-KR" altLang="en-US" sz="1400" dirty="0" smtClean="0"/>
              <a:t>에서 요청이 오면 </a:t>
            </a:r>
            <a:r>
              <a:rPr lang="en-US" altLang="ko-KR" sz="1400" dirty="0" err="1" smtClean="0"/>
              <a:t>dispathcerServlet</a:t>
            </a:r>
            <a:r>
              <a:rPr lang="ko-KR" altLang="en-US" sz="1400" dirty="0" smtClean="0"/>
              <a:t>에서  요청을 받아  조립하여 </a:t>
            </a:r>
            <a:r>
              <a:rPr lang="en-US" altLang="ko-KR" sz="1400" dirty="0" smtClean="0"/>
              <a:t>Client</a:t>
            </a:r>
            <a:r>
              <a:rPr lang="ko-KR" altLang="en-US" sz="1400" dirty="0" smtClean="0"/>
              <a:t>에게 응답을 해준다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5971" y="3700347"/>
            <a:ext cx="961465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73606" y="3700347"/>
            <a:ext cx="159347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DispatcherServlet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669240" y="2257029"/>
            <a:ext cx="159347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HandlerMapping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03158" y="2257029"/>
            <a:ext cx="1593477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HandlerAdapter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05064" y="3594991"/>
            <a:ext cx="1220321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76315" y="5246975"/>
            <a:ext cx="1220321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ViewResolver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3285" y="5143665"/>
            <a:ext cx="1220321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48118" y="4018594"/>
            <a:ext cx="213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550023" y="3012143"/>
            <a:ext cx="894230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059456" y="2952835"/>
            <a:ext cx="729503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661213" y="3913239"/>
            <a:ext cx="108921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059455" y="4437531"/>
            <a:ext cx="865655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879476" y="4437531"/>
            <a:ext cx="621088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721726" y="4109823"/>
            <a:ext cx="1028698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4273351"/>
            <a:ext cx="158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ModelAndView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114799" y="6271399"/>
            <a:ext cx="1674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스프링 </a:t>
            </a:r>
            <a:r>
              <a:rPr lang="en-US" altLang="ko-KR" sz="1100" b="1" dirty="0" smtClean="0"/>
              <a:t>MVC</a:t>
            </a:r>
            <a:r>
              <a:rPr lang="ko-KR" altLang="en-US" sz="1100" b="1" dirty="0" smtClean="0"/>
              <a:t>의 전체적인 동작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0386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00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구조 </a:t>
            </a:r>
            <a:r>
              <a:rPr lang="ko-KR" altLang="en-US" sz="1600" b="1" dirty="0" smtClean="0">
                <a:latin typeface="+mn-ea"/>
              </a:rPr>
              <a:t>살펴보기</a:t>
            </a:r>
            <a:endParaRPr lang="en-US" altLang="ko-KR" sz="1600" b="1" dirty="0" smtClean="0">
              <a:latin typeface="+mn-ea"/>
            </a:endParaRPr>
          </a:p>
          <a:p>
            <a:r>
              <a:rPr lang="ko-KR" altLang="en-US" sz="1600" b="1" dirty="0" err="1" smtClean="0">
                <a:latin typeface="+mn-ea"/>
              </a:rPr>
              <a:t>디렉토리구조는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com.kh.ex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처럼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이상 해야 하며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번째</a:t>
            </a:r>
            <a:r>
              <a:rPr lang="ko-KR" altLang="en-US" sz="1600" b="1" dirty="0">
                <a:latin typeface="+mn-ea"/>
              </a:rPr>
              <a:t>가 </a:t>
            </a:r>
            <a:r>
              <a:rPr lang="ko-KR" altLang="en-US" sz="1600" b="1" dirty="0" err="1" smtClean="0">
                <a:latin typeface="+mn-ea"/>
              </a:rPr>
              <a:t>컨텍스트</a:t>
            </a:r>
            <a:r>
              <a:rPr lang="ko-KR" altLang="en-US" sz="1600" b="1" dirty="0" smtClean="0">
                <a:latin typeface="+mn-ea"/>
              </a:rPr>
              <a:t> 명이 된다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42236" y="5561179"/>
            <a:ext cx="1721223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4.web.xml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60071" y="4799890"/>
            <a:ext cx="183332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DispatcherServlet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2237" y="6108026"/>
            <a:ext cx="1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1) </a:t>
            </a:r>
            <a:r>
              <a:rPr lang="en-US" altLang="ko-KR" sz="1100" dirty="0" err="1" smtClean="0"/>
              <a:t>DispatcherServlet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서블릿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맵핑</a:t>
            </a:r>
            <a:endParaRPr lang="en-US" altLang="ko-KR" sz="1100" dirty="0" smtClean="0"/>
          </a:p>
          <a:p>
            <a:r>
              <a:rPr lang="en-US" altLang="ko-KR" sz="1100" dirty="0" smtClean="0"/>
              <a:t>2) </a:t>
            </a:r>
            <a:r>
              <a:rPr lang="ko-KR" altLang="en-US" sz="1100" dirty="0" smtClean="0"/>
              <a:t>스프링 설정 파일 위치 정의</a:t>
            </a:r>
            <a:endParaRPr lang="en-US" altLang="ko-KR" sz="11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8655" y="1304098"/>
            <a:ext cx="1983719" cy="52348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3562955" y="5829301"/>
            <a:ext cx="1279282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0070" y="5398414"/>
            <a:ext cx="1833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smtClean="0"/>
              <a:t>클라이언트의 요청을 최초 받아 </a:t>
            </a:r>
            <a:endParaRPr lang="en-US" altLang="ko-KR" sz="1100" dirty="0" smtClean="0"/>
          </a:p>
          <a:p>
            <a:pPr marL="228600" indent="-228600">
              <a:buAutoNum type="arabicParenR"/>
            </a:pPr>
            <a:r>
              <a:rPr lang="ko-KR" altLang="en-US" sz="1100" dirty="0" smtClean="0"/>
              <a:t>컨트롤러에게 전달</a:t>
            </a:r>
            <a:endParaRPr lang="en-US" altLang="ko-KR" sz="11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842236" y="4152558"/>
            <a:ext cx="1721223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3. servlet-context.xml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42237" y="4699404"/>
            <a:ext cx="1721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 컨테이너 설정 파일</a:t>
            </a:r>
            <a:endParaRPr lang="en-US" altLang="ko-KR" sz="1100" dirty="0" smtClean="0"/>
          </a:p>
        </p:txBody>
      </p:sp>
      <p:cxnSp>
        <p:nvCxnSpPr>
          <p:cNvPr id="24" name="직선 화살표 연결선 23"/>
          <p:cNvCxnSpPr>
            <a:stCxn id="22" idx="1"/>
          </p:cNvCxnSpPr>
          <p:nvPr/>
        </p:nvCxnSpPr>
        <p:spPr>
          <a:xfrm flipH="1">
            <a:off x="4123465" y="4425981"/>
            <a:ext cx="718772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42235" y="2775166"/>
            <a:ext cx="1721225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42236" y="3322012"/>
            <a:ext cx="183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Dispatcher</a:t>
            </a:r>
            <a:r>
              <a:rPr lang="ko-KR" altLang="en-US" sz="1100" dirty="0" smtClean="0"/>
              <a:t>에서 전달된 요청을 처리</a:t>
            </a:r>
            <a:endParaRPr lang="en-US" altLang="ko-KR" sz="1100" dirty="0" smtClean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4169625" y="3048590"/>
            <a:ext cx="672611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00617" y="4236615"/>
            <a:ext cx="1721223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2" idx="3"/>
          </p:cNvCxnSpPr>
          <p:nvPr/>
        </p:nvCxnSpPr>
        <p:spPr>
          <a:xfrm>
            <a:off x="2021840" y="4510038"/>
            <a:ext cx="1196145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7504" y="4816905"/>
            <a:ext cx="191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최종적으로 클라이언트에게 응답을 해줌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32040" y="141277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02.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에서 컨트롤러를 매핑할때 </a:t>
            </a:r>
            <a:r>
              <a:rPr lang="en-US" altLang="ko-KR" dirty="0" err="1" smtClean="0"/>
              <a:t>homeController</a:t>
            </a:r>
            <a:r>
              <a:rPr lang="ko-KR" altLang="en-US" dirty="0" smtClean="0"/>
              <a:t>를 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매핑정보를</a:t>
            </a:r>
            <a:r>
              <a:rPr lang="ko-KR" altLang="en-US" dirty="0" smtClean="0"/>
              <a:t> 가지고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119675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금방 만든 </a:t>
            </a:r>
            <a:r>
              <a:rPr lang="ko-KR" altLang="en-US" dirty="0" err="1" smtClean="0"/>
              <a:t>패키지명이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8" idx="3"/>
          </p:cNvCxnSpPr>
          <p:nvPr/>
        </p:nvCxnSpPr>
        <p:spPr>
          <a:xfrm>
            <a:off x="1835696" y="1519918"/>
            <a:ext cx="1008112" cy="82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67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들어오면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에서 매핑을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접속은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으로 가라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61245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3651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Dispatcherservlet</a:t>
            </a:r>
            <a:r>
              <a:rPr lang="ko-KR" altLang="en-US" dirty="0" smtClean="0"/>
              <a:t>에서는  컨트롤러를 찾아서 주소를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75438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16016" y="458112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컨트롤에서 </a:t>
            </a:r>
            <a:r>
              <a:rPr lang="ko-KR" altLang="en-US" dirty="0" err="1" smtClean="0"/>
              <a:t>리턴된</a:t>
            </a:r>
            <a:r>
              <a:rPr lang="ko-KR" altLang="en-US" dirty="0" smtClean="0"/>
              <a:t> 문자열로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72396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등록할 컨트롤러를 지정한다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설정 </a:t>
            </a:r>
            <a:r>
              <a:rPr lang="ko-KR" altLang="en-US" dirty="0" err="1" smtClean="0"/>
              <a:t>패키지안의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위에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를 컨트롤러로 지정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5805264"/>
            <a:ext cx="2390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컨크롤러로</a:t>
            </a:r>
            <a:r>
              <a:rPr lang="ko-KR" altLang="en-US" dirty="0" smtClean="0"/>
              <a:t> 등록하는 방법은 클래스에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err="1" smtClean="0"/>
              <a:t>등록도해야하단ㄷ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err="1" smtClean="0"/>
              <a:t>샐행할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Return</a:t>
            </a:r>
            <a:r>
              <a:rPr lang="ko-KR" altLang="en-US" dirty="0" smtClean="0"/>
              <a:t>값으로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선택 한 이름을 가지고</a:t>
            </a:r>
            <a:endParaRPr lang="en-US" altLang="ko-KR" dirty="0" smtClean="0"/>
          </a:p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err="1" smtClean="0"/>
              <a:t>ResourceViewResolver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뷰경로를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5653" y="908720"/>
            <a:ext cx="6058347" cy="583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237312"/>
            <a:ext cx="5495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5496" y="5373216"/>
            <a:ext cx="35028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Servlet-context.xml</a:t>
            </a:r>
          </a:p>
          <a:p>
            <a:r>
              <a:rPr lang="ko-KR" altLang="en-US" dirty="0" smtClean="0"/>
              <a:t>선택된 패키지를 </a:t>
            </a:r>
            <a:r>
              <a:rPr lang="ko-KR" altLang="en-US" dirty="0" err="1" smtClean="0"/>
              <a:t>스켄하다가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@Controller</a:t>
            </a:r>
            <a:r>
              <a:rPr lang="ko-KR" altLang="en-US" dirty="0" smtClean="0"/>
              <a:t>를 만나면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522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 이름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점으로 연결하면 마지막 이름이 </a:t>
            </a:r>
            <a:r>
              <a:rPr lang="ko-KR" altLang="en-US" dirty="0" err="1" smtClean="0"/>
              <a:t>컨택스트</a:t>
            </a:r>
            <a:r>
              <a:rPr lang="ko-KR" altLang="en-US" dirty="0" smtClean="0"/>
              <a:t> 명이다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에서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3" y="1196752"/>
            <a:ext cx="896953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5" y="1804199"/>
            <a:ext cx="1214438" cy="1047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resources </a:t>
            </a:r>
            <a:r>
              <a:rPr lang="ko-KR" altLang="en-US" sz="1600" b="1" dirty="0" smtClean="0">
                <a:latin typeface="+mn-ea"/>
              </a:rPr>
              <a:t>폴더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756" y="1116906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webapp</a:t>
            </a:r>
            <a:r>
              <a:rPr lang="en-US" altLang="ko-KR" sz="1100" dirty="0" smtClean="0"/>
              <a:t>/resources </a:t>
            </a:r>
            <a:r>
              <a:rPr lang="ko-KR" altLang="en-US" sz="1100" dirty="0" smtClean="0"/>
              <a:t>폴더에 대해서 살펴 봅니다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spring_11_3_ex1_springex)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1969" y="2286379"/>
            <a:ext cx="808156" cy="206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3583" y="1718961"/>
            <a:ext cx="3790320" cy="2495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44435" y="4247021"/>
            <a:ext cx="845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web.xml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5871170"/>
            <a:ext cx="7379494" cy="43815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523643" y="3835613"/>
            <a:ext cx="342048" cy="180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691680" y="6090245"/>
            <a:ext cx="824576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65692" y="2373923"/>
            <a:ext cx="1550495" cy="14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529445" y="6090245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1860125" y="2492858"/>
            <a:ext cx="1647309" cy="2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528" y="444988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Servlet</a:t>
            </a:r>
            <a:r>
              <a:rPr lang="en-US" altLang="ko-KR" dirty="0" smtClean="0"/>
              <a:t>-context</a:t>
            </a:r>
            <a:r>
              <a:rPr lang="ko-KR" altLang="en-US" dirty="0" smtClean="0"/>
              <a:t>파일을 </a:t>
            </a:r>
            <a:endParaRPr lang="en-US" altLang="ko-KR" dirty="0" smtClean="0"/>
          </a:p>
          <a:p>
            <a:r>
              <a:rPr lang="ko-KR" altLang="en-US" dirty="0" smtClean="0"/>
              <a:t>상위에서 모든 경로는 </a:t>
            </a:r>
            <a:r>
              <a:rPr lang="en-US" altLang="ko-KR" dirty="0" err="1" smtClean="0"/>
              <a:t>DispacherServlet</a:t>
            </a:r>
            <a:r>
              <a:rPr lang="ko-KR" altLang="en-US" dirty="0" smtClean="0"/>
              <a:t>에서 처리하도록 되어 있는데 하위부분으로 예외 부분을 만들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 </a:t>
            </a:r>
            <a:r>
              <a:rPr lang="en-US" altLang="ko-KR" dirty="0" smtClean="0"/>
              <a:t>XX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폴더를 로컬로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등록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18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55679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예제를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</a:t>
            </a:r>
            <a:r>
              <a:rPr lang="ko-KR" altLang="en-US" dirty="0" smtClean="0"/>
              <a:t>를 설치해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https://search.naver.com/search.naver?sm=tab_hty.top&amp;where=image&amp;query=AOP+%EC%9A%A9%EC%96%B4&amp;oquery=aspect+advice&amp;ie=utf8&amp;tqi=TSpJ%2BwpySDwssbEZC4RsssssspK-025869#imgId=blog60458889%7C6%7C30157909552_3&amp;vType=rollout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3807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blog.naver.com/dragonsilver74/220675493544</a:t>
            </a:r>
            <a:endParaRPr lang="en-US" altLang="ko-KR" dirty="0" smtClean="0"/>
          </a:p>
          <a:p>
            <a:r>
              <a:rPr lang="en-US" altLang="ko-KR" dirty="0"/>
              <a:t>http://expert0226.tistory.com/203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923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JAVA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를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를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방법에 대해서 살펴 봅니다</a:t>
            </a:r>
            <a:r>
              <a:rPr lang="en-US" altLang="ko-KR" sz="1100" smtClean="0">
                <a:latin typeface="+mn-ea"/>
              </a:rPr>
              <a:t>.</a:t>
            </a:r>
          </a:p>
          <a:p>
            <a:r>
              <a:rPr lang="en-US" altLang="ko-KR" sz="110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883" y="2368062"/>
            <a:ext cx="20574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883" y="3444021"/>
            <a:ext cx="3264694" cy="2695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76578" y="2449741"/>
            <a:ext cx="4043169" cy="6001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@Configuration</a:t>
            </a:r>
          </a:p>
          <a:p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이 클래스는 스프링 설정에 사용되는 클래스 입니다</a:t>
            </a:r>
            <a:r>
              <a:rPr lang="en-US" altLang="ko-KR" sz="1100" dirty="0" smtClean="0">
                <a:latin typeface="+mn-ea"/>
              </a:rPr>
              <a:t>.’ </a:t>
            </a:r>
            <a:r>
              <a:rPr lang="ko-KR" altLang="en-US" sz="1100" dirty="0" smtClean="0">
                <a:latin typeface="+mn-ea"/>
              </a:rPr>
              <a:t>라고 명시해 주는 </a:t>
            </a:r>
            <a:r>
              <a:rPr lang="ko-KR" altLang="en-US" sz="1100" dirty="0" err="1" smtClean="0">
                <a:latin typeface="+mn-ea"/>
              </a:rPr>
              <a:t>어노테이션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70739" y="2580545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6578" y="3456044"/>
            <a:ext cx="1148301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@</a:t>
            </a:r>
            <a:r>
              <a:rPr lang="en-US" altLang="ko-KR" sz="1100" dirty="0" smtClean="0">
                <a:latin typeface="+mn-ea"/>
              </a:rPr>
              <a:t>Bean - </a:t>
            </a:r>
            <a:r>
              <a:rPr lang="ko-KR" altLang="en-US" sz="1100" dirty="0" smtClean="0">
                <a:latin typeface="+mn-ea"/>
              </a:rPr>
              <a:t>객체 생</a:t>
            </a:r>
            <a:r>
              <a:rPr lang="ko-KR" altLang="en-US" sz="1100" dirty="0">
                <a:latin typeface="+mn-ea"/>
              </a:rPr>
              <a:t>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270739" y="3586849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8345" y="4888613"/>
            <a:ext cx="1383496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생성자에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222507" y="5019418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28345" y="5174529"/>
            <a:ext cx="1383496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프로퍼티에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2507" y="5305334"/>
            <a:ext cx="10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360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dirty="0">
                <a:latin typeface="+mn-ea"/>
              </a:rPr>
              <a:t> XML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JAVA</a:t>
            </a:r>
            <a:r>
              <a:rPr lang="ko-KR" altLang="en-US" sz="1600" b="1" dirty="0">
                <a:latin typeface="+mn-ea"/>
              </a:rPr>
              <a:t>를 같이 사용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6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파일과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 같이 사용 하여 스프링 설정을 하고 컨테이너를 만들고 컴포넌트들을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6967" y="2552419"/>
            <a:ext cx="2517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(spring_6_3_ex1_springex)</a:t>
            </a:r>
          </a:p>
        </p:txBody>
      </p:sp>
      <p:sp>
        <p:nvSpPr>
          <p:cNvPr id="8" name="타원 7"/>
          <p:cNvSpPr/>
          <p:nvPr/>
        </p:nvSpPr>
        <p:spPr>
          <a:xfrm>
            <a:off x="1916205" y="3092620"/>
            <a:ext cx="1761565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420469" y="4115961"/>
            <a:ext cx="753035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29329" y="2552419"/>
            <a:ext cx="2517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spring_6_3_ex2_springex)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348566" y="3092620"/>
            <a:ext cx="1761565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852830" y="4115960"/>
            <a:ext cx="753035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94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692696"/>
            <a:ext cx="8604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 smtClean="0"/>
              <a:t>Annotaion</a:t>
            </a:r>
            <a:r>
              <a:rPr lang="en-US" altLang="ko-KR" sz="2800" dirty="0" smtClean="0"/>
              <a:t> in xml</a:t>
            </a:r>
          </a:p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context:annotation-config</a:t>
            </a:r>
            <a:r>
              <a:rPr lang="en-US" altLang="ko-KR" sz="2800" dirty="0" smtClean="0"/>
              <a:t> /&gt;</a:t>
            </a:r>
          </a:p>
          <a:p>
            <a:r>
              <a:rPr lang="en-US" altLang="ko-KR" sz="2800" dirty="0" smtClean="0"/>
              <a:t>&lt;bean class=</a:t>
            </a:r>
            <a:r>
              <a:rPr lang="en-US" altLang="ko-KR" sz="2800" i="1" dirty="0" smtClean="0"/>
              <a:t>"</a:t>
            </a:r>
            <a:r>
              <a:rPr lang="en-US" altLang="ko-KR" sz="2800" i="1" dirty="0" err="1" smtClean="0"/>
              <a:t>com.javalec.ex.ApplicationConfig</a:t>
            </a:r>
            <a:r>
              <a:rPr lang="en-US" altLang="ko-KR" sz="2800" i="1" dirty="0" smtClean="0"/>
              <a:t>" /&gt;</a:t>
            </a:r>
          </a:p>
          <a:p>
            <a:r>
              <a:rPr lang="en-US" altLang="ko-KR" sz="2800" dirty="0" smtClean="0"/>
              <a:t>&lt;!-- </a:t>
            </a:r>
          </a:p>
          <a:p>
            <a:r>
              <a:rPr lang="en-US" altLang="ko-KR" sz="2800" dirty="0" smtClean="0"/>
              <a:t>  bean</a:t>
            </a:r>
            <a:r>
              <a:rPr lang="ko-KR" altLang="en-US" sz="2800" dirty="0" smtClean="0"/>
              <a:t>클래스를 만들고 설정할  </a:t>
            </a:r>
            <a:r>
              <a:rPr lang="en-US" altLang="ko-KR" sz="2800" dirty="0" err="1" smtClean="0"/>
              <a:t>ApplicationConfig</a:t>
            </a:r>
            <a:r>
              <a:rPr lang="ko-KR" altLang="en-US" sz="2800" dirty="0" smtClean="0"/>
              <a:t>클래스를 설정한다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  설정이 끝나면 윗줄에</a:t>
            </a:r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context:annotation-</a:t>
            </a:r>
            <a:r>
              <a:rPr lang="en-US" altLang="ko-KR" sz="2800" u="sng" dirty="0" err="1" smtClean="0"/>
              <a:t>config</a:t>
            </a:r>
            <a:r>
              <a:rPr lang="en-US" altLang="ko-KR" sz="2800" u="sng" dirty="0" smtClean="0"/>
              <a:t> /&gt;</a:t>
            </a:r>
            <a:r>
              <a:rPr lang="ko-KR" altLang="en-US" sz="2800" u="sng" dirty="0" smtClean="0"/>
              <a:t>를 설정해준다</a:t>
            </a:r>
            <a:r>
              <a:rPr lang="en-US" altLang="ko-KR" sz="2800" u="sng" dirty="0" smtClean="0"/>
              <a:t>.</a:t>
            </a:r>
          </a:p>
          <a:p>
            <a:r>
              <a:rPr lang="ko-KR" altLang="en-US" sz="2800" dirty="0" smtClean="0"/>
              <a:t>  </a:t>
            </a:r>
            <a:r>
              <a:rPr lang="ko-KR" altLang="en-US" sz="2800" dirty="0" err="1" smtClean="0"/>
              <a:t>어노테이션설정해</a:t>
            </a:r>
            <a:r>
              <a:rPr lang="ko-KR" altLang="en-US" sz="2800" dirty="0" smtClean="0"/>
              <a:t> 놓은 것들을 쓰겠다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--&gt;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9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1421</Words>
  <Application>Microsoft Office PowerPoint</Application>
  <PresentationFormat>화면 슬라이드 쇼(4:3)</PresentationFormat>
  <Paragraphs>305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STS를 설치해 보자.</vt:lpstr>
      <vt:lpstr>슬라이드 52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MIT-00</cp:lastModifiedBy>
  <cp:revision>208</cp:revision>
  <dcterms:created xsi:type="dcterms:W3CDTF">2006-10-05T04:04:58Z</dcterms:created>
  <dcterms:modified xsi:type="dcterms:W3CDTF">2017-09-27T02:38:50Z</dcterms:modified>
</cp:coreProperties>
</file>