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5" r:id="rId3"/>
    <p:sldId id="287" r:id="rId4"/>
    <p:sldId id="277" r:id="rId5"/>
    <p:sldId id="275" r:id="rId6"/>
    <p:sldId id="289" r:id="rId7"/>
    <p:sldId id="291" r:id="rId8"/>
    <p:sldId id="290" r:id="rId9"/>
    <p:sldId id="278" r:id="rId10"/>
    <p:sldId id="292" r:id="rId11"/>
    <p:sldId id="305" r:id="rId12"/>
    <p:sldId id="280" r:id="rId13"/>
    <p:sldId id="276" r:id="rId14"/>
    <p:sldId id="306" r:id="rId15"/>
    <p:sldId id="307" r:id="rId16"/>
    <p:sldId id="308" r:id="rId17"/>
    <p:sldId id="284" r:id="rId18"/>
    <p:sldId id="309" r:id="rId19"/>
    <p:sldId id="295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01" r:id="rId29"/>
    <p:sldId id="30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8EC"/>
    <a:srgbClr val="975BC9"/>
    <a:srgbClr val="EEE5FD"/>
    <a:srgbClr val="F8CCF2"/>
    <a:srgbClr val="F2B8EB"/>
    <a:srgbClr val="FEE2FF"/>
    <a:srgbClr val="F3DAFE"/>
    <a:srgbClr val="ECD7FD"/>
    <a:srgbClr val="AD7DD5"/>
    <a:srgbClr val="727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DBF534-5341-459A-B1CD-66A0B0C0CC75}">
  <a:tblStyle styleId="{3BDBF534-5341-459A-B1CD-66A0B0C0C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반려동물 관련 앱 </c:v>
                </c:pt>
              </c:strCache>
            </c:strRef>
          </c:tx>
          <c:dPt>
            <c:idx val="0"/>
            <c:bubble3D val="0"/>
            <c:spPr>
              <a:solidFill>
                <a:srgbClr val="9500D0"/>
              </a:solidFill>
            </c:spPr>
          </c:dPt>
          <c:dPt>
            <c:idx val="1"/>
            <c:bubble3D val="0"/>
            <c:spPr>
              <a:solidFill>
                <a:srgbClr val="7274B2"/>
              </a:solidFill>
            </c:spPr>
          </c:dPt>
          <c:dPt>
            <c:idx val="2"/>
            <c:bubble3D val="0"/>
            <c:spPr>
              <a:solidFill>
                <a:srgbClr val="B888EC"/>
              </a:solidFill>
            </c:spPr>
          </c:dPt>
          <c:dPt>
            <c:idx val="3"/>
            <c:bubble3D val="0"/>
            <c:spPr>
              <a:solidFill>
                <a:srgbClr val="F2B8EB"/>
              </a:solidFill>
            </c:spPr>
          </c:dPt>
          <c:cat>
            <c:strRef>
              <c:f>Sheet1!$A$2:$A$5</c:f>
              <c:strCache>
                <c:ptCount val="4"/>
                <c:pt idx="0">
                  <c:v>사료/용품 쇼핑,구독</c:v>
                </c:pt>
                <c:pt idx="1">
                  <c:v>커뮤니티</c:v>
                </c:pt>
                <c:pt idx="2">
                  <c:v>건강관리와 진단</c:v>
                </c:pt>
                <c:pt idx="3">
                  <c:v>여행/액티비티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0.40200000000000002</c:v>
                </c:pt>
                <c:pt idx="1">
                  <c:v>0.188</c:v>
                </c:pt>
                <c:pt idx="2">
                  <c:v>0.17899999999999999</c:v>
                </c:pt>
                <c:pt idx="3">
                  <c:v>9.1999999999999998E-2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t"/>
      <c:layout>
        <c:manualLayout>
          <c:xMode val="edge"/>
          <c:yMode val="edge"/>
          <c:x val="3.6890818628511381E-3"/>
          <c:y val="0"/>
          <c:w val="0.99358541844789872"/>
          <c:h val="0.16944851805059472"/>
        </c:manualLayout>
      </c:layout>
      <c:overlay val="0"/>
      <c:txPr>
        <a:bodyPr/>
        <a:lstStyle/>
        <a:p>
          <a:pPr>
            <a:defRPr sz="1400">
              <a:effectLst/>
              <a:latin typeface="여기어때 잘난체" pitchFamily="34" charset="-127"/>
              <a:ea typeface="여기어때 잘난체" pitchFamily="34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7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여기어때 잘난체" pitchFamily="34" charset="-127"/>
        <a:ea typeface="여기어때 잘난체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7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7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7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37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78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latin typeface="여기어때 잘난체" pitchFamily="34" charset="-127"/>
                <a:ea typeface="여기어때 잘난체" pitchFamily="34" charset="-127"/>
              </a:defRPr>
            </a:lvl1pPr>
          </a:lstStyle>
          <a:p>
            <a:fld id="{AA5EB1A7-905A-4A11-946A-1796F4F93731}" type="datetimeFigureOut">
              <a:rPr lang="ko-KR" altLang="en-US" smtClean="0"/>
              <a:pPr/>
              <a:t>2022-10-18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latin typeface="여기어때 잘난체" pitchFamily="34" charset="-127"/>
                <a:ea typeface="여기어때 잘난체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3B91F-C50B-48F2-B4A2-774A28F4BD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7CD79C4-A7AF-419E-B33F-9C478B23F256}"/>
              </a:ext>
            </a:extLst>
          </p:cNvPr>
          <p:cNvSpPr/>
          <p:nvPr userDrawn="1"/>
        </p:nvSpPr>
        <p:spPr>
          <a:xfrm>
            <a:off x="219075" y="209550"/>
            <a:ext cx="8705850" cy="4733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CA0D37-F410-422F-A19A-009A10F053B7}"/>
              </a:ext>
            </a:extLst>
          </p:cNvPr>
          <p:cNvSpPr txBox="1"/>
          <p:nvPr userDrawn="1"/>
        </p:nvSpPr>
        <p:spPr>
          <a:xfrm>
            <a:off x="7203875" y="4956364"/>
            <a:ext cx="1954702" cy="17697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ⓒSaebyeol Yu.</a:t>
            </a:r>
            <a:r>
              <a:rPr lang="ko-KR" altLang="en-US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 </a:t>
            </a:r>
            <a:r>
              <a:rPr lang="en-US" altLang="ko-KR" sz="700" dirty="0" err="1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Saebyeol’s</a:t>
            </a:r>
            <a:r>
              <a:rPr lang="ko-KR" altLang="en-US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PowerPoint</a:t>
            </a:r>
            <a:endParaRPr lang="ko-KR" altLang="en-US" sz="700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8981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여기어때 잘난체" pitchFamily="34" charset="-127"/>
                <a:ea typeface="여기어때 잘난체" pitchFamily="34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여기어때 잘난체" pitchFamily="34" charset="-127"/>
          <a:ea typeface="여기어때 잘난체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여기어때 잘난체" pitchFamily="34" charset="-127"/>
          <a:ea typeface="여기어때 잘난체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6342" y="674700"/>
            <a:ext cx="6995604" cy="3684233"/>
          </a:xfrm>
          <a:prstGeom prst="rect">
            <a:avLst/>
          </a:prstGeom>
          <a:solidFill>
            <a:srgbClr val="E0E0EC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여기어때 잘난체" pitchFamily="34" charset="-127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err="1" smtClean="0">
                <a:ln w="12700">
                  <a:solidFill>
                    <a:srgbClr val="BEB7EB"/>
                  </a:solidFill>
                  <a:prstDash val="solid"/>
                </a:ln>
                <a:solidFill>
                  <a:srgbClr val="6667AB"/>
                </a:solidFill>
                <a:effectLst>
                  <a:glow rad="139700">
                    <a:srgbClr val="6667AB">
                      <a:alpha val="40000"/>
                    </a:srgbClr>
                  </a:glow>
                  <a:reflection blurRad="6350" stA="55000" endA="300" endPos="45500" dir="5400000" sy="-100000" algn="bl" rotWithShape="0"/>
                </a:effectLst>
                <a:latin typeface="여기어때 잘난체" pitchFamily="34" charset="-127"/>
                <a:ea typeface="여기어때 잘난체" pitchFamily="34" charset="-127"/>
              </a:rPr>
              <a:t>MyPet</a:t>
            </a:r>
            <a:endParaRPr sz="8000" b="1" dirty="0">
              <a:ln w="12700">
                <a:solidFill>
                  <a:srgbClr val="BEB7EB"/>
                </a:solidFill>
                <a:prstDash val="solid"/>
              </a:ln>
              <a:solidFill>
                <a:srgbClr val="6667AB"/>
              </a:solidFill>
              <a:effectLst>
                <a:glow rad="139700">
                  <a:srgbClr val="6667AB">
                    <a:alpha val="40000"/>
                  </a:srgbClr>
                </a:glow>
                <a:reflection blurRad="6350" stA="55000" endA="300" endPos="45500" dir="5400000" sy="-100000" algn="bl" rotWithShape="0"/>
              </a:effectLst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3844" y="294065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김명훈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지성진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이승현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김병진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이영민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이진실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746C877-3182-4A25-94E1-79AD9E8BF9AF}"/>
              </a:ext>
            </a:extLst>
          </p:cNvPr>
          <p:cNvGrpSpPr/>
          <p:nvPr/>
        </p:nvGrpSpPr>
        <p:grpSpPr>
          <a:xfrm>
            <a:off x="-7123" y="0"/>
            <a:ext cx="9158246" cy="5143500"/>
            <a:chOff x="-9497" y="0"/>
            <a:chExt cx="12210994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45B6DF-EF01-4B2D-BFEA-3270D52D4A69}"/>
                </a:ext>
              </a:extLst>
            </p:cNvPr>
            <p:cNvGrpSpPr/>
            <p:nvPr/>
          </p:nvGrpSpPr>
          <p:grpSpPr>
            <a:xfrm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2FD07B85-CEC0-444A-9D66-60CC6F7908A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여기어때 잘난체" pitchFamily="34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="" xmlns:a16="http://schemas.microsoft.com/office/drawing/2014/main" id="{5C07600A-864A-4F48-BAED-51EBBB55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55" y="2082012"/>
                <a:ext cx="7853526" cy="0"/>
              </a:xfrm>
              <a:prstGeom prst="line">
                <a:avLst/>
              </a:prstGeom>
              <a:ln>
                <a:solidFill>
                  <a:srgbClr val="B888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6C03B45-C121-4A6F-B8D2-B26CF93E5FC5}"/>
                  </a:ext>
                </a:extLst>
              </p:cNvPr>
              <p:cNvSpPr txBox="1"/>
              <p:nvPr/>
            </p:nvSpPr>
            <p:spPr>
              <a:xfrm>
                <a:off x="724355" y="1445283"/>
                <a:ext cx="1349123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Part </a:t>
                </a:r>
                <a:r>
                  <a:rPr lang="en-US" altLang="ko-KR" sz="2000" b="1" dirty="0" smtClean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4</a:t>
                </a:r>
                <a:endParaRPr lang="ko-KR" altLang="en-US" sz="2000" b="1" dirty="0">
                  <a:ln w="127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여기어때 잘난체" pitchFamily="34" charset="-127"/>
                  <a:ea typeface="여기어때 잘난체" pitchFamily="34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6B98642-370E-485E-8377-35FB1E0EE8E2}"/>
                </a:ext>
              </a:extLst>
            </p:cNvPr>
            <p:cNvSpPr txBox="1"/>
            <p:nvPr/>
          </p:nvSpPr>
          <p:spPr>
            <a:xfrm>
              <a:off x="9533672" y="6588607"/>
              <a:ext cx="266782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ⓒSaebyeol Yu.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 err="1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Saebyeol’s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PowerPoint</a:t>
              </a:r>
              <a:endParaRPr lang="ko-KR" altLang="en-US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24354" y="1673019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프로젝트 설계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여기어때 잘난체" pitchFamily="34" charset="-127"/>
              <a:ea typeface="여기어때 잘난체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47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386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설계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일정관리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2907" y="68812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446513" y="68812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79905"/>
              </p:ext>
            </p:extLst>
          </p:nvPr>
        </p:nvGraphicFramePr>
        <p:xfrm>
          <a:off x="242323" y="694917"/>
          <a:ext cx="8692125" cy="4241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624"/>
                <a:gridCol w="1729859"/>
                <a:gridCol w="670473"/>
                <a:gridCol w="670473"/>
                <a:gridCol w="670473"/>
                <a:gridCol w="670473"/>
                <a:gridCol w="670473"/>
                <a:gridCol w="670473"/>
                <a:gridCol w="670473"/>
                <a:gridCol w="670473"/>
                <a:gridCol w="663858"/>
              </a:tblGrid>
              <a:tr h="490937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항목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내용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9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10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044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5FD"/>
                    </a:solidFill>
                  </a:tcPr>
                </a:tc>
              </a:tr>
              <a:tr h="6343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프로젝트 기획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웹 기능 선정</a:t>
                      </a:r>
                      <a:endParaRPr lang="en-US" altLang="ko-KR" sz="14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플로우차트</a:t>
                      </a: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,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IA·UI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시나리오</a:t>
                      </a: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9.1~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 9.5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4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역할 분담</a:t>
                      </a:r>
                      <a:endParaRPr lang="en-US" altLang="ko-KR" sz="14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게시판</a:t>
                      </a: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회원관리</a:t>
                      </a: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상품</a:t>
                      </a:r>
                      <a:r>
                        <a:rPr lang="en-US" altLang="ko-KR" sz="10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,</a:t>
                      </a:r>
                      <a:r>
                        <a:rPr lang="en-US" altLang="ko-KR" sz="10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장바구니 등</a:t>
                      </a:r>
                      <a:r>
                        <a:rPr lang="en-US" altLang="ko-KR" sz="10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~9.12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7504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프로젝트 설계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DB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설계 및 </a:t>
                      </a:r>
                      <a:endParaRPr lang="en-US" altLang="ko-KR" sz="14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테이블 작성</a:t>
                      </a:r>
                      <a:endParaRPr lang="en-US" altLang="ko-KR" sz="14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9.12~9.15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75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웹 사이트 제작</a:t>
                      </a:r>
                      <a:endParaRPr lang="en-US" altLang="ko-KR" sz="14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기능 구현</a:t>
                      </a:r>
                      <a:endParaRPr lang="en-US" altLang="ko-KR" sz="14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9.15~10.16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7504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최종점검 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PPT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작성 및 </a:t>
                      </a:r>
                      <a:endParaRPr lang="en-US" altLang="ko-KR" sz="140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최종 확인 </a:t>
                      </a:r>
                      <a:endParaRPr lang="en-US" altLang="ko-KR" sz="14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10.16~10.17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24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기능 구현 총합 </a:t>
                      </a:r>
                      <a:endParaRPr lang="en-US" altLang="ko-KR" sz="14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유지보수</a:t>
                      </a:r>
                      <a:endParaRPr lang="en-US" altLang="ko-KR" sz="14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여기어때 잘난체" pitchFamily="34" charset="-127"/>
                          <a:ea typeface="여기어때 잘난체" pitchFamily="34" charset="-127"/>
                          <a:cs typeface="+mn-cs"/>
                        </a:rPr>
                        <a:t>10.15~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B8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여기어때 잘난체" pitchFamily="34" charset="-127"/>
                        <a:ea typeface="여기어때 잘난체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Git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project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 일정 관리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AD16C96-65A1-43FA-9E99-B71922B70110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설계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USECASE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" y="745724"/>
            <a:ext cx="8530519" cy="414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권한 기준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설계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IA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시나리오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45220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528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3" y="790113"/>
            <a:ext cx="8653102" cy="419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테이블 기준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0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6826006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설계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플로우차트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45220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528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3" y="843379"/>
            <a:ext cx="8673077" cy="411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로그인 기준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2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6826006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설계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플로우차트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로그인 전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45220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528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2" y="828938"/>
            <a:ext cx="8653103" cy="398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비 회원 가입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6826006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설계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플로우차트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로그인 후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45220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528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4" y="878888"/>
            <a:ext cx="8608714" cy="405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회원가입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설계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ERD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3" y="781235"/>
            <a:ext cx="8670858" cy="411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멤버를 중점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00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설계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ERD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3" y="807868"/>
            <a:ext cx="8670858" cy="411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746C877-3182-4A25-94E1-79AD9E8BF9AF}"/>
              </a:ext>
            </a:extLst>
          </p:cNvPr>
          <p:cNvGrpSpPr/>
          <p:nvPr/>
        </p:nvGrpSpPr>
        <p:grpSpPr>
          <a:xfrm>
            <a:off x="-7123" y="0"/>
            <a:ext cx="9158246" cy="5143500"/>
            <a:chOff x="-9497" y="0"/>
            <a:chExt cx="12210994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45B6DF-EF01-4B2D-BFEA-3270D52D4A69}"/>
                </a:ext>
              </a:extLst>
            </p:cNvPr>
            <p:cNvGrpSpPr/>
            <p:nvPr/>
          </p:nvGrpSpPr>
          <p:grpSpPr>
            <a:xfrm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2FD07B85-CEC0-444A-9D66-60CC6F7908A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여기어때 잘난체" pitchFamily="34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="" xmlns:a16="http://schemas.microsoft.com/office/drawing/2014/main" id="{5C07600A-864A-4F48-BAED-51EBBB55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55" y="2082012"/>
                <a:ext cx="7853526" cy="0"/>
              </a:xfrm>
              <a:prstGeom prst="line">
                <a:avLst/>
              </a:prstGeom>
              <a:ln>
                <a:solidFill>
                  <a:srgbClr val="B888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6C03B45-C121-4A6F-B8D2-B26CF93E5FC5}"/>
                  </a:ext>
                </a:extLst>
              </p:cNvPr>
              <p:cNvSpPr txBox="1"/>
              <p:nvPr/>
            </p:nvSpPr>
            <p:spPr>
              <a:xfrm>
                <a:off x="724355" y="1445283"/>
                <a:ext cx="1340587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Part 5</a:t>
                </a:r>
                <a:endParaRPr lang="ko-KR" altLang="en-US" sz="2000" b="1" dirty="0">
                  <a:ln w="127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여기어때 잘난체" pitchFamily="34" charset="-127"/>
                  <a:ea typeface="여기어때 잘난체" pitchFamily="34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6B98642-370E-485E-8377-35FB1E0EE8E2}"/>
                </a:ext>
              </a:extLst>
            </p:cNvPr>
            <p:cNvSpPr txBox="1"/>
            <p:nvPr/>
          </p:nvSpPr>
          <p:spPr>
            <a:xfrm>
              <a:off x="9533672" y="6588607"/>
              <a:ext cx="266782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ⓒSaebyeol Yu.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 err="1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Saebyeol’s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PowerPoint</a:t>
              </a:r>
              <a:endParaRPr lang="ko-KR" altLang="en-US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9971" y="1685914"/>
            <a:ext cx="80466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프로젝트 실행 화면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여기어때 잘난체" pitchFamily="34" charset="-127"/>
              <a:ea typeface="여기어때 잘난체" pitchFamily="34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메인페이지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여기어때 잘난체" pitchFamily="34" charset="-127"/>
              <a:ea typeface="여기어때 잘난체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6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883919" y="127756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80A2C2A-3AB0-4A87-9B14-CE374980FC56}"/>
              </a:ext>
            </a:extLst>
          </p:cNvPr>
          <p:cNvSpPr/>
          <p:nvPr/>
        </p:nvSpPr>
        <p:spPr>
          <a:xfrm>
            <a:off x="918711" y="1494477"/>
            <a:ext cx="619640" cy="653919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6667AB"/>
              </a:solidFill>
              <a:latin typeface="여기어때 잘난체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0D64D33-CE90-4C4E-83F3-348F54DB1095}"/>
              </a:ext>
            </a:extLst>
          </p:cNvPr>
          <p:cNvSpPr/>
          <p:nvPr/>
        </p:nvSpPr>
        <p:spPr>
          <a:xfrm>
            <a:off x="1761509" y="1495989"/>
            <a:ext cx="2645898" cy="653919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dirty="0" smtClean="0">
                <a:latin typeface="여기어때 잘난체" pitchFamily="34" charset="-127"/>
                <a:ea typeface="여기어때 잘난체" pitchFamily="34" charset="-127"/>
              </a:rPr>
              <a:t>프로젝트 기획</a:t>
            </a:r>
            <a:endParaRPr lang="ko-KR" altLang="en-US" sz="20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A2787FF-1A23-429A-B14F-78CACA907293}"/>
              </a:ext>
            </a:extLst>
          </p:cNvPr>
          <p:cNvSpPr/>
          <p:nvPr/>
        </p:nvSpPr>
        <p:spPr>
          <a:xfrm>
            <a:off x="911010" y="2436899"/>
            <a:ext cx="620626" cy="666228"/>
          </a:xfrm>
          <a:prstGeom prst="rect">
            <a:avLst/>
          </a:prstGeom>
          <a:solidFill>
            <a:srgbClr val="797AB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AD16C96-65A1-43FA-9E99-B71922B70110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3824805" y="360513"/>
            <a:ext cx="1615736" cy="910653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목차</a:t>
            </a:r>
            <a:endParaRPr lang="ko-KR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A2787FF-1A23-429A-B14F-78CACA907293}"/>
              </a:ext>
            </a:extLst>
          </p:cNvPr>
          <p:cNvSpPr/>
          <p:nvPr/>
        </p:nvSpPr>
        <p:spPr>
          <a:xfrm>
            <a:off x="904295" y="3408372"/>
            <a:ext cx="627341" cy="666408"/>
          </a:xfrm>
          <a:prstGeom prst="rect">
            <a:avLst/>
          </a:prstGeom>
          <a:solidFill>
            <a:srgbClr val="AA9C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0D64D33-CE90-4C4E-83F3-348F54DB1095}"/>
              </a:ext>
            </a:extLst>
          </p:cNvPr>
          <p:cNvSpPr/>
          <p:nvPr/>
        </p:nvSpPr>
        <p:spPr>
          <a:xfrm>
            <a:off x="1761509" y="3408372"/>
            <a:ext cx="2641815" cy="666408"/>
          </a:xfrm>
          <a:prstGeom prst="rect">
            <a:avLst/>
          </a:prstGeom>
          <a:solidFill>
            <a:srgbClr val="AA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개발환</a:t>
            </a:r>
            <a:r>
              <a:rPr lang="ko-KR" altLang="en-US" sz="20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경</a:t>
            </a:r>
            <a:endParaRPr lang="ko-KR" altLang="en-US" sz="2000" dirty="0">
              <a:solidFill>
                <a:schemeClr val="bg1"/>
              </a:solidFill>
              <a:latin typeface="여기어때 잘난체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2248" y="1529048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80A2C2A-3AB0-4A87-9B14-CE374980FC56}"/>
              </a:ext>
            </a:extLst>
          </p:cNvPr>
          <p:cNvSpPr/>
          <p:nvPr/>
        </p:nvSpPr>
        <p:spPr>
          <a:xfrm>
            <a:off x="4751057" y="1494477"/>
            <a:ext cx="619640" cy="656944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0D64D33-CE90-4C4E-83F3-348F54DB1095}"/>
              </a:ext>
            </a:extLst>
          </p:cNvPr>
          <p:cNvSpPr/>
          <p:nvPr/>
        </p:nvSpPr>
        <p:spPr>
          <a:xfrm>
            <a:off x="5628443" y="1478702"/>
            <a:ext cx="2706610" cy="653919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dirty="0" smtClean="0">
                <a:latin typeface="여기어때 잘난체" pitchFamily="34" charset="-127"/>
                <a:ea typeface="여기어때 잘난체" pitchFamily="34" charset="-127"/>
              </a:rPr>
              <a:t> 프로젝트 설계</a:t>
            </a:r>
            <a:endParaRPr lang="en-US" altLang="ko-KR" sz="20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A2787FF-1A23-429A-B14F-78CACA907293}"/>
              </a:ext>
            </a:extLst>
          </p:cNvPr>
          <p:cNvSpPr/>
          <p:nvPr/>
        </p:nvSpPr>
        <p:spPr>
          <a:xfrm>
            <a:off x="1757425" y="2436899"/>
            <a:ext cx="2645899" cy="666228"/>
          </a:xfrm>
          <a:prstGeom prst="rect">
            <a:avLst/>
          </a:prstGeom>
          <a:solidFill>
            <a:srgbClr val="797AB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dirty="0" smtClean="0">
                <a:latin typeface="여기어때 잘난체" pitchFamily="34" charset="-127"/>
                <a:ea typeface="여기어때 잘난체" pitchFamily="34" charset="-127"/>
              </a:rPr>
              <a:t>역할분</a:t>
            </a:r>
            <a:r>
              <a:rPr lang="ko-KR" altLang="en-US" sz="2000" dirty="0">
                <a:latin typeface="여기어때 잘난체" pitchFamily="34" charset="-127"/>
                <a:ea typeface="여기어때 잘난체" pitchFamily="34" charset="-127"/>
              </a:rPr>
              <a:t>배</a:t>
            </a:r>
            <a:endParaRPr lang="ko-KR" altLang="en-US" sz="2400" dirty="0">
              <a:latin typeface="여기어때 잘난체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A2787FF-1A23-429A-B14F-78CACA907293}"/>
              </a:ext>
            </a:extLst>
          </p:cNvPr>
          <p:cNvSpPr/>
          <p:nvPr/>
        </p:nvSpPr>
        <p:spPr>
          <a:xfrm>
            <a:off x="4751057" y="2451677"/>
            <a:ext cx="620626" cy="666228"/>
          </a:xfrm>
          <a:prstGeom prst="rect">
            <a:avLst/>
          </a:prstGeom>
          <a:solidFill>
            <a:srgbClr val="797AB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A2787FF-1A23-429A-B14F-78CACA907293}"/>
              </a:ext>
            </a:extLst>
          </p:cNvPr>
          <p:cNvSpPr/>
          <p:nvPr/>
        </p:nvSpPr>
        <p:spPr>
          <a:xfrm>
            <a:off x="5628443" y="2451677"/>
            <a:ext cx="2706610" cy="666228"/>
          </a:xfrm>
          <a:prstGeom prst="rect">
            <a:avLst/>
          </a:prstGeom>
          <a:solidFill>
            <a:srgbClr val="797AB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dirty="0" smtClean="0">
                <a:latin typeface="여기어때 잘난체" pitchFamily="34" charset="-127"/>
                <a:ea typeface="여기어때 잘난체" pitchFamily="34" charset="-127"/>
              </a:rPr>
              <a:t>프로젝트 실행</a:t>
            </a:r>
            <a:endParaRPr lang="en-US" altLang="ko-KR" sz="20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A2787FF-1A23-429A-B14F-78CACA907293}"/>
              </a:ext>
            </a:extLst>
          </p:cNvPr>
          <p:cNvSpPr/>
          <p:nvPr/>
        </p:nvSpPr>
        <p:spPr>
          <a:xfrm>
            <a:off x="4751057" y="3408372"/>
            <a:ext cx="627341" cy="666408"/>
          </a:xfrm>
          <a:prstGeom prst="rect">
            <a:avLst/>
          </a:prstGeom>
          <a:solidFill>
            <a:srgbClr val="AA9C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0D64D33-CE90-4C4E-83F3-348F54DB1095}"/>
              </a:ext>
            </a:extLst>
          </p:cNvPr>
          <p:cNvSpPr/>
          <p:nvPr/>
        </p:nvSpPr>
        <p:spPr>
          <a:xfrm>
            <a:off x="5628443" y="3408372"/>
            <a:ext cx="2742726" cy="666408"/>
          </a:xfrm>
          <a:prstGeom prst="rect">
            <a:avLst/>
          </a:prstGeom>
          <a:solidFill>
            <a:srgbClr val="AA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2000" dirty="0">
                <a:latin typeface="여기어때 잘난체" pitchFamily="34" charset="-127"/>
                <a:ea typeface="여기어때 잘난체" pitchFamily="34" charset="-127"/>
              </a:rPr>
              <a:t>개선사항</a:t>
            </a:r>
            <a:endParaRPr lang="en-US" altLang="ko-KR" sz="20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33891" y="2477625"/>
            <a:ext cx="453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335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팀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개인 구분지기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6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실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메인페이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570904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1028" name="Picture 4" descr="jQuery Basics | Poiema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384" y="1833182"/>
            <a:ext cx="2635380" cy="143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ss(SCSS) 완전 정복! | HER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11" y="1833182"/>
            <a:ext cx="2874960" cy="143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tstrap · 세계에서 가장 인기있는 HTML, CSS, JS 라이브러리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7" y="1833182"/>
            <a:ext cx="1742400" cy="143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905125" y="1516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39170" y="4962621"/>
            <a:ext cx="192077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>
                <a:solidFill>
                  <a:srgbClr val="FFFFFF"/>
                </a:solidFill>
              </a:rPr>
              <a:t>Syntactically Awesome Style Sheets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Syntatically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awesome style sheet  </a:t>
            </a:r>
            <a:r>
              <a:rPr lang="ko-KR" altLang="en-US" sz="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쓰게된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이유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007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실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메인페이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570904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4" y="820350"/>
            <a:ext cx="8244726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전체 소개 유지보수 원할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4954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실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메인페이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570904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3074" name="Picture 2" descr="C:\Users\admin\Desktop\2022-10-17 18 19 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59" y="1941750"/>
            <a:ext cx="780088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Scss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변수 설정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4063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실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메인페이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570904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4098" name="Picture 2" descr="C:\Users\admin\Desktop\2022-10-17 18 19 5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1" y="1311750"/>
            <a:ext cx="826167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513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실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메인페이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570904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2" y="695286"/>
            <a:ext cx="5686435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013" y="2746170"/>
            <a:ext cx="532528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Jquery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dropdown-menu hover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021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실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메인페이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570904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2" y="1941750"/>
            <a:ext cx="8166417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권한설정에 따라 숨기기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207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실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메인페이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570904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79" y="843510"/>
            <a:ext cx="5318782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선택한 것에 따라 숨기기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7710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실</a:t>
            </a:r>
            <a:r>
              <a:rPr lang="ko-KR" alt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행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메인페이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지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44556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7EAE7CD-BE1A-47C3-81D1-259322268AC9}"/>
              </a:ext>
            </a:extLst>
          </p:cNvPr>
          <p:cNvSpPr/>
          <p:nvPr/>
        </p:nvSpPr>
        <p:spPr>
          <a:xfrm>
            <a:off x="570904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5" y="1131550"/>
            <a:ext cx="4351731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43" y="1131550"/>
            <a:ext cx="4351732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792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746C877-3182-4A25-94E1-79AD9E8BF9AF}"/>
              </a:ext>
            </a:extLst>
          </p:cNvPr>
          <p:cNvGrpSpPr/>
          <p:nvPr/>
        </p:nvGrpSpPr>
        <p:grpSpPr>
          <a:xfrm>
            <a:off x="-7123" y="0"/>
            <a:ext cx="9158246" cy="5143500"/>
            <a:chOff x="-9497" y="0"/>
            <a:chExt cx="12210994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45B6DF-EF01-4B2D-BFEA-3270D52D4A69}"/>
                </a:ext>
              </a:extLst>
            </p:cNvPr>
            <p:cNvGrpSpPr/>
            <p:nvPr/>
          </p:nvGrpSpPr>
          <p:grpSpPr>
            <a:xfrm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2FD07B85-CEC0-444A-9D66-60CC6F7908A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여기어때 잘난체" pitchFamily="34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="" xmlns:a16="http://schemas.microsoft.com/office/drawing/2014/main" id="{5C07600A-864A-4F48-BAED-51EBBB55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55" y="2082012"/>
                <a:ext cx="7853526" cy="0"/>
              </a:xfrm>
              <a:prstGeom prst="line">
                <a:avLst/>
              </a:prstGeom>
              <a:ln>
                <a:solidFill>
                  <a:srgbClr val="B888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6C03B45-C121-4A6F-B8D2-B26CF93E5FC5}"/>
                  </a:ext>
                </a:extLst>
              </p:cNvPr>
              <p:cNvSpPr txBox="1"/>
              <p:nvPr/>
            </p:nvSpPr>
            <p:spPr>
              <a:xfrm>
                <a:off x="724355" y="1445283"/>
                <a:ext cx="1340587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Part </a:t>
                </a:r>
                <a:r>
                  <a:rPr lang="en-US" altLang="ko-KR" sz="2000" b="1" dirty="0" smtClean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6</a:t>
                </a:r>
                <a:endParaRPr lang="ko-KR" altLang="en-US" sz="2000" b="1" dirty="0">
                  <a:ln w="127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여기어때 잘난체" pitchFamily="34" charset="-127"/>
                  <a:ea typeface="여기어때 잘난체" pitchFamily="34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6B98642-370E-485E-8377-35FB1E0EE8E2}"/>
                </a:ext>
              </a:extLst>
            </p:cNvPr>
            <p:cNvSpPr txBox="1"/>
            <p:nvPr/>
          </p:nvSpPr>
          <p:spPr>
            <a:xfrm>
              <a:off x="9533672" y="6588607"/>
              <a:ext cx="266782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ⓒSaebyeol Yu.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 err="1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Saebyeol’s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PowerPoint</a:t>
              </a:r>
              <a:endParaRPr lang="ko-KR" altLang="en-US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91886" y="165697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개선사항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여기어때 잘난체" pitchFamily="34" charset="-127"/>
              <a:ea typeface="여기어때 잘난체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9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6342" y="674700"/>
            <a:ext cx="6995604" cy="3684233"/>
          </a:xfrm>
          <a:prstGeom prst="rect">
            <a:avLst/>
          </a:prstGeom>
          <a:solidFill>
            <a:srgbClr val="E0E0EC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여기어때 잘난체" pitchFamily="34" charset="-127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err="1" smtClean="0">
                <a:ln w="12700">
                  <a:solidFill>
                    <a:srgbClr val="BEB7EB"/>
                  </a:solidFill>
                  <a:prstDash val="solid"/>
                </a:ln>
                <a:solidFill>
                  <a:srgbClr val="6667AB"/>
                </a:solidFill>
                <a:effectLst>
                  <a:glow rad="139700">
                    <a:srgbClr val="6667AB">
                      <a:alpha val="40000"/>
                    </a:srgbClr>
                  </a:glow>
                  <a:reflection blurRad="6350" stA="55000" endA="300" endPos="45500" dir="5400000" sy="-100000" algn="bl" rotWithShape="0"/>
                </a:effectLst>
                <a:latin typeface="여기어때 잘난체" pitchFamily="34" charset="-127"/>
                <a:ea typeface="여기어때 잘난체" pitchFamily="34" charset="-127"/>
              </a:rPr>
              <a:t>MyPet</a:t>
            </a:r>
            <a:endParaRPr sz="8000" b="1" dirty="0">
              <a:ln w="12700">
                <a:solidFill>
                  <a:srgbClr val="BEB7EB"/>
                </a:solidFill>
                <a:prstDash val="solid"/>
              </a:ln>
              <a:solidFill>
                <a:srgbClr val="6667AB"/>
              </a:solidFill>
              <a:effectLst>
                <a:glow rad="139700">
                  <a:srgbClr val="6667AB">
                    <a:alpha val="40000"/>
                  </a:srgbClr>
                </a:glow>
                <a:reflection blurRad="6350" stA="55000" endA="300" endPos="45500" dir="5400000" sy="-100000" algn="bl" rotWithShape="0"/>
              </a:effectLst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3844" y="294065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김명훈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지성진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이승현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김병진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이영민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,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rPr>
              <a:t>이진실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8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746C877-3182-4A25-94E1-79AD9E8BF9AF}"/>
              </a:ext>
            </a:extLst>
          </p:cNvPr>
          <p:cNvGrpSpPr/>
          <p:nvPr/>
        </p:nvGrpSpPr>
        <p:grpSpPr>
          <a:xfrm>
            <a:off x="-7123" y="0"/>
            <a:ext cx="9158246" cy="5143500"/>
            <a:chOff x="-9497" y="0"/>
            <a:chExt cx="12210994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45B6DF-EF01-4B2D-BFEA-3270D52D4A69}"/>
                </a:ext>
              </a:extLst>
            </p:cNvPr>
            <p:cNvGrpSpPr/>
            <p:nvPr/>
          </p:nvGrpSpPr>
          <p:grpSpPr>
            <a:xfrm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2FD07B85-CEC0-444A-9D66-60CC6F7908A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여기어때 잘난체" pitchFamily="34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="" xmlns:a16="http://schemas.microsoft.com/office/drawing/2014/main" id="{5C07600A-864A-4F48-BAED-51EBBB55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55" y="2082012"/>
                <a:ext cx="7853526" cy="0"/>
              </a:xfrm>
              <a:prstGeom prst="line">
                <a:avLst/>
              </a:prstGeom>
              <a:ln>
                <a:solidFill>
                  <a:srgbClr val="B888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6C03B45-C121-4A6F-B8D2-B26CF93E5FC5}"/>
                  </a:ext>
                </a:extLst>
              </p:cNvPr>
              <p:cNvSpPr txBox="1"/>
              <p:nvPr/>
            </p:nvSpPr>
            <p:spPr>
              <a:xfrm>
                <a:off x="724355" y="1445283"/>
                <a:ext cx="1319247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Part </a:t>
                </a:r>
                <a:r>
                  <a:rPr lang="en-US" altLang="ko-KR" sz="2000" b="1" dirty="0" smtClean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1</a:t>
                </a:r>
                <a:endParaRPr lang="ko-KR" altLang="en-US" sz="2000" b="1" dirty="0">
                  <a:ln w="127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여기어때 잘난체" pitchFamily="34" charset="-127"/>
                  <a:ea typeface="여기어때 잘난체" pitchFamily="34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6B98642-370E-485E-8377-35FB1E0EE8E2}"/>
                </a:ext>
              </a:extLst>
            </p:cNvPr>
            <p:cNvSpPr txBox="1"/>
            <p:nvPr/>
          </p:nvSpPr>
          <p:spPr>
            <a:xfrm>
              <a:off x="9533672" y="6588607"/>
              <a:ext cx="266782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ⓒSaebyeol Yu.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 err="1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Saebyeol’s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PowerPoint</a:t>
              </a:r>
              <a:endParaRPr lang="ko-KR" altLang="en-US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24354" y="1679888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293965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AD16C96-65A1-43FA-9E99-B71922B70110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기획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타</a:t>
            </a:r>
            <a:r>
              <a:rPr lang="ko-KR" alt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겟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양쪽 대괄호 12">
            <a:extLst>
              <a:ext uri="{FF2B5EF4-FFF2-40B4-BE49-F238E27FC236}">
                <a16:creationId xmlns="" xmlns:a16="http://schemas.microsoft.com/office/drawing/2014/main" id="{64C8421F-8F91-4AEB-9D91-25B8D0D7B12B}"/>
              </a:ext>
            </a:extLst>
          </p:cNvPr>
          <p:cNvSpPr/>
          <p:nvPr/>
        </p:nvSpPr>
        <p:spPr>
          <a:xfrm>
            <a:off x="494433" y="1245461"/>
            <a:ext cx="8148775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14" name="그래픽 32" descr="사람">
            <a:extLst>
              <a:ext uri="{FF2B5EF4-FFF2-40B4-BE49-F238E27FC236}">
                <a16:creationId xmlns="" xmlns:a16="http://schemas.microsoft.com/office/drawing/2014/main" id="{3B4B85CE-AC89-4CBA-A618-F4B07EE4E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000" y="1343635"/>
            <a:ext cx="914400" cy="914400"/>
          </a:xfrm>
          <a:prstGeom prst="rect">
            <a:avLst/>
          </a:prstGeom>
        </p:spPr>
      </p:pic>
      <p:pic>
        <p:nvPicPr>
          <p:cNvPr id="15" name="그래픽 32" descr="사람">
            <a:extLst>
              <a:ext uri="{FF2B5EF4-FFF2-40B4-BE49-F238E27FC236}">
                <a16:creationId xmlns="" xmlns:a16="http://schemas.microsoft.com/office/drawing/2014/main" id="{3B4B85CE-AC89-4CBA-A618-F4B07EE4E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992" y="1351607"/>
            <a:ext cx="914400" cy="914400"/>
          </a:xfrm>
          <a:prstGeom prst="rect">
            <a:avLst/>
          </a:prstGeom>
        </p:spPr>
      </p:pic>
      <p:pic>
        <p:nvPicPr>
          <p:cNvPr id="16" name="그래픽 32" descr="사람">
            <a:extLst>
              <a:ext uri="{FF2B5EF4-FFF2-40B4-BE49-F238E27FC236}">
                <a16:creationId xmlns="" xmlns:a16="http://schemas.microsoft.com/office/drawing/2014/main" id="{3B4B85CE-AC89-4CBA-A618-F4B07EE4E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449" y="1343635"/>
            <a:ext cx="914400" cy="914400"/>
          </a:xfrm>
          <a:prstGeom prst="rect">
            <a:avLst/>
          </a:prstGeom>
        </p:spPr>
      </p:pic>
      <p:pic>
        <p:nvPicPr>
          <p:cNvPr id="28" name="그래픽 39" descr="사람">
            <a:extLst>
              <a:ext uri="{FF2B5EF4-FFF2-40B4-BE49-F238E27FC236}">
                <a16:creationId xmlns="" xmlns:a16="http://schemas.microsoft.com/office/drawing/2014/main" id="{F488A118-0966-4927-8961-6A857BF9F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8725" y="1353074"/>
            <a:ext cx="914400" cy="914400"/>
          </a:xfrm>
          <a:prstGeom prst="rect">
            <a:avLst/>
          </a:prstGeom>
        </p:spPr>
      </p:pic>
      <p:pic>
        <p:nvPicPr>
          <p:cNvPr id="29" name="그래픽 39" descr="사람">
            <a:extLst>
              <a:ext uri="{FF2B5EF4-FFF2-40B4-BE49-F238E27FC236}">
                <a16:creationId xmlns="" xmlns:a16="http://schemas.microsoft.com/office/drawing/2014/main" id="{F488A118-0966-4927-8961-6A857BF9F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8081" y="1351607"/>
            <a:ext cx="914400" cy="914400"/>
          </a:xfrm>
          <a:prstGeom prst="rect">
            <a:avLst/>
          </a:prstGeom>
        </p:spPr>
      </p:pic>
      <p:pic>
        <p:nvPicPr>
          <p:cNvPr id="30" name="그래픽 39" descr="사람">
            <a:extLst>
              <a:ext uri="{FF2B5EF4-FFF2-40B4-BE49-F238E27FC236}">
                <a16:creationId xmlns="" xmlns:a16="http://schemas.microsoft.com/office/drawing/2014/main" id="{F488A118-0966-4927-8961-6A857BF9F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6331" y="1351607"/>
            <a:ext cx="914400" cy="914400"/>
          </a:xfrm>
          <a:prstGeom prst="rect">
            <a:avLst/>
          </a:prstGeom>
        </p:spPr>
      </p:pic>
      <p:pic>
        <p:nvPicPr>
          <p:cNvPr id="31" name="그래픽 39" descr="사람">
            <a:extLst>
              <a:ext uri="{FF2B5EF4-FFF2-40B4-BE49-F238E27FC236}">
                <a16:creationId xmlns="" xmlns:a16="http://schemas.microsoft.com/office/drawing/2014/main" id="{F488A118-0966-4927-8961-6A857BF9F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7517" y="1343635"/>
            <a:ext cx="914400" cy="914400"/>
          </a:xfrm>
          <a:prstGeom prst="rect">
            <a:avLst/>
          </a:prstGeom>
        </p:spPr>
      </p:pic>
      <p:pic>
        <p:nvPicPr>
          <p:cNvPr id="32" name="그래픽 39" descr="사람">
            <a:extLst>
              <a:ext uri="{FF2B5EF4-FFF2-40B4-BE49-F238E27FC236}">
                <a16:creationId xmlns="" xmlns:a16="http://schemas.microsoft.com/office/drawing/2014/main" id="{F488A118-0966-4927-8961-6A857BF9F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5835" y="1351607"/>
            <a:ext cx="914400" cy="914400"/>
          </a:xfrm>
          <a:prstGeom prst="rect">
            <a:avLst/>
          </a:prstGeom>
        </p:spPr>
      </p:pic>
      <p:pic>
        <p:nvPicPr>
          <p:cNvPr id="33" name="그래픽 39" descr="사람">
            <a:extLst>
              <a:ext uri="{FF2B5EF4-FFF2-40B4-BE49-F238E27FC236}">
                <a16:creationId xmlns="" xmlns:a16="http://schemas.microsoft.com/office/drawing/2014/main" id="{F488A118-0966-4927-8961-6A857BF9F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8746" y="1351607"/>
            <a:ext cx="914400" cy="914400"/>
          </a:xfrm>
          <a:prstGeom prst="rect">
            <a:avLst/>
          </a:prstGeom>
        </p:spPr>
      </p:pic>
      <p:pic>
        <p:nvPicPr>
          <p:cNvPr id="34" name="그래픽 39" descr="사람">
            <a:extLst>
              <a:ext uri="{FF2B5EF4-FFF2-40B4-BE49-F238E27FC236}">
                <a16:creationId xmlns="" xmlns:a16="http://schemas.microsoft.com/office/drawing/2014/main" id="{F488A118-0966-4927-8961-6A857BF9F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7972" y="1351607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E19C40-CAD8-4F97-A2F6-79F2804CA3A6}"/>
              </a:ext>
            </a:extLst>
          </p:cNvPr>
          <p:cNvSpPr txBox="1"/>
          <p:nvPr/>
        </p:nvSpPr>
        <p:spPr>
          <a:xfrm>
            <a:off x="2220506" y="784869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" pitchFamily="34" charset="-127"/>
                <a:ea typeface="여기어때 잘난체" pitchFamily="34" charset="-127"/>
              </a:rPr>
              <a:t>10</a:t>
            </a:r>
            <a:r>
              <a:rPr lang="ko-KR" altLang="en-US" sz="2400" dirty="0">
                <a:latin typeface="여기어때 잘난체" pitchFamily="34" charset="-127"/>
                <a:ea typeface="여기어때 잘난체" pitchFamily="34" charset="-127"/>
              </a:rPr>
              <a:t>명 중           </a:t>
            </a:r>
            <a:r>
              <a:rPr lang="ko-KR" altLang="en-US" sz="2400" dirty="0" smtClean="0">
                <a:latin typeface="여기어때 잘난체" pitchFamily="34" charset="-127"/>
                <a:ea typeface="여기어때 잘난체" pitchFamily="34" charset="-127"/>
              </a:rPr>
              <a:t>이 키운다고 응답</a:t>
            </a:r>
            <a:r>
              <a:rPr lang="en-US" altLang="ko-KR" sz="2400" dirty="0" smtClean="0">
                <a:latin typeface="여기어때 잘난체" pitchFamily="34" charset="-127"/>
                <a:ea typeface="여기어때 잘난체" pitchFamily="34" charset="-127"/>
              </a:rPr>
              <a:t>!</a:t>
            </a:r>
            <a:endParaRPr lang="ko-KR" altLang="en-US" sz="24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88D2E9A-A8AB-4426-9C16-664EA039B47E}"/>
              </a:ext>
            </a:extLst>
          </p:cNvPr>
          <p:cNvSpPr/>
          <p:nvPr/>
        </p:nvSpPr>
        <p:spPr>
          <a:xfrm>
            <a:off x="3438393" y="739093"/>
            <a:ext cx="840332" cy="553216"/>
          </a:xfrm>
          <a:prstGeom prst="rect">
            <a:avLst/>
          </a:prstGeom>
          <a:solidFill>
            <a:srgbClr val="AD7DD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67E6C17-5109-44D3-B2F6-AD6D3FD235E2}"/>
              </a:ext>
            </a:extLst>
          </p:cNvPr>
          <p:cNvSpPr txBox="1"/>
          <p:nvPr/>
        </p:nvSpPr>
        <p:spPr>
          <a:xfrm>
            <a:off x="3484041" y="725560"/>
            <a:ext cx="86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3</a:t>
            </a:r>
            <a:r>
              <a:rPr lang="ko-KR" altLang="en-US" sz="2800" spc="-15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명</a:t>
            </a:r>
            <a:endParaRPr lang="ko-KR" altLang="en-US" sz="2800" spc="-150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841FAA0-5A46-4D99-9E1F-01EE767A8E2D}"/>
              </a:ext>
            </a:extLst>
          </p:cNvPr>
          <p:cNvSpPr txBox="1"/>
          <p:nvPr/>
        </p:nvSpPr>
        <p:spPr>
          <a:xfrm>
            <a:off x="1063547" y="2697315"/>
            <a:ext cx="7205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" pitchFamily="34" charset="-127"/>
                <a:ea typeface="여기어때 잘난체" pitchFamily="34" charset="-127"/>
              </a:rPr>
              <a:t>10</a:t>
            </a:r>
            <a:r>
              <a:rPr lang="ko-KR" altLang="en-US" sz="2400" dirty="0">
                <a:latin typeface="여기어때 잘난체" pitchFamily="34" charset="-127"/>
                <a:ea typeface="여기어때 잘난체" pitchFamily="34" charset="-127"/>
              </a:rPr>
              <a:t>명 중           </a:t>
            </a:r>
            <a:r>
              <a:rPr lang="ko-KR" altLang="en-US" sz="2400" dirty="0" smtClean="0">
                <a:latin typeface="여기어때 잘난체" pitchFamily="34" charset="-127"/>
                <a:ea typeface="여기어때 잘난체" pitchFamily="34" charset="-127"/>
              </a:rPr>
              <a:t>이 반려동물 </a:t>
            </a:r>
            <a:r>
              <a:rPr lang="ko-KR" altLang="en-US" sz="2400" dirty="0" err="1" smtClean="0">
                <a:latin typeface="여기어때 잘난체" pitchFamily="34" charset="-127"/>
                <a:ea typeface="여기어때 잘난체" pitchFamily="34" charset="-127"/>
              </a:rPr>
              <a:t>앱을</a:t>
            </a:r>
            <a:r>
              <a:rPr lang="ko-KR" altLang="en-US" sz="2400" dirty="0" smtClean="0">
                <a:latin typeface="여기어때 잘난체" pitchFamily="34" charset="-127"/>
                <a:ea typeface="여기어때 잘난체" pitchFamily="34" charset="-127"/>
              </a:rPr>
              <a:t> 사용한다고 응답</a:t>
            </a:r>
            <a:r>
              <a:rPr lang="en-US" altLang="ko-KR" sz="2400" dirty="0">
                <a:latin typeface="여기어때 잘난체" pitchFamily="34" charset="-127"/>
                <a:ea typeface="여기어때 잘난체" pitchFamily="34" charset="-127"/>
              </a:rPr>
              <a:t>!</a:t>
            </a:r>
            <a:endParaRPr lang="ko-KR" altLang="en-US" sz="24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40" name="양쪽 대괄호 39">
            <a:extLst>
              <a:ext uri="{FF2B5EF4-FFF2-40B4-BE49-F238E27FC236}">
                <a16:creationId xmlns="" xmlns:a16="http://schemas.microsoft.com/office/drawing/2014/main" id="{64C8421F-8F91-4AEB-9D91-25B8D0D7B12B}"/>
              </a:ext>
            </a:extLst>
          </p:cNvPr>
          <p:cNvSpPr/>
          <p:nvPr/>
        </p:nvSpPr>
        <p:spPr>
          <a:xfrm>
            <a:off x="489198" y="3144488"/>
            <a:ext cx="8148775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41" name="그래픽 46" descr="여자">
            <a:extLst>
              <a:ext uri="{FF2B5EF4-FFF2-40B4-BE49-F238E27FC236}">
                <a16:creationId xmlns="" xmlns:a16="http://schemas.microsoft.com/office/drawing/2014/main" id="{3FF6D501-20D0-4280-83EB-35BC7F745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8000" y="3574291"/>
            <a:ext cx="914400" cy="914400"/>
          </a:xfrm>
          <a:prstGeom prst="rect">
            <a:avLst/>
          </a:prstGeom>
        </p:spPr>
      </p:pic>
      <p:pic>
        <p:nvPicPr>
          <p:cNvPr id="42" name="그래픽 46" descr="여자">
            <a:extLst>
              <a:ext uri="{FF2B5EF4-FFF2-40B4-BE49-F238E27FC236}">
                <a16:creationId xmlns="" xmlns:a16="http://schemas.microsoft.com/office/drawing/2014/main" id="{3FF6D501-20D0-4280-83EB-35BC7F745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0992" y="3574291"/>
            <a:ext cx="914400" cy="914400"/>
          </a:xfrm>
          <a:prstGeom prst="rect">
            <a:avLst/>
          </a:prstGeom>
        </p:spPr>
      </p:pic>
      <p:pic>
        <p:nvPicPr>
          <p:cNvPr id="43" name="그래픽 46" descr="여자">
            <a:extLst>
              <a:ext uri="{FF2B5EF4-FFF2-40B4-BE49-F238E27FC236}">
                <a16:creationId xmlns="" xmlns:a16="http://schemas.microsoft.com/office/drawing/2014/main" id="{3FF6D501-20D0-4280-83EB-35BC7F745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3449" y="3574291"/>
            <a:ext cx="914400" cy="914400"/>
          </a:xfrm>
          <a:prstGeom prst="rect">
            <a:avLst/>
          </a:prstGeom>
        </p:spPr>
      </p:pic>
      <p:pic>
        <p:nvPicPr>
          <p:cNvPr id="44" name="그래픽 46" descr="여자">
            <a:extLst>
              <a:ext uri="{FF2B5EF4-FFF2-40B4-BE49-F238E27FC236}">
                <a16:creationId xmlns="" xmlns:a16="http://schemas.microsoft.com/office/drawing/2014/main" id="{3FF6D501-20D0-4280-83EB-35BC7F745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5835" y="3574291"/>
            <a:ext cx="914400" cy="914400"/>
          </a:xfrm>
          <a:prstGeom prst="rect">
            <a:avLst/>
          </a:prstGeom>
        </p:spPr>
      </p:pic>
      <p:pic>
        <p:nvPicPr>
          <p:cNvPr id="45" name="그래픽 46" descr="여자">
            <a:extLst>
              <a:ext uri="{FF2B5EF4-FFF2-40B4-BE49-F238E27FC236}">
                <a16:creationId xmlns="" xmlns:a16="http://schemas.microsoft.com/office/drawing/2014/main" id="{3FF6D501-20D0-4280-83EB-35BC7F745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4421" y="3574291"/>
            <a:ext cx="914400" cy="914400"/>
          </a:xfrm>
          <a:prstGeom prst="rect">
            <a:avLst/>
          </a:prstGeom>
        </p:spPr>
      </p:pic>
      <p:pic>
        <p:nvPicPr>
          <p:cNvPr id="46" name="그래픽 46" descr="여자">
            <a:extLst>
              <a:ext uri="{FF2B5EF4-FFF2-40B4-BE49-F238E27FC236}">
                <a16:creationId xmlns="" xmlns:a16="http://schemas.microsoft.com/office/drawing/2014/main" id="{3FF6D501-20D0-4280-83EB-35BC7F745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7114" y="3574291"/>
            <a:ext cx="914400" cy="914400"/>
          </a:xfrm>
          <a:prstGeom prst="rect">
            <a:avLst/>
          </a:prstGeom>
        </p:spPr>
      </p:pic>
      <p:pic>
        <p:nvPicPr>
          <p:cNvPr id="47" name="그래픽 54" descr="여자">
            <a:extLst>
              <a:ext uri="{FF2B5EF4-FFF2-40B4-BE49-F238E27FC236}">
                <a16:creationId xmlns="" xmlns:a16="http://schemas.microsoft.com/office/drawing/2014/main" id="{F66A7DEC-D406-4C30-AEA3-922F4F5AF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0256" y="3574291"/>
            <a:ext cx="914400" cy="914400"/>
          </a:xfrm>
          <a:prstGeom prst="rect">
            <a:avLst/>
          </a:prstGeom>
        </p:spPr>
      </p:pic>
      <p:pic>
        <p:nvPicPr>
          <p:cNvPr id="48" name="그래픽 54" descr="여자">
            <a:extLst>
              <a:ext uri="{FF2B5EF4-FFF2-40B4-BE49-F238E27FC236}">
                <a16:creationId xmlns="" xmlns:a16="http://schemas.microsoft.com/office/drawing/2014/main" id="{F66A7DEC-D406-4C30-AEA3-922F4F5AF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8746" y="3593075"/>
            <a:ext cx="914400" cy="914400"/>
          </a:xfrm>
          <a:prstGeom prst="rect">
            <a:avLst/>
          </a:prstGeom>
        </p:spPr>
      </p:pic>
      <p:pic>
        <p:nvPicPr>
          <p:cNvPr id="49" name="그래픽 54" descr="여자">
            <a:extLst>
              <a:ext uri="{FF2B5EF4-FFF2-40B4-BE49-F238E27FC236}">
                <a16:creationId xmlns="" xmlns:a16="http://schemas.microsoft.com/office/drawing/2014/main" id="{F66A7DEC-D406-4C30-AEA3-922F4F5AF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48724" y="3593075"/>
            <a:ext cx="914400" cy="914400"/>
          </a:xfrm>
          <a:prstGeom prst="rect">
            <a:avLst/>
          </a:prstGeom>
        </p:spPr>
      </p:pic>
      <p:pic>
        <p:nvPicPr>
          <p:cNvPr id="50" name="그래픽 54" descr="여자">
            <a:extLst>
              <a:ext uri="{FF2B5EF4-FFF2-40B4-BE49-F238E27FC236}">
                <a16:creationId xmlns="" xmlns:a16="http://schemas.microsoft.com/office/drawing/2014/main" id="{F66A7DEC-D406-4C30-AEA3-922F4F5AF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38081" y="3593075"/>
            <a:ext cx="914400" cy="9144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CC4B09A-6FEC-4638-A338-52F9D3AEF2B6}"/>
              </a:ext>
            </a:extLst>
          </p:cNvPr>
          <p:cNvSpPr/>
          <p:nvPr/>
        </p:nvSpPr>
        <p:spPr>
          <a:xfrm>
            <a:off x="2278411" y="2603970"/>
            <a:ext cx="895224" cy="648354"/>
          </a:xfrm>
          <a:prstGeom prst="rect">
            <a:avLst/>
          </a:prstGeom>
          <a:solidFill>
            <a:srgbClr val="F2B8E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67E6C17-5109-44D3-B2F6-AD6D3FD235E2}"/>
              </a:ext>
            </a:extLst>
          </p:cNvPr>
          <p:cNvSpPr txBox="1"/>
          <p:nvPr/>
        </p:nvSpPr>
        <p:spPr>
          <a:xfrm>
            <a:off x="2350406" y="2638573"/>
            <a:ext cx="86820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6</a:t>
            </a:r>
            <a:r>
              <a:rPr lang="ko-KR" altLang="en-US" sz="2800" spc="-150" dirty="0" smtClean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rPr>
              <a:t>명</a:t>
            </a:r>
            <a:endParaRPr lang="ko-KR" altLang="en-US" sz="2800" spc="-150" dirty="0">
              <a:solidFill>
                <a:schemeClr val="bg1"/>
              </a:solidFill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KB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경영연구소 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2021 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한국반려동물 보고서 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2020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년 </a:t>
            </a:r>
            <a:r>
              <a:rPr lang="ko-KR" altLang="en-US" sz="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말기준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CAD16C96-65A1-43FA-9E99-B71922B70110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44E438D-C683-461A-8C6C-28097B0AF7CB}"/>
              </a:ext>
            </a:extLst>
          </p:cNvPr>
          <p:cNvSpPr/>
          <p:nvPr/>
        </p:nvSpPr>
        <p:spPr>
          <a:xfrm>
            <a:off x="32307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기획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취지 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79191252"/>
              </p:ext>
            </p:extLst>
          </p:nvPr>
        </p:nvGraphicFramePr>
        <p:xfrm>
          <a:off x="242323" y="1376231"/>
          <a:ext cx="4659696" cy="36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323075" y="827919"/>
            <a:ext cx="4406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400" b="1" kern="1200" dirty="0">
                <a:latin typeface="여기어때 잘난체" pitchFamily="34" charset="-127"/>
                <a:ea typeface="여기어때 잘난체" pitchFamily="34" charset="-127"/>
              </a:rPr>
              <a:t>“2021</a:t>
            </a:r>
            <a:r>
              <a:rPr lang="ko-KR" altLang="en-US" sz="2400" b="1" kern="1200" dirty="0">
                <a:latin typeface="여기어때 잘난체" pitchFamily="34" charset="-127"/>
                <a:ea typeface="여기어때 잘난체" pitchFamily="34" charset="-127"/>
              </a:rPr>
              <a:t>년도 반려동물 관련 </a:t>
            </a:r>
            <a:r>
              <a:rPr lang="ko-KR" altLang="en-US" sz="2400" b="1" kern="1200" dirty="0" err="1">
                <a:latin typeface="여기어때 잘난체" pitchFamily="34" charset="-127"/>
                <a:ea typeface="여기어때 잘난체" pitchFamily="34" charset="-127"/>
              </a:rPr>
              <a:t>앱</a:t>
            </a:r>
            <a:r>
              <a:rPr lang="en-US" altLang="ko-KR" sz="2400" b="1" kern="1200" dirty="0">
                <a:latin typeface="여기어때 잘난체" pitchFamily="34" charset="-127"/>
                <a:ea typeface="여기어때 잘난체" pitchFamily="34" charset="-127"/>
              </a:rPr>
              <a:t>”</a:t>
            </a:r>
            <a:r>
              <a:rPr lang="ko-KR" altLang="en-US" sz="2400" b="1" kern="1200" dirty="0">
                <a:latin typeface="여기어때 잘난체" pitchFamily="34" charset="-127"/>
                <a:ea typeface="여기어때 잘난체" pitchFamily="34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5593" y="3273656"/>
            <a:ext cx="116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여기어때 잘난체" pitchFamily="34" charset="-127"/>
                <a:ea typeface="여기어때 잘난체" pitchFamily="34" charset="-127"/>
              </a:rPr>
              <a:t>40.2%</a:t>
            </a:r>
            <a:endParaRPr lang="ko-KR" altLang="en-US" sz="12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4000" y="4237591"/>
            <a:ext cx="80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여기어때 잘난체" pitchFamily="34" charset="-127"/>
                <a:ea typeface="여기어때 잘난체" pitchFamily="34" charset="-127"/>
              </a:rPr>
              <a:t>18.8%</a:t>
            </a:r>
            <a:endParaRPr lang="ko-KR" altLang="en-US" sz="12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4804" y="3117837"/>
            <a:ext cx="75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여기어때 잘난체" pitchFamily="34" charset="-127"/>
                <a:ea typeface="여기어때 잘난체" pitchFamily="34" charset="-127"/>
              </a:rPr>
              <a:t>17.9%</a:t>
            </a:r>
            <a:endParaRPr lang="ko-KR" altLang="en-US" sz="1200" b="1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406" y="2323009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여기어때 잘난체" pitchFamily="34" charset="-127"/>
                <a:ea typeface="여기어때 잘난체" pitchFamily="34" charset="-127"/>
              </a:rPr>
              <a:t>9.2%</a:t>
            </a:r>
            <a:endParaRPr lang="ko-KR" altLang="en-US" sz="1200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6256" y="1289584"/>
            <a:ext cx="4150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반려동물 관련 </a:t>
            </a:r>
            <a:r>
              <a:rPr lang="ko-KR" altLang="en-US" dirty="0" err="1" smtClean="0">
                <a:latin typeface="여기어때 잘난체" pitchFamily="34" charset="-127"/>
                <a:ea typeface="여기어때 잘난체" pitchFamily="34" charset="-127"/>
              </a:rPr>
              <a:t>앱을</a:t>
            </a:r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 이용하는 </a:t>
            </a:r>
            <a:endParaRPr lang="en-US" altLang="ko-KR" dirty="0" smtClean="0">
              <a:latin typeface="여기어때 잘난체" pitchFamily="34" charset="-127"/>
              <a:ea typeface="여기어때 잘난체" pitchFamily="34" charset="-127"/>
            </a:endParaRPr>
          </a:p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반려가구 </a:t>
            </a:r>
            <a:r>
              <a:rPr lang="en-US" altLang="ko-KR" dirty="0" smtClean="0">
                <a:latin typeface="여기어때 잘난체" pitchFamily="34" charset="-127"/>
                <a:ea typeface="여기어때 잘난체" pitchFamily="34" charset="-127"/>
              </a:rPr>
              <a:t>57.7%</a:t>
            </a:r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가</a:t>
            </a:r>
            <a:endParaRPr lang="en-US" altLang="ko-KR" dirty="0" smtClean="0">
              <a:latin typeface="여기어때 잘난체" pitchFamily="34" charset="-127"/>
              <a:ea typeface="여기어때 잘난체" pitchFamily="34" charset="-127"/>
            </a:endParaRPr>
          </a:p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가장 이용률이 낮은 </a:t>
            </a:r>
            <a:r>
              <a:rPr lang="ko-KR" altLang="en-US" dirty="0" err="1" smtClean="0">
                <a:latin typeface="여기어때 잘난체" pitchFamily="34" charset="-127"/>
                <a:ea typeface="여기어때 잘난체" pitchFamily="34" charset="-127"/>
              </a:rPr>
              <a:t>앱을</a:t>
            </a:r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 필요로 함 </a:t>
            </a:r>
            <a:endParaRPr lang="ko-KR" altLang="en-US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2465" y="2333006"/>
            <a:ext cx="3678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반려동물 동반 가능 유무를 </a:t>
            </a:r>
            <a:endParaRPr lang="en-US" altLang="ko-KR" dirty="0" smtClean="0">
              <a:latin typeface="여기어때 잘난체" pitchFamily="34" charset="-127"/>
              <a:ea typeface="여기어때 잘난체" pitchFamily="34" charset="-127"/>
            </a:endParaRPr>
          </a:p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일일이 체크 해야 하는 번거로움을 줄이고</a:t>
            </a:r>
            <a:endParaRPr lang="en-US" altLang="ko-KR" dirty="0" smtClean="0">
              <a:latin typeface="여기어때 잘난체" pitchFamily="34" charset="-127"/>
              <a:ea typeface="여기어때 잘난체" pitchFamily="34" charset="-127"/>
            </a:endParaRPr>
          </a:p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반려동물 출입 가능 업체들의 위치를 제공  </a:t>
            </a:r>
            <a:endParaRPr lang="ko-KR" altLang="en-US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6582" y="3361688"/>
            <a:ext cx="403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고객의 </a:t>
            </a:r>
            <a:r>
              <a:rPr lang="en-US" altLang="ko-KR" dirty="0" smtClean="0">
                <a:latin typeface="여기어때 잘난체" pitchFamily="34" charset="-127"/>
                <a:ea typeface="여기어때 잘난체" pitchFamily="34" charset="-127"/>
              </a:rPr>
              <a:t>needs</a:t>
            </a:r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에 초점을 맞춰 </a:t>
            </a:r>
            <a:endParaRPr lang="en-US" altLang="ko-KR" dirty="0" smtClean="0">
              <a:latin typeface="여기어때 잘난체" pitchFamily="34" charset="-127"/>
              <a:ea typeface="여기어때 잘난체" pitchFamily="34" charset="-127"/>
            </a:endParaRPr>
          </a:p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반려동물에 관한 정보</a:t>
            </a:r>
            <a:r>
              <a:rPr lang="en-US" altLang="ko-KR" dirty="0" smtClean="0">
                <a:latin typeface="여기어때 잘난체" pitchFamily="34" charset="-127"/>
                <a:ea typeface="여기어때 잘난체" pitchFamily="34" charset="-127"/>
              </a:rPr>
              <a:t>, </a:t>
            </a:r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서비스를 </a:t>
            </a:r>
            <a:endParaRPr lang="en-US" altLang="ko-KR" dirty="0" smtClean="0">
              <a:latin typeface="여기어때 잘난체" pitchFamily="34" charset="-127"/>
              <a:ea typeface="여기어때 잘난체" pitchFamily="34" charset="-127"/>
            </a:endParaRPr>
          </a:p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한 곳에서 종합적으로 빠르게 제공하는 </a:t>
            </a:r>
            <a:endParaRPr lang="en-US" altLang="ko-KR" dirty="0" smtClean="0">
              <a:latin typeface="여기어때 잘난체" pitchFamily="34" charset="-127"/>
              <a:ea typeface="여기어때 잘난체" pitchFamily="34" charset="-127"/>
            </a:endParaRPr>
          </a:p>
          <a:p>
            <a:pPr algn="ctr"/>
            <a:r>
              <a:rPr lang="ko-KR" altLang="en-US" dirty="0" smtClean="0">
                <a:latin typeface="여기어때 잘난체" pitchFamily="34" charset="-127"/>
                <a:ea typeface="여기어때 잘난체" pitchFamily="34" charset="-127"/>
              </a:rPr>
              <a:t>플랫폼 사이트 개발 </a:t>
            </a:r>
            <a:endParaRPr lang="ko-KR" altLang="en-US" dirty="0">
              <a:latin typeface="여기어때 잘난체" pitchFamily="34" charset="-127"/>
              <a:ea typeface="여기어때 잘난체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KB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경영연구소 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2021 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한국반려동물 보고서 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2020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년 </a:t>
            </a:r>
            <a:r>
              <a:rPr lang="ko-KR" altLang="en-US" sz="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말기준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09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746C877-3182-4A25-94E1-79AD9E8BF9AF}"/>
              </a:ext>
            </a:extLst>
          </p:cNvPr>
          <p:cNvGrpSpPr/>
          <p:nvPr/>
        </p:nvGrpSpPr>
        <p:grpSpPr>
          <a:xfrm>
            <a:off x="-7123" y="0"/>
            <a:ext cx="9158246" cy="5143500"/>
            <a:chOff x="-9497" y="0"/>
            <a:chExt cx="12210994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45B6DF-EF01-4B2D-BFEA-3270D52D4A69}"/>
                </a:ext>
              </a:extLst>
            </p:cNvPr>
            <p:cNvGrpSpPr/>
            <p:nvPr/>
          </p:nvGrpSpPr>
          <p:grpSpPr>
            <a:xfrm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2FD07B85-CEC0-444A-9D66-60CC6F7908A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여기어때 잘난체" pitchFamily="34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="" xmlns:a16="http://schemas.microsoft.com/office/drawing/2014/main" id="{5C07600A-864A-4F48-BAED-51EBBB55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55" y="2082012"/>
                <a:ext cx="7853526" cy="0"/>
              </a:xfrm>
              <a:prstGeom prst="line">
                <a:avLst/>
              </a:prstGeom>
              <a:ln>
                <a:solidFill>
                  <a:srgbClr val="B888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6C03B45-C121-4A6F-B8D2-B26CF93E5FC5}"/>
                  </a:ext>
                </a:extLst>
              </p:cNvPr>
              <p:cNvSpPr txBox="1"/>
              <p:nvPr/>
            </p:nvSpPr>
            <p:spPr>
              <a:xfrm>
                <a:off x="724355" y="1445283"/>
                <a:ext cx="1340587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Part </a:t>
                </a:r>
                <a:r>
                  <a:rPr lang="en-US" altLang="ko-KR" sz="2000" b="1" dirty="0" smtClean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2</a:t>
                </a:r>
                <a:endParaRPr lang="ko-KR" altLang="en-US" sz="2000" b="1" dirty="0">
                  <a:ln w="127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여기어때 잘난체" pitchFamily="34" charset="-127"/>
                  <a:ea typeface="여기어때 잘난체" pitchFamily="34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6B98642-370E-485E-8377-35FB1E0EE8E2}"/>
                </a:ext>
              </a:extLst>
            </p:cNvPr>
            <p:cNvSpPr txBox="1"/>
            <p:nvPr/>
          </p:nvSpPr>
          <p:spPr>
            <a:xfrm>
              <a:off x="9533672" y="6588607"/>
              <a:ext cx="266782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ⓒSaebyeol Yu.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 err="1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Saebyeol’s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PowerPoint</a:t>
              </a:r>
              <a:endParaRPr lang="ko-KR" altLang="en-US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30792" y="167988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역할분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9638" y="4944710"/>
            <a:ext cx="6121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역할 </a:t>
            </a:r>
            <a:r>
              <a:rPr lang="ko-KR" altLang="en-US" sz="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분배중</a:t>
            </a:r>
            <a:r>
              <a:rPr lang="ko-KR" altLang="en-US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front-end &amp; project manager</a:t>
            </a:r>
            <a:endParaRPr lang="ko-KR" altLang="en-US" sz="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역할분배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199638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322688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D5BCC2AD-172C-4ED9-BFD8-E07512A13092}"/>
              </a:ext>
            </a:extLst>
          </p:cNvPr>
          <p:cNvGrpSpPr/>
          <p:nvPr/>
        </p:nvGrpSpPr>
        <p:grpSpPr>
          <a:xfrm>
            <a:off x="408058" y="858958"/>
            <a:ext cx="2563742" cy="2015258"/>
            <a:chOff x="408058" y="3402585"/>
            <a:chExt cx="3360564" cy="2350930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50996B68-30DF-4947-BCC4-AA255721F2B9}"/>
                </a:ext>
              </a:extLst>
            </p:cNvPr>
            <p:cNvSpPr/>
            <p:nvPr/>
          </p:nvSpPr>
          <p:spPr>
            <a:xfrm>
              <a:off x="408058" y="3402585"/>
              <a:ext cx="3360564" cy="1942528"/>
            </a:xfrm>
            <a:prstGeom prst="rect">
              <a:avLst/>
            </a:prstGeom>
            <a:solidFill>
              <a:srgbClr val="EEE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기획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DB TABLE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구축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메인페이지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상세페이지 제작 및 디자인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C925276-CA7D-4B20-856E-8DEFB20ADE0A}"/>
                </a:ext>
              </a:extLst>
            </p:cNvPr>
            <p:cNvSpPr txBox="1"/>
            <p:nvPr/>
          </p:nvSpPr>
          <p:spPr>
            <a:xfrm>
              <a:off x="1397768" y="5430378"/>
              <a:ext cx="1414544" cy="32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지성진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조장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D5BCC2AD-172C-4ED9-BFD8-E07512A13092}"/>
              </a:ext>
            </a:extLst>
          </p:cNvPr>
          <p:cNvGrpSpPr/>
          <p:nvPr/>
        </p:nvGrpSpPr>
        <p:grpSpPr>
          <a:xfrm>
            <a:off x="3124200" y="858959"/>
            <a:ext cx="2563742" cy="2015260"/>
            <a:chOff x="408058" y="3402584"/>
            <a:chExt cx="3360564" cy="2350931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0996B68-30DF-4947-BCC4-AA255721F2B9}"/>
                </a:ext>
              </a:extLst>
            </p:cNvPr>
            <p:cNvSpPr/>
            <p:nvPr/>
          </p:nvSpPr>
          <p:spPr>
            <a:xfrm>
              <a:off x="408058" y="3402584"/>
              <a:ext cx="3360564" cy="1942525"/>
            </a:xfrm>
            <a:prstGeom prst="rect">
              <a:avLst/>
            </a:prstGeom>
            <a:solidFill>
              <a:srgbClr val="EEE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기획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DB TABLE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구축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문의사항 페이지 제작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페이징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검색기능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C925276-CA7D-4B20-856E-8DEFB20ADE0A}"/>
                </a:ext>
              </a:extLst>
            </p:cNvPr>
            <p:cNvSpPr txBox="1"/>
            <p:nvPr/>
          </p:nvSpPr>
          <p:spPr>
            <a:xfrm>
              <a:off x="1664733" y="5430378"/>
              <a:ext cx="847213" cy="32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김명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훈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BCC2AD-172C-4ED9-BFD8-E07512A13092}"/>
              </a:ext>
            </a:extLst>
          </p:cNvPr>
          <p:cNvGrpSpPr/>
          <p:nvPr/>
        </p:nvGrpSpPr>
        <p:grpSpPr>
          <a:xfrm>
            <a:off x="5853977" y="858959"/>
            <a:ext cx="2563742" cy="2015259"/>
            <a:chOff x="408058" y="3402585"/>
            <a:chExt cx="3360564" cy="235093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50996B68-30DF-4947-BCC4-AA255721F2B9}"/>
                </a:ext>
              </a:extLst>
            </p:cNvPr>
            <p:cNvSpPr/>
            <p:nvPr/>
          </p:nvSpPr>
          <p:spPr>
            <a:xfrm>
              <a:off x="408058" y="3402585"/>
              <a:ext cx="3360564" cy="1942526"/>
            </a:xfrm>
            <a:prstGeom prst="rect">
              <a:avLst/>
            </a:prstGeom>
            <a:solidFill>
              <a:srgbClr val="EEE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기획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DB TABLE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구축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관리자 페이지 회원관리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,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로그인 기능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C925276-CA7D-4B20-856E-8DEFB20ADE0A}"/>
                </a:ext>
              </a:extLst>
            </p:cNvPr>
            <p:cNvSpPr txBox="1"/>
            <p:nvPr/>
          </p:nvSpPr>
          <p:spPr>
            <a:xfrm>
              <a:off x="1744169" y="5430379"/>
              <a:ext cx="847213" cy="32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김병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D5BCC2AD-172C-4ED9-BFD8-E07512A13092}"/>
              </a:ext>
            </a:extLst>
          </p:cNvPr>
          <p:cNvGrpSpPr/>
          <p:nvPr/>
        </p:nvGrpSpPr>
        <p:grpSpPr>
          <a:xfrm>
            <a:off x="408058" y="2981325"/>
            <a:ext cx="2563742" cy="1886629"/>
            <a:chOff x="408058" y="3402585"/>
            <a:chExt cx="3360564" cy="2291906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50996B68-30DF-4947-BCC4-AA255721F2B9}"/>
                </a:ext>
              </a:extLst>
            </p:cNvPr>
            <p:cNvSpPr/>
            <p:nvPr/>
          </p:nvSpPr>
          <p:spPr>
            <a:xfrm>
              <a:off x="408058" y="3402585"/>
              <a:ext cx="3360564" cy="1959355"/>
            </a:xfrm>
            <a:prstGeom prst="rect">
              <a:avLst/>
            </a:prstGeom>
            <a:solidFill>
              <a:srgbClr val="EEE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기획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DB TABLE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구축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카테고리 페이지 제작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상세페이지 제작 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C925276-CA7D-4B20-856E-8DEFB20ADE0A}"/>
                </a:ext>
              </a:extLst>
            </p:cNvPr>
            <p:cNvSpPr txBox="1"/>
            <p:nvPr/>
          </p:nvSpPr>
          <p:spPr>
            <a:xfrm>
              <a:off x="1664730" y="5357988"/>
              <a:ext cx="847213" cy="33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이승현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D5BCC2AD-172C-4ED9-BFD8-E07512A13092}"/>
              </a:ext>
            </a:extLst>
          </p:cNvPr>
          <p:cNvGrpSpPr/>
          <p:nvPr/>
        </p:nvGrpSpPr>
        <p:grpSpPr>
          <a:xfrm>
            <a:off x="3124200" y="2981325"/>
            <a:ext cx="2563742" cy="1909219"/>
            <a:chOff x="408058" y="3360998"/>
            <a:chExt cx="3360564" cy="2360080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50996B68-30DF-4947-BCC4-AA255721F2B9}"/>
                </a:ext>
              </a:extLst>
            </p:cNvPr>
            <p:cNvSpPr/>
            <p:nvPr/>
          </p:nvSpPr>
          <p:spPr>
            <a:xfrm>
              <a:off x="408058" y="3360998"/>
              <a:ext cx="3360564" cy="2000942"/>
            </a:xfrm>
            <a:prstGeom prst="rect">
              <a:avLst/>
            </a:prstGeom>
            <a:solidFill>
              <a:srgbClr val="EEE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기획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DB TABLE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구축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카테고리 페이지 제작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상세 페이지 제작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2C925276-CA7D-4B20-856E-8DEFB20ADE0A}"/>
                </a:ext>
              </a:extLst>
            </p:cNvPr>
            <p:cNvSpPr txBox="1"/>
            <p:nvPr/>
          </p:nvSpPr>
          <p:spPr>
            <a:xfrm>
              <a:off x="1735152" y="5378666"/>
              <a:ext cx="847213" cy="342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이영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민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D5BCC2AD-172C-4ED9-BFD8-E07512A13092}"/>
              </a:ext>
            </a:extLst>
          </p:cNvPr>
          <p:cNvGrpSpPr/>
          <p:nvPr/>
        </p:nvGrpSpPr>
        <p:grpSpPr>
          <a:xfrm>
            <a:off x="5841032" y="2981326"/>
            <a:ext cx="2582794" cy="1915385"/>
            <a:chOff x="408058" y="3360998"/>
            <a:chExt cx="3360564" cy="2367413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50996B68-30DF-4947-BCC4-AA255721F2B9}"/>
                </a:ext>
              </a:extLst>
            </p:cNvPr>
            <p:cNvSpPr/>
            <p:nvPr/>
          </p:nvSpPr>
          <p:spPr>
            <a:xfrm>
              <a:off x="408058" y="3360998"/>
              <a:ext cx="3360564" cy="2000942"/>
            </a:xfrm>
            <a:prstGeom prst="rect">
              <a:avLst/>
            </a:prstGeom>
            <a:solidFill>
              <a:srgbClr val="EEE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기획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DB TABLE 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구축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공지사항 페이지 제작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페이징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,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검색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,</a:t>
              </a:r>
              <a:r>
                <a:rPr lang="ko-KR" alt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댓글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 기능 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2C925276-CA7D-4B20-856E-8DEFB20ADE0A}"/>
                </a:ext>
              </a:extLst>
            </p:cNvPr>
            <p:cNvSpPr txBox="1"/>
            <p:nvPr/>
          </p:nvSpPr>
          <p:spPr>
            <a:xfrm>
              <a:off x="1814962" y="5386041"/>
              <a:ext cx="840964" cy="342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이진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" pitchFamily="34" charset="-127"/>
                  <a:ea typeface="여기어때 잘난체" pitchFamily="34" charset="-127"/>
                </a:rPr>
                <a:t>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AB6FE42-22B4-4D1F-ACBD-3C41741B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746C877-3182-4A25-94E1-79AD9E8BF9AF}"/>
              </a:ext>
            </a:extLst>
          </p:cNvPr>
          <p:cNvGrpSpPr/>
          <p:nvPr/>
        </p:nvGrpSpPr>
        <p:grpSpPr>
          <a:xfrm>
            <a:off x="-7123" y="0"/>
            <a:ext cx="9158246" cy="5143500"/>
            <a:chOff x="-9497" y="0"/>
            <a:chExt cx="12210994" cy="6858000"/>
          </a:xfrm>
        </p:grpSpPr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45B6DF-EF01-4B2D-BFEA-3270D52D4A69}"/>
                </a:ext>
              </a:extLst>
            </p:cNvPr>
            <p:cNvGrpSpPr/>
            <p:nvPr/>
          </p:nvGrpSpPr>
          <p:grpSpPr>
            <a:xfrm>
              <a:off x="-9497" y="0"/>
              <a:ext cx="12210994" cy="6858000"/>
              <a:chOff x="0" y="0"/>
              <a:chExt cx="12192000" cy="68580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2FD07B85-CEC0-444A-9D66-60CC6F7908A5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 flip="none" rotWithShape="1">
                <a:gsLst>
                  <a:gs pos="70000">
                    <a:srgbClr val="7B33A3">
                      <a:alpha val="80000"/>
                    </a:srgbClr>
                  </a:gs>
                  <a:gs pos="30000">
                    <a:srgbClr val="8F38A4">
                      <a:alpha val="80000"/>
                    </a:srgbClr>
                  </a:gs>
                  <a:gs pos="100000">
                    <a:srgbClr val="5429A8">
                      <a:alpha val="90000"/>
                    </a:srgbClr>
                  </a:gs>
                  <a:gs pos="0">
                    <a:schemeClr val="accent4">
                      <a:lumMod val="60000"/>
                      <a:lumOff val="40000"/>
                      <a:alpha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여기어때 잘난체" pitchFamily="34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="" xmlns:a16="http://schemas.microsoft.com/office/drawing/2014/main" id="{5C07600A-864A-4F48-BAED-51EBBB55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55" y="2082012"/>
                <a:ext cx="7853526" cy="0"/>
              </a:xfrm>
              <a:prstGeom prst="line">
                <a:avLst/>
              </a:prstGeom>
              <a:ln>
                <a:solidFill>
                  <a:srgbClr val="B888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86C03B45-C121-4A6F-B8D2-B26CF93E5FC5}"/>
                  </a:ext>
                </a:extLst>
              </p:cNvPr>
              <p:cNvSpPr txBox="1"/>
              <p:nvPr/>
            </p:nvSpPr>
            <p:spPr>
              <a:xfrm>
                <a:off x="724355" y="1445283"/>
                <a:ext cx="1340587" cy="533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Part </a:t>
                </a:r>
                <a:r>
                  <a:rPr lang="en-US" altLang="ko-KR" sz="2000" b="1" dirty="0" smtClean="0">
                    <a:ln w="12700">
                      <a:noFill/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여기어때 잘난체" pitchFamily="34" charset="-127"/>
                    <a:ea typeface="여기어때 잘난체" pitchFamily="34" charset="-127"/>
                  </a:rPr>
                  <a:t>3</a:t>
                </a:r>
                <a:endParaRPr lang="ko-KR" altLang="en-US" sz="2000" b="1" dirty="0">
                  <a:ln w="12700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여기어때 잘난체" pitchFamily="34" charset="-127"/>
                  <a:ea typeface="여기어때 잘난체" pitchFamily="34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6B98642-370E-485E-8377-35FB1E0EE8E2}"/>
                </a:ext>
              </a:extLst>
            </p:cNvPr>
            <p:cNvSpPr txBox="1"/>
            <p:nvPr/>
          </p:nvSpPr>
          <p:spPr>
            <a:xfrm>
              <a:off x="9533672" y="6588607"/>
              <a:ext cx="2667825" cy="266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ⓒSaebyeol Yu.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 err="1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Saebyeol’s</a:t>
              </a:r>
              <a:r>
                <a:rPr lang="ko-KR" altLang="en-US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  <a:latin typeface="여기어때 잘난체" pitchFamily="34" charset="-127"/>
                  <a:ea typeface="여기어때 잘난체" pitchFamily="34" charset="-127"/>
                </a:rPr>
                <a:t>PowerPoint</a:t>
              </a:r>
              <a:endParaRPr lang="ko-KR" altLang="en-US" sz="700" dirty="0">
                <a:solidFill>
                  <a:schemeClr val="bg1"/>
                </a:solidFill>
                <a:latin typeface="여기어때 잘난체" pitchFamily="34" charset="-127"/>
                <a:ea typeface="여기어때 잘난체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13037" y="166414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개발환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여기어때 잘난체" pitchFamily="34" charset="-127"/>
                <a:ea typeface="여기어때 잘난체" pitchFamily="34" charset="-127"/>
              </a:rPr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127751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382821" y="701335"/>
            <a:ext cx="8041005" cy="0"/>
          </a:xfrm>
          <a:prstGeom prst="line">
            <a:avLst/>
          </a:prstGeom>
          <a:ln>
            <a:solidFill>
              <a:srgbClr val="8B8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76200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A0E0C8-2073-4002-B55A-9F43117FCDFE}"/>
              </a:ext>
            </a:extLst>
          </p:cNvPr>
          <p:cNvSpPr/>
          <p:nvPr/>
        </p:nvSpPr>
        <p:spPr>
          <a:xfrm>
            <a:off x="446513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569950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5008" y="254232"/>
            <a:ext cx="4174785" cy="441054"/>
          </a:xfrm>
          <a:prstGeom prst="rect">
            <a:avLst/>
          </a:prstGeom>
          <a:noFill/>
          <a:effectLst>
            <a:softEdge rad="127000"/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여기어때 잘난체" pitchFamily="34" charset="-127"/>
                <a:ea typeface="여기어때 잘난체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개발환경 </a:t>
            </a:r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67A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사용기술 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667A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6512" y="847240"/>
            <a:ext cx="6797667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- </a:t>
            </a:r>
            <a:r>
              <a:rPr lang="ko-KR" altLang="en-US" sz="1600" b="1" dirty="0" smtClean="0">
                <a:latin typeface="여기어때 잘난체" pitchFamily="34" charset="-127"/>
                <a:ea typeface="여기어때 잘난체" pitchFamily="34" charset="-127"/>
              </a:rPr>
              <a:t>언어</a:t>
            </a:r>
            <a:r>
              <a:rPr lang="en-US" altLang="ko-KR" sz="1600" b="1" dirty="0">
                <a:latin typeface="여기어때 잘난체" pitchFamily="34" charset="-127"/>
                <a:ea typeface="여기어때 잘난체" pitchFamily="34" charset="-127"/>
              </a:rPr>
              <a:t>:</a:t>
            </a:r>
            <a:r>
              <a:rPr lang="ko-KR" altLang="en-US" sz="1600" dirty="0">
                <a:latin typeface="여기어때 잘난체" pitchFamily="34" charset="-127"/>
                <a:ea typeface="여기어때 잘난체" pitchFamily="34" charset="-127"/>
              </a:rPr>
              <a:t> </a:t>
            </a:r>
            <a:r>
              <a:rPr lang="en-US" altLang="ko-KR" sz="1600" dirty="0" smtClean="0">
                <a:latin typeface="여기어때 잘난체" pitchFamily="34" charset="-127"/>
                <a:ea typeface="여기어때 잘난체" pitchFamily="34" charset="-127"/>
              </a:rPr>
              <a:t>Java17( JDK1.8) , </a:t>
            </a:r>
            <a:r>
              <a:rPr lang="en-US" altLang="ko-KR" sz="1600" dirty="0">
                <a:latin typeface="여기어때 잘난체" pitchFamily="34" charset="-127"/>
                <a:ea typeface="여기어때 잘난체" pitchFamily="34" charset="-127"/>
              </a:rPr>
              <a:t>J</a:t>
            </a:r>
            <a:r>
              <a:rPr lang="en-US" altLang="ko-KR" sz="1600" dirty="0" smtClean="0">
                <a:latin typeface="여기어때 잘난체" pitchFamily="34" charset="-127"/>
                <a:ea typeface="여기어때 잘난체" pitchFamily="34" charset="-127"/>
              </a:rPr>
              <a:t>avaScript, HTML/CSS</a:t>
            </a:r>
            <a:endParaRPr lang="en-US" altLang="ko-KR" sz="1600" dirty="0">
              <a:latin typeface="여기어때 잘난체" pitchFamily="34" charset="-127"/>
              <a:ea typeface="여기어때 잘난체" pitchFamily="34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- </a:t>
            </a:r>
            <a:r>
              <a:rPr lang="ko-KR" altLang="en-US" sz="1600" b="1" dirty="0" smtClean="0">
                <a:latin typeface="여기어때 잘난체" pitchFamily="34" charset="-127"/>
                <a:ea typeface="여기어때 잘난체" pitchFamily="34" charset="-127"/>
              </a:rPr>
              <a:t>서버</a:t>
            </a:r>
            <a:r>
              <a:rPr lang="en-US" altLang="ko-KR" sz="1600" b="1" dirty="0">
                <a:latin typeface="여기어때 잘난체" pitchFamily="34" charset="-127"/>
                <a:ea typeface="여기어때 잘난체" pitchFamily="34" charset="-127"/>
              </a:rPr>
              <a:t>:</a:t>
            </a:r>
            <a:r>
              <a:rPr lang="ko-KR" altLang="en-US" sz="1600" dirty="0">
                <a:latin typeface="여기어때 잘난체" pitchFamily="34" charset="-127"/>
                <a:ea typeface="여기어때 잘난체" pitchFamily="34" charset="-127"/>
              </a:rPr>
              <a:t> </a:t>
            </a:r>
            <a:r>
              <a:rPr lang="en-US" altLang="ko-KR" sz="1600" dirty="0" smtClean="0">
                <a:latin typeface="여기어때 잘난체" pitchFamily="34" charset="-127"/>
                <a:ea typeface="여기어때 잘난체" pitchFamily="34" charset="-127"/>
              </a:rPr>
              <a:t>Apache </a:t>
            </a:r>
            <a:r>
              <a:rPr lang="en-US" altLang="ko-KR" sz="1600" dirty="0" err="1" smtClean="0">
                <a:latin typeface="여기어때 잘난체" pitchFamily="34" charset="-127"/>
                <a:ea typeface="여기어때 잘난체" pitchFamily="34" charset="-127"/>
              </a:rPr>
              <a:t>Gradle</a:t>
            </a:r>
            <a:r>
              <a:rPr lang="en-US" altLang="ko-KR" sz="1600" dirty="0" smtClean="0">
                <a:latin typeface="여기어때 잘난체" pitchFamily="34" charset="-127"/>
                <a:ea typeface="여기어때 잘난체" pitchFamily="34" charset="-127"/>
              </a:rPr>
              <a:t>, </a:t>
            </a:r>
            <a:r>
              <a:rPr lang="en-US" altLang="ko-KR" sz="1600" dirty="0" err="1" smtClean="0">
                <a:latin typeface="여기어때 잘난체" pitchFamily="34" charset="-127"/>
                <a:ea typeface="여기어때 잘난체" pitchFamily="34" charset="-127"/>
              </a:rPr>
              <a:t>ubuntu</a:t>
            </a:r>
            <a:endParaRPr lang="en-US" altLang="ko-KR" sz="1600" dirty="0">
              <a:latin typeface="여기어때 잘난체" pitchFamily="34" charset="-127"/>
              <a:ea typeface="여기어때 잘난체" pitchFamily="34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- </a:t>
            </a:r>
            <a:r>
              <a:rPr lang="ko-KR" altLang="en-US" sz="1600" b="1" dirty="0" smtClean="0">
                <a:latin typeface="여기어때 잘난체" pitchFamily="34" charset="-127"/>
                <a:ea typeface="여기어때 잘난체" pitchFamily="34" charset="-127"/>
              </a:rPr>
              <a:t>프레임워크</a:t>
            </a:r>
            <a:r>
              <a:rPr lang="en-US" altLang="ko-KR" sz="1600" b="1" dirty="0">
                <a:latin typeface="여기어때 잘난체" pitchFamily="34" charset="-127"/>
                <a:ea typeface="여기어때 잘난체" pitchFamily="34" charset="-127"/>
              </a:rPr>
              <a:t>:</a:t>
            </a:r>
            <a:r>
              <a:rPr lang="ko-KR" altLang="en-US" sz="1600" dirty="0">
                <a:latin typeface="여기어때 잘난체" pitchFamily="34" charset="-127"/>
                <a:ea typeface="여기어때 잘난체" pitchFamily="34" charset="-127"/>
              </a:rPr>
              <a:t> </a:t>
            </a:r>
            <a:r>
              <a:rPr lang="en-US" altLang="ko-KR" sz="1600" dirty="0" err="1">
                <a:latin typeface="여기어때 잘난체" pitchFamily="34" charset="-127"/>
                <a:ea typeface="여기어때 잘난체" pitchFamily="34" charset="-127"/>
              </a:rPr>
              <a:t>Springboot</a:t>
            </a:r>
            <a:r>
              <a:rPr lang="en-US" altLang="ko-KR" sz="1600" dirty="0">
                <a:latin typeface="여기어때 잘난체" pitchFamily="34" charset="-127"/>
                <a:ea typeface="여기어때 잘난체" pitchFamily="34" charset="-127"/>
              </a:rPr>
              <a:t> Framework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- DB</a:t>
            </a:r>
            <a:r>
              <a:rPr lang="en-US" altLang="ko-KR" sz="1600" b="1" dirty="0">
                <a:latin typeface="여기어때 잘난체" pitchFamily="34" charset="-127"/>
                <a:ea typeface="여기어때 잘난체" pitchFamily="34" charset="-127"/>
              </a:rPr>
              <a:t>:</a:t>
            </a:r>
            <a:r>
              <a:rPr lang="en-US" altLang="ko-KR" sz="1600" dirty="0">
                <a:latin typeface="여기어때 잘난체" pitchFamily="34" charset="-127"/>
                <a:ea typeface="여기어때 잘난체" pitchFamily="34" charset="-127"/>
              </a:rPr>
              <a:t> Oracle </a:t>
            </a:r>
            <a:r>
              <a:rPr lang="en-US" altLang="ko-KR" sz="1600" dirty="0" smtClean="0">
                <a:latin typeface="여기어때 잘난체" pitchFamily="34" charset="-127"/>
                <a:ea typeface="여기어때 잘난체" pitchFamily="34" charset="-127"/>
              </a:rPr>
              <a:t>Cloud</a:t>
            </a:r>
            <a:endParaRPr lang="en-US" altLang="ko-KR" sz="1600" dirty="0">
              <a:latin typeface="여기어때 잘난체" pitchFamily="34" charset="-127"/>
              <a:ea typeface="여기어때 잘난체" pitchFamily="34" charset="-127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- IDE</a:t>
            </a:r>
            <a:r>
              <a:rPr lang="en-US" altLang="ko-KR" sz="1600" b="1" dirty="0">
                <a:latin typeface="여기어때 잘난체" pitchFamily="34" charset="-127"/>
                <a:ea typeface="여기어때 잘난체" pitchFamily="34" charset="-127"/>
              </a:rPr>
              <a:t>:</a:t>
            </a:r>
            <a:r>
              <a:rPr lang="en-US" altLang="ko-KR" sz="1600" dirty="0">
                <a:latin typeface="여기어때 잘난체" pitchFamily="34" charset="-127"/>
                <a:ea typeface="여기어때 잘난체" pitchFamily="34" charset="-127"/>
              </a:rPr>
              <a:t>  </a:t>
            </a:r>
            <a:r>
              <a:rPr lang="en-US" altLang="ko-KR" sz="1600" dirty="0" err="1" smtClean="0">
                <a:latin typeface="여기어때 잘난체" pitchFamily="34" charset="-127"/>
                <a:ea typeface="여기어때 잘난체" pitchFamily="34" charset="-127"/>
              </a:rPr>
              <a:t>IntelliJ</a:t>
            </a:r>
            <a:r>
              <a:rPr lang="en-US" altLang="ko-KR" sz="1600" dirty="0" smtClean="0">
                <a:latin typeface="여기어때 잘난체" pitchFamily="34" charset="-127"/>
                <a:ea typeface="여기어때 잘난체" pitchFamily="34" charset="-127"/>
              </a:rPr>
              <a:t> , </a:t>
            </a:r>
            <a:r>
              <a:rPr lang="en-US" altLang="ko-KR" sz="1600" dirty="0" err="1">
                <a:latin typeface="여기어때 잘난체" pitchFamily="34" charset="-127"/>
                <a:ea typeface="여기어때 잘난체" pitchFamily="34" charset="-127"/>
              </a:rPr>
              <a:t>DBever</a:t>
            </a:r>
            <a:endParaRPr lang="en-US" altLang="ko-KR" sz="1600" dirty="0">
              <a:latin typeface="여기어때 잘난체" pitchFamily="34" charset="-127"/>
              <a:ea typeface="여기어때 잘난체" pitchFamily="34" charset="-127"/>
            </a:endParaRPr>
          </a:p>
          <a:p>
            <a:pPr lvl="0">
              <a:lnSpc>
                <a:spcPct val="115000"/>
              </a:lnSpc>
            </a:pP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- API, </a:t>
            </a:r>
            <a:r>
              <a:rPr lang="ko-KR" altLang="en-US" sz="1600" b="1" dirty="0" smtClean="0">
                <a:latin typeface="여기어때 잘난체" pitchFamily="34" charset="-127"/>
                <a:ea typeface="여기어때 잘난체" pitchFamily="34" charset="-127"/>
              </a:rPr>
              <a:t>라이브러리</a:t>
            </a: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: JPA, </a:t>
            </a:r>
            <a:r>
              <a:rPr lang="en-US" altLang="ko-KR" sz="1600" b="1" dirty="0" err="1" smtClean="0">
                <a:latin typeface="여기어때 잘난체" pitchFamily="34" charset="-127"/>
                <a:ea typeface="여기어때 잘난체" pitchFamily="34" charset="-127"/>
              </a:rPr>
              <a:t>Jquery</a:t>
            </a: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, Lombok, </a:t>
            </a:r>
            <a:r>
              <a:rPr lang="en-US" altLang="ko-KR" sz="1600" b="1" dirty="0" err="1" smtClean="0">
                <a:latin typeface="여기어때 잘난체" pitchFamily="34" charset="-127"/>
                <a:ea typeface="여기어때 잘난체" pitchFamily="34" charset="-127"/>
              </a:rPr>
              <a:t>thymeleaf</a:t>
            </a: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, </a:t>
            </a:r>
            <a:r>
              <a:rPr lang="en-US" altLang="ko-KR" sz="1600" b="1" dirty="0" err="1" smtClean="0">
                <a:latin typeface="여기어때 잘난체" pitchFamily="34" charset="-127"/>
                <a:ea typeface="여기어때 잘난체" pitchFamily="34" charset="-127"/>
              </a:rPr>
              <a:t>Kakao</a:t>
            </a:r>
            <a:r>
              <a:rPr lang="en-US" altLang="ko-KR" sz="1600" b="1" dirty="0" smtClean="0">
                <a:latin typeface="여기어때 잘난체" pitchFamily="34" charset="-127"/>
                <a:ea typeface="여기어때 잘난체" pitchFamily="34" charset="-127"/>
              </a:rPr>
              <a:t> API</a:t>
            </a:r>
          </a:p>
        </p:txBody>
      </p:sp>
      <p:grpSp>
        <p:nvGrpSpPr>
          <p:cNvPr id="10" name="Google Shape;68;p15"/>
          <p:cNvGrpSpPr/>
          <p:nvPr/>
        </p:nvGrpSpPr>
        <p:grpSpPr>
          <a:xfrm>
            <a:off x="408446" y="2585302"/>
            <a:ext cx="8015380" cy="2049900"/>
            <a:chOff x="178984" y="2592643"/>
            <a:chExt cx="7584762" cy="1820545"/>
          </a:xfrm>
        </p:grpSpPr>
        <p:pic>
          <p:nvPicPr>
            <p:cNvPr id="11" name="Google Shape;69;p15"/>
            <p:cNvPicPr preferRelativeResize="0"/>
            <p:nvPr/>
          </p:nvPicPr>
          <p:blipFill rotWithShape="1">
            <a:blip r:embed="rId2">
              <a:alphaModFix/>
            </a:blip>
            <a:srcRect l="10564" t="14503" r="13099" b="27505"/>
            <a:stretch/>
          </p:blipFill>
          <p:spPr>
            <a:xfrm>
              <a:off x="178984" y="3617660"/>
              <a:ext cx="1828800" cy="753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1;p15"/>
            <p:cNvPicPr preferRelativeResize="0"/>
            <p:nvPr/>
          </p:nvPicPr>
          <p:blipFill rotWithShape="1">
            <a:blip r:embed="rId3">
              <a:alphaModFix/>
            </a:blip>
            <a:srcRect l="8587" r="9779" b="17088"/>
            <a:stretch/>
          </p:blipFill>
          <p:spPr>
            <a:xfrm>
              <a:off x="178984" y="2757801"/>
              <a:ext cx="1554480" cy="559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7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56924" y="2735289"/>
              <a:ext cx="1371599" cy="713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7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32226" y="2592643"/>
              <a:ext cx="731520" cy="855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75;p15"/>
            <p:cNvPicPr preferRelativeResize="0"/>
            <p:nvPr/>
          </p:nvPicPr>
          <p:blipFill rotWithShape="1">
            <a:blip r:embed="rId6">
              <a:alphaModFix/>
            </a:blip>
            <a:srcRect l="27782" t="17228" r="25031" b="19548"/>
            <a:stretch/>
          </p:blipFill>
          <p:spPr>
            <a:xfrm>
              <a:off x="4963253" y="2642342"/>
              <a:ext cx="914400" cy="846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7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916801" y="2824445"/>
              <a:ext cx="1371600" cy="534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77;p15"/>
            <p:cNvPicPr preferRelativeResize="0"/>
            <p:nvPr/>
          </p:nvPicPr>
          <p:blipFill rotWithShape="1">
            <a:blip r:embed="rId8">
              <a:alphaModFix/>
            </a:blip>
            <a:srcRect l="6700" t="9690" r="6396"/>
            <a:stretch/>
          </p:blipFill>
          <p:spPr>
            <a:xfrm>
              <a:off x="4385996" y="3617660"/>
              <a:ext cx="1371599" cy="795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78;p15"/>
            <p:cNvPicPr preferRelativeResize="0"/>
            <p:nvPr/>
          </p:nvPicPr>
          <p:blipFill rotWithShape="1">
            <a:blip r:embed="rId9">
              <a:alphaModFix/>
            </a:blip>
            <a:srcRect t="8692" r="5624" b="16825"/>
            <a:stretch/>
          </p:blipFill>
          <p:spPr>
            <a:xfrm>
              <a:off x="5945531" y="2668753"/>
              <a:ext cx="914400" cy="7198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79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90122" y="3811298"/>
              <a:ext cx="1828803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200025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60" y="3739452"/>
            <a:ext cx="2126933" cy="88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C7D6A6A6-8AC9-4EC4-A994-E8DEF1686A6D}"/>
              </a:ext>
            </a:extLst>
          </p:cNvPr>
          <p:cNvSpPr/>
          <p:nvPr/>
        </p:nvSpPr>
        <p:spPr>
          <a:xfrm>
            <a:off x="690685" y="68580"/>
            <a:ext cx="85370" cy="8537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E7EAE7CD-BE1A-47C3-81D1-259322268AC9}"/>
              </a:ext>
            </a:extLst>
          </p:cNvPr>
          <p:cNvSpPr/>
          <p:nvPr/>
        </p:nvSpPr>
        <p:spPr>
          <a:xfrm>
            <a:off x="323076" y="68580"/>
            <a:ext cx="85370" cy="853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latin typeface="여기어때 잘난체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4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578</Words>
  <Application>Microsoft Office PowerPoint</Application>
  <PresentationFormat>화면 슬라이드 쇼(16:9)</PresentationFormat>
  <Paragraphs>164</Paragraphs>
  <Slides>29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Simple Light</vt:lpstr>
      <vt:lpstr>MyPet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MyPet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마이펫</dc:title>
  <dc:creator>admin</dc:creator>
  <cp:lastModifiedBy>admin</cp:lastModifiedBy>
  <cp:revision>93</cp:revision>
  <dcterms:modified xsi:type="dcterms:W3CDTF">2022-10-18T01:35:42Z</dcterms:modified>
</cp:coreProperties>
</file>