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EBE80-9DF2-4CF7-B373-2B172C4C7CF7}">
  <a:tblStyle styleId="{C1EEBE80-9DF2-4CF7-B373-2B172C4C7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a1bae0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a1bae0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1bae06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a1bae06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a3b2c8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a3b2c8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1bae06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a1bae06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1bae06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1bae06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6d12e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66d12e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마이펫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6조 </a:t>
            </a:r>
            <a:r>
              <a:rPr lang="en"/>
              <a:t>포트폴리오 계획서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1" y="0"/>
            <a:ext cx="9144000" cy="61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개발목적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0" y="57010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KB경영연구소</a:t>
            </a:r>
            <a:r>
              <a:rPr lang="en" sz="1300">
                <a:solidFill>
                  <a:schemeClr val="dk1"/>
                </a:solidFill>
              </a:rPr>
              <a:t>의 2021 한국반려동물 보고서에 따르면</a:t>
            </a:r>
            <a:r>
              <a:rPr lang="en" sz="1300"/>
              <a:t> </a:t>
            </a:r>
            <a:r>
              <a:rPr b="1" i="1" lang="en" sz="1300"/>
              <a:t>“2020년 말 기준 한국 반려가구는 604만 가구로 전체 가구의 29.7%, 반려인은 1,448만 명이다.”</a:t>
            </a:r>
            <a:r>
              <a:rPr lang="en" sz="1300"/>
              <a:t> 대략 </a:t>
            </a:r>
            <a:r>
              <a:rPr b="1" lang="en" sz="1300"/>
              <a:t>3분의 1 수준</a:t>
            </a:r>
            <a:r>
              <a:rPr lang="en" sz="1300"/>
              <a:t>에 달하고 해가 지나며 늘어나는 추세입니다.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2021년 기준 </a:t>
            </a:r>
            <a:r>
              <a:rPr b="1" lang="en" sz="1300"/>
              <a:t>현재 이용 중인 반려동물 관련 앱</a:t>
            </a:r>
            <a:r>
              <a:rPr lang="en" sz="1300"/>
              <a:t>을 이용하는 </a:t>
            </a:r>
            <a:r>
              <a:rPr b="1" lang="en" sz="1300"/>
              <a:t>반려인이 57.7%</a:t>
            </a:r>
            <a:r>
              <a:rPr lang="en" sz="1300"/>
              <a:t>가 이용하지만 </a:t>
            </a:r>
            <a:r>
              <a:rPr b="1" lang="en" sz="1300"/>
              <a:t>가장 많이 이용하는 앱</a:t>
            </a:r>
            <a:r>
              <a:rPr lang="en" sz="1300"/>
              <a:t>은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‘반려동물 사료와 용품 쇼핑 앱’</a:t>
            </a:r>
            <a:r>
              <a:rPr lang="en" sz="1300"/>
              <a:t>으로 </a:t>
            </a:r>
            <a:r>
              <a:rPr b="1" lang="en" sz="1300"/>
              <a:t>23.4%</a:t>
            </a:r>
            <a:r>
              <a:rPr lang="en" sz="1300"/>
              <a:t> 차지했고 </a:t>
            </a:r>
            <a:r>
              <a:rPr b="1" lang="en" sz="1300"/>
              <a:t>‘반려동물 관련 커뮤니티’18.8%</a:t>
            </a:r>
            <a:r>
              <a:rPr lang="en" sz="1300"/>
              <a:t>, </a:t>
            </a:r>
            <a:r>
              <a:rPr b="1" lang="en" sz="1300"/>
              <a:t>‘반려동물 건강관리와 진단 관련 앱’ 17.9%</a:t>
            </a:r>
            <a:r>
              <a:rPr lang="en" sz="1300"/>
              <a:t>, </a:t>
            </a:r>
            <a:r>
              <a:rPr b="1" lang="en" sz="1300"/>
              <a:t>‘반려동물 사료와 용품 구독앱’(16.8%)</a:t>
            </a:r>
            <a:r>
              <a:rPr lang="en" sz="1300"/>
              <a:t>로 가장 </a:t>
            </a:r>
            <a:r>
              <a:rPr b="1" lang="en" sz="1300"/>
              <a:t>이용률이 낮은 앱</a:t>
            </a:r>
            <a:r>
              <a:rPr lang="en" sz="1300"/>
              <a:t>은 </a:t>
            </a:r>
            <a:r>
              <a:rPr b="1" lang="en" sz="1300"/>
              <a:t>‘반려동물 여행이나 액티비티 관련 앱’으로 9.2%</a:t>
            </a:r>
            <a:r>
              <a:rPr lang="en" sz="1300"/>
              <a:t>에 그쳤습니다.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하지만 </a:t>
            </a:r>
            <a:r>
              <a:rPr lang="en" sz="1300">
                <a:solidFill>
                  <a:schemeClr val="dk1"/>
                </a:solidFill>
              </a:rPr>
              <a:t>반려인은 </a:t>
            </a:r>
            <a:r>
              <a:rPr b="1" lang="en" sz="1300">
                <a:solidFill>
                  <a:schemeClr val="dk1"/>
                </a:solidFill>
              </a:rPr>
              <a:t>비대면 채널</a:t>
            </a:r>
            <a:r>
              <a:rPr lang="en" sz="1300">
                <a:solidFill>
                  <a:schemeClr val="dk1"/>
                </a:solidFill>
              </a:rPr>
              <a:t>을 통해 </a:t>
            </a:r>
            <a:r>
              <a:rPr b="1" lang="en" sz="1300">
                <a:solidFill>
                  <a:schemeClr val="dk1"/>
                </a:solidFill>
              </a:rPr>
              <a:t>“반려동물과 함께 갈 수 있는 장소”</a:t>
            </a:r>
            <a:r>
              <a:rPr lang="en" sz="1300">
                <a:solidFill>
                  <a:schemeClr val="dk1"/>
                </a:solidFill>
              </a:rPr>
              <a:t>와 </a:t>
            </a:r>
            <a:r>
              <a:rPr b="1" lang="en" sz="1300">
                <a:solidFill>
                  <a:schemeClr val="dk1"/>
                </a:solidFill>
              </a:rPr>
              <a:t>“반려동물 교육”</a:t>
            </a:r>
            <a:r>
              <a:rPr lang="en" sz="1300">
                <a:solidFill>
                  <a:schemeClr val="dk1"/>
                </a:solidFill>
              </a:rPr>
              <a:t>정보, </a:t>
            </a:r>
            <a:r>
              <a:rPr b="1" lang="en" sz="1300">
                <a:solidFill>
                  <a:schemeClr val="dk1"/>
                </a:solidFill>
              </a:rPr>
              <a:t>“건강관리와 병원 기록 수첩”</a:t>
            </a:r>
            <a:r>
              <a:rPr lang="en" sz="1300">
                <a:solidFill>
                  <a:schemeClr val="dk1"/>
                </a:solidFill>
              </a:rPr>
              <a:t>을 원하며 각각 </a:t>
            </a:r>
            <a:r>
              <a:rPr b="1" lang="en" sz="1300">
                <a:solidFill>
                  <a:schemeClr val="dk1"/>
                </a:solidFill>
              </a:rPr>
              <a:t>14.6%, 14.4%, 14.1%</a:t>
            </a:r>
            <a:r>
              <a:rPr lang="en" sz="1300">
                <a:solidFill>
                  <a:schemeClr val="dk1"/>
                </a:solidFill>
              </a:rPr>
              <a:t>로 이용률이 낮은 앱을 </a:t>
            </a:r>
            <a:r>
              <a:rPr b="1" lang="en" sz="1300">
                <a:solidFill>
                  <a:schemeClr val="dk1"/>
                </a:solidFill>
              </a:rPr>
              <a:t>필요</a:t>
            </a:r>
            <a:r>
              <a:rPr lang="en" sz="1300">
                <a:solidFill>
                  <a:schemeClr val="dk1"/>
                </a:solidFill>
              </a:rPr>
              <a:t>로 하고 있습니다.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마이펫은 </a:t>
            </a:r>
            <a:r>
              <a:rPr b="1" lang="en" sz="1300"/>
              <a:t>고객이 필요한 니즈에 초점</a:t>
            </a:r>
            <a:r>
              <a:rPr lang="en" sz="1300"/>
              <a:t>을 맞춰 한 곳에서 </a:t>
            </a:r>
            <a:r>
              <a:rPr b="1" lang="en" sz="1300"/>
              <a:t>반려동물에 관한 모든 정보</a:t>
            </a:r>
            <a:r>
              <a:rPr lang="en" sz="1300"/>
              <a:t>들을 편리하고 </a:t>
            </a:r>
            <a:r>
              <a:rPr b="1" lang="en" sz="1300"/>
              <a:t>빠르게 제공</a:t>
            </a:r>
            <a:r>
              <a:rPr lang="en" sz="1300"/>
              <a:t>하고자 함에 목적이 있습니다.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반려동물을 키우고 있는 주인들은 근처 </a:t>
            </a:r>
            <a:r>
              <a:rPr b="1" lang="en" sz="1300">
                <a:solidFill>
                  <a:schemeClr val="dk1"/>
                </a:solidFill>
              </a:rPr>
              <a:t>카페, 음식점을 갈 때</a:t>
            </a:r>
            <a:r>
              <a:rPr lang="en" sz="1300">
                <a:solidFill>
                  <a:schemeClr val="dk1"/>
                </a:solidFill>
              </a:rPr>
              <a:t> 크게는 </a:t>
            </a:r>
            <a:r>
              <a:rPr b="1" lang="en" sz="1300">
                <a:solidFill>
                  <a:schemeClr val="dk1"/>
                </a:solidFill>
              </a:rPr>
              <a:t>여행을 갈 때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반려동물과 동반</a:t>
            </a:r>
            <a:r>
              <a:rPr lang="en" sz="1300">
                <a:solidFill>
                  <a:schemeClr val="dk1"/>
                </a:solidFill>
              </a:rPr>
              <a:t>을 할 경우 </a:t>
            </a:r>
            <a:r>
              <a:rPr b="1" lang="en" sz="1300">
                <a:solidFill>
                  <a:schemeClr val="dk1"/>
                </a:solidFill>
              </a:rPr>
              <a:t>인터넷에서 반려동물 동반 가능을 확인</a:t>
            </a:r>
            <a:r>
              <a:rPr lang="en" sz="1300">
                <a:solidFill>
                  <a:schemeClr val="dk1"/>
                </a:solidFill>
              </a:rPr>
              <a:t> 하거나 야놀자, 여기어때를 이용할 경우 </a:t>
            </a:r>
            <a:r>
              <a:rPr b="1" lang="en" sz="1300">
                <a:solidFill>
                  <a:schemeClr val="dk1"/>
                </a:solidFill>
              </a:rPr>
              <a:t>애완동물 동반을 체크</a:t>
            </a:r>
            <a:r>
              <a:rPr lang="en" sz="1300">
                <a:solidFill>
                  <a:schemeClr val="dk1"/>
                </a:solidFill>
              </a:rPr>
              <a:t>를 해야합니다.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마이펫이 개발한 </a:t>
            </a:r>
            <a:r>
              <a:rPr b="1" lang="en" sz="1300">
                <a:solidFill>
                  <a:schemeClr val="dk1"/>
                </a:solidFill>
              </a:rPr>
              <a:t>펫 케어는 설정이 필요없이 반려동물이 출입 가능</a:t>
            </a:r>
            <a:r>
              <a:rPr lang="en" sz="1300">
                <a:solidFill>
                  <a:schemeClr val="dk1"/>
                </a:solidFill>
              </a:rPr>
              <a:t>한 카페, 음식점, 호텔, 모텔을 카테고리에서 찾을 수 있습니다.  또한 반려동물을 맡길 수 있는 </a:t>
            </a:r>
            <a:r>
              <a:rPr b="1" lang="en" sz="1300">
                <a:solidFill>
                  <a:schemeClr val="dk1"/>
                </a:solidFill>
              </a:rPr>
              <a:t>애견호텔의 위치</a:t>
            </a:r>
            <a:r>
              <a:rPr lang="en" sz="1300">
                <a:solidFill>
                  <a:schemeClr val="dk1"/>
                </a:solidFill>
              </a:rPr>
              <a:t>를 찾을 수 있습니다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마이펫은 동물병원, 반려동물 카페,미용, 호텔링, 동반숙소, 애견분양, 애견훈련, 펫택시 등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반려견에 관련된 모든 서비스의 정보를 종합적으로 제공</a:t>
            </a:r>
            <a:r>
              <a:rPr lang="en" sz="1300"/>
              <a:t>하고 있는 </a:t>
            </a:r>
            <a:r>
              <a:rPr b="1" lang="en" sz="1300"/>
              <a:t>플랫폼 서비스이자 종합포털사이트</a:t>
            </a:r>
            <a:r>
              <a:rPr lang="en" sz="1300"/>
              <a:t>입니다.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57400" y="646300"/>
            <a:ext cx="5029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개발환경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언어:</a:t>
            </a:r>
            <a:r>
              <a:rPr lang="en" sz="1500"/>
              <a:t> Java17 , HTML/CSS , JavaScript , Gradle 7.5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서버:</a:t>
            </a:r>
            <a:r>
              <a:rPr lang="en" sz="1500"/>
              <a:t> Tomcat 2.7.2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프레임워크:</a:t>
            </a:r>
            <a:r>
              <a:rPr lang="en" sz="1500"/>
              <a:t> Springboot Framework 2.7.2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DB:</a:t>
            </a:r>
            <a:r>
              <a:rPr lang="en" sz="1500"/>
              <a:t> Oracle 19C , OracleDB 21.5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IDE:</a:t>
            </a:r>
            <a:r>
              <a:rPr lang="en" sz="1500"/>
              <a:t>  IntelliJ IDEA Ultimate , DBever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API:</a:t>
            </a:r>
            <a:r>
              <a:rPr lang="en" sz="1500"/>
              <a:t> JPA</a:t>
            </a:r>
            <a:endParaRPr sz="15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-2676" y="-2600"/>
            <a:ext cx="9144000" cy="572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개발환경 및 사용기술</a:t>
            </a:r>
            <a:endParaRPr b="1"/>
          </a:p>
        </p:txBody>
      </p:sp>
      <p:grpSp>
        <p:nvGrpSpPr>
          <p:cNvPr id="68" name="Google Shape;68;p15"/>
          <p:cNvGrpSpPr/>
          <p:nvPr/>
        </p:nvGrpSpPr>
        <p:grpSpPr>
          <a:xfrm>
            <a:off x="75500" y="2601150"/>
            <a:ext cx="8923323" cy="2421680"/>
            <a:chOff x="75500" y="2601150"/>
            <a:chExt cx="8923323" cy="2421680"/>
          </a:xfrm>
        </p:grpSpPr>
        <p:pic>
          <p:nvPicPr>
            <p:cNvPr id="69" name="Google Shape;69;p15"/>
            <p:cNvPicPr preferRelativeResize="0"/>
            <p:nvPr/>
          </p:nvPicPr>
          <p:blipFill rotWithShape="1">
            <a:blip r:embed="rId3">
              <a:alphaModFix/>
            </a:blip>
            <a:srcRect b="27505" l="10564" r="13099" t="14503"/>
            <a:stretch/>
          </p:blipFill>
          <p:spPr>
            <a:xfrm>
              <a:off x="75500" y="2634284"/>
              <a:ext cx="1828800" cy="753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 rotWithShape="1">
            <a:blip r:embed="rId4">
              <a:alphaModFix/>
            </a:blip>
            <a:srcRect b="21498" l="6473" r="6630" t="20018"/>
            <a:stretch/>
          </p:blipFill>
          <p:spPr>
            <a:xfrm>
              <a:off x="2010650" y="2601150"/>
              <a:ext cx="1828800" cy="81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 rotWithShape="1">
            <a:blip r:embed="rId5">
              <a:alphaModFix/>
            </a:blip>
            <a:srcRect b="17088" l="8587" r="9779" t="0"/>
            <a:stretch/>
          </p:blipFill>
          <p:spPr>
            <a:xfrm>
              <a:off x="4018925" y="2730995"/>
              <a:ext cx="1554480" cy="559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 rotWithShape="1">
            <a:blip r:embed="rId6">
              <a:alphaModFix/>
            </a:blip>
            <a:srcRect b="8020" l="7986" r="5109" t="7995"/>
            <a:stretch/>
          </p:blipFill>
          <p:spPr>
            <a:xfrm>
              <a:off x="5939588" y="2647327"/>
              <a:ext cx="1371600" cy="7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627224" y="2654185"/>
              <a:ext cx="1371599" cy="71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4140" y="3566239"/>
              <a:ext cx="731520" cy="855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 rotWithShape="1">
            <a:blip r:embed="rId9">
              <a:alphaModFix/>
            </a:blip>
            <a:srcRect b="19548" l="27782" r="25031" t="17228"/>
            <a:stretch/>
          </p:blipFill>
          <p:spPr>
            <a:xfrm>
              <a:off x="2467850" y="3571025"/>
              <a:ext cx="914400" cy="846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110365" y="3726716"/>
              <a:ext cx="1371600" cy="534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 rotWithShape="1">
            <a:blip r:embed="rId11">
              <a:alphaModFix/>
            </a:blip>
            <a:srcRect b="0" l="6700" r="6396" t="9690"/>
            <a:stretch/>
          </p:blipFill>
          <p:spPr>
            <a:xfrm>
              <a:off x="5939588" y="3596414"/>
              <a:ext cx="1371599" cy="79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 rotWithShape="1">
            <a:blip r:embed="rId12">
              <a:alphaModFix/>
            </a:blip>
            <a:srcRect b="16825" l="0" r="5624" t="8692"/>
            <a:stretch/>
          </p:blipFill>
          <p:spPr>
            <a:xfrm>
              <a:off x="7855824" y="3634254"/>
              <a:ext cx="914400" cy="7198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62625" y="4657070"/>
              <a:ext cx="1828803" cy="365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6"/>
          <p:cNvGraphicFramePr/>
          <p:nvPr/>
        </p:nvGraphicFramePr>
        <p:xfrm>
          <a:off x="5337200" y="114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{C1EEBE80-9DF2-4CF7-B373-2B172C4C7CF7}</a:tableStyleId>
              </a:tblPr>
              <a:tblGrid>
                <a:gridCol w="579425"/>
                <a:gridCol w="3218125"/>
              </a:tblGrid>
              <a:tr h="417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Overview &amp; Note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hMerge="1"/>
              </a:tr>
              <a:tr h="4172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메인화면 - 쇼핑몰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</a:tr>
              <a:tr h="417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Screen Description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hMerge="1"/>
              </a:tr>
              <a:tr h="41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[페이지 주소]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주변 위치를 파악 후 가까운 가게 정보를 제공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9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아이콘을 클릭하면 원하는 카테고리로 이동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클릭시 로그인 게시판으로 이동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클릭시 Play App Store로 이동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클릭시 이벤트 게시판으로 이동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5" name="Google Shape;85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{C1EEBE80-9DF2-4CF7-B373-2B172C4C7CF7}</a:tableStyleId>
              </a:tblPr>
              <a:tblGrid>
                <a:gridCol w="1943575"/>
                <a:gridCol w="2781450"/>
                <a:gridCol w="1469125"/>
                <a:gridCol w="1828850"/>
                <a:gridCol w="1121000"/>
              </a:tblGrid>
              <a:tr h="57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스토리보드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메인페이지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Page ID   GIA_MBS_MAN_0100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27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Path   </a:t>
                      </a:r>
                      <a:r>
                        <a:rPr lang="en"/>
                        <a:t>메인화면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Author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   </a:t>
                      </a:r>
                      <a:r>
                        <a:rPr lang="en"/>
                        <a:t>2022.08.23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Ver.   </a:t>
                      </a:r>
                      <a:r>
                        <a:rPr lang="en"/>
                        <a:t>0.0.1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850"/>
            <a:ext cx="5337200" cy="40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100"/>
            <a:ext cx="9143999" cy="45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-2676" y="-2600"/>
            <a:ext cx="9144000" cy="572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IA 시나리오</a:t>
            </a:r>
            <a:endParaRPr b="1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6" y="570100"/>
            <a:ext cx="7770475" cy="45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-2676" y="-2600"/>
            <a:ext cx="9144000" cy="572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UI 시나리오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-2676" y="-2600"/>
            <a:ext cx="9144000" cy="572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프로젝트</a:t>
            </a:r>
            <a:endParaRPr b="1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0100"/>
            <a:ext cx="9143997" cy="45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