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8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70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0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3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7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1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5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49808B7-8AAB-4B7D-97D5-1B696D4133D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B2E999-E745-404C-8D65-34095BFB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1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6598-164D-4815-83DF-C712156E1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2387600"/>
          </a:xfrm>
        </p:spPr>
        <p:txBody>
          <a:bodyPr/>
          <a:lstStyle/>
          <a:p>
            <a:r>
              <a:rPr lang="en-US" dirty="0"/>
              <a:t>Swire Commodity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014A9-054C-48F1-9EA0-9156AC729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557837"/>
            <a:ext cx="9144000" cy="1655762"/>
          </a:xfrm>
        </p:spPr>
        <p:txBody>
          <a:bodyPr/>
          <a:lstStyle/>
          <a:p>
            <a:r>
              <a:rPr lang="en-US" dirty="0"/>
              <a:t>Kurtis Castellanos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4C870-AB9C-45F4-BF8B-B88446818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2" r="18093"/>
          <a:stretch/>
        </p:blipFill>
        <p:spPr>
          <a:xfrm>
            <a:off x="8394700" y="1912937"/>
            <a:ext cx="2209800" cy="3644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0982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DAE1-4A52-45D9-AFAA-085BB79F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47700"/>
          </a:xfrm>
        </p:spPr>
        <p:txBody>
          <a:bodyPr/>
          <a:lstStyle/>
          <a:p>
            <a:r>
              <a:rPr lang="en-US" dirty="0"/>
              <a:t>Results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3A46-AB52-471B-9471-FDE9ED9E5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57301"/>
            <a:ext cx="9905998" cy="3124199"/>
          </a:xfrm>
        </p:spPr>
        <p:txBody>
          <a:bodyPr/>
          <a:lstStyle/>
          <a:p>
            <a:r>
              <a:rPr lang="en-US" dirty="0"/>
              <a:t>Length of time Limited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Combine with other known predictors</a:t>
            </a:r>
          </a:p>
          <a:p>
            <a:pPr marL="0" indent="0">
              <a:buNone/>
            </a:pPr>
            <a:r>
              <a:rPr lang="en-US" dirty="0"/>
              <a:t>For optimal results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Efficacy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7496B-DDC3-45E8-BAF4-E6AEC97EF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1257300"/>
            <a:ext cx="4682090" cy="315519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93722A-6476-4C4A-8277-3843D9E3C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95016"/>
              </p:ext>
            </p:extLst>
          </p:nvPr>
        </p:nvGraphicFramePr>
        <p:xfrm>
          <a:off x="203200" y="4488178"/>
          <a:ext cx="7772400" cy="21945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67601163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722777385"/>
                    </a:ext>
                  </a:extLst>
                </a:gridCol>
              </a:tblGrid>
              <a:tr h="359835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Coffee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46850"/>
                  </a:ext>
                </a:extLst>
              </a:tr>
              <a:tr h="349673">
                <a:tc>
                  <a:txBody>
                    <a:bodyPr/>
                    <a:lstStyle/>
                    <a:p>
                      <a:r>
                        <a:rPr lang="en-US" dirty="0"/>
                        <a:t>9-15-2023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86036"/>
                  </a:ext>
                </a:extLst>
              </a:tr>
              <a:tr h="349673">
                <a:tc>
                  <a:txBody>
                    <a:bodyPr/>
                    <a:lstStyle/>
                    <a:p>
                      <a:r>
                        <a:rPr lang="en-US" dirty="0"/>
                        <a:t>10-15-2023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11241"/>
                  </a:ext>
                </a:extLst>
              </a:tr>
              <a:tr h="349673">
                <a:tc>
                  <a:txBody>
                    <a:bodyPr/>
                    <a:lstStyle/>
                    <a:p>
                      <a:r>
                        <a:rPr lang="en-US" dirty="0"/>
                        <a:t>11-15-2023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00495"/>
                  </a:ext>
                </a:extLst>
              </a:tr>
              <a:tr h="349673">
                <a:tc>
                  <a:txBody>
                    <a:bodyPr/>
                    <a:lstStyle/>
                    <a:p>
                      <a:r>
                        <a:rPr lang="en-US" dirty="0"/>
                        <a:t>12-15-2023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50108"/>
                  </a:ext>
                </a:extLst>
              </a:tr>
              <a:tr h="349673">
                <a:tc>
                  <a:txBody>
                    <a:bodyPr/>
                    <a:lstStyle/>
                    <a:p>
                      <a:r>
                        <a:rPr lang="en-US" dirty="0"/>
                        <a:t>1-15-2024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75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5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F2C4-C5D8-4C53-8050-5A750D0F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366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167B-AC07-4103-A0B3-723D3B91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601"/>
            <a:ext cx="9905998" cy="4038600"/>
          </a:xfrm>
        </p:spPr>
        <p:txBody>
          <a:bodyPr/>
          <a:lstStyle/>
          <a:p>
            <a:r>
              <a:rPr lang="en-US" dirty="0"/>
              <a:t>Avg RMSE score:.134</a:t>
            </a:r>
          </a:p>
          <a:p>
            <a:endParaRPr lang="en-US" dirty="0"/>
          </a:p>
          <a:p>
            <a:r>
              <a:rPr lang="en-US" dirty="0"/>
              <a:t>Exponentiate Results for accurate prices</a:t>
            </a:r>
          </a:p>
          <a:p>
            <a:endParaRPr lang="en-US" dirty="0"/>
          </a:p>
          <a:p>
            <a:r>
              <a:rPr lang="en-US" dirty="0"/>
              <a:t>Combine Model Predictions with observable economic trends</a:t>
            </a:r>
          </a:p>
        </p:txBody>
      </p:sp>
    </p:spTree>
    <p:extLst>
      <p:ext uri="{BB962C8B-B14F-4D97-AF65-F5344CB8AC3E}">
        <p14:creationId xmlns:p14="http://schemas.microsoft.com/office/powerpoint/2010/main" val="294671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A28D-F220-49DF-9C91-E173CF1B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13" y="304800"/>
            <a:ext cx="9905998" cy="622300"/>
          </a:xfrm>
        </p:spPr>
        <p:txBody>
          <a:bodyPr>
            <a:normAutofit/>
          </a:bodyPr>
          <a:lstStyle/>
          <a:p>
            <a:r>
              <a:rPr lang="en-US" sz="2000" dirty="0"/>
              <a:t>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F674-CCBA-41D6-9279-A658EBC0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5901"/>
            <a:ext cx="9905998" cy="4305300"/>
          </a:xfrm>
        </p:spPr>
        <p:txBody>
          <a:bodyPr/>
          <a:lstStyle/>
          <a:p>
            <a:r>
              <a:rPr lang="en-US" dirty="0"/>
              <a:t>Swire needs Commodities to produce product.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Purchasing at optimal times increase profit margins.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Better inventory Management control</a:t>
            </a:r>
          </a:p>
        </p:txBody>
      </p:sp>
    </p:spTree>
    <p:extLst>
      <p:ext uri="{BB962C8B-B14F-4D97-AF65-F5344CB8AC3E}">
        <p14:creationId xmlns:p14="http://schemas.microsoft.com/office/powerpoint/2010/main" val="253395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6258-023C-4E83-8EC4-B3E8CF80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C927-9B2D-44B8-83F0-39452345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2701"/>
            <a:ext cx="5513387" cy="45085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entury Gothic" panose="020B0502020202020204" pitchFamily="34" charset="0"/>
              </a:rPr>
              <a:t>Data acquired through market watch</a:t>
            </a:r>
          </a:p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entury Gothic" panose="020B0502020202020204" pitchFamily="34" charset="0"/>
            </a:endParaRP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entury Gothic" panose="020B0502020202020204" pitchFamily="34" charset="0"/>
              </a:rPr>
              <a:t>Data range for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entury Gothic" panose="020B0502020202020204" pitchFamily="34" charset="0"/>
              </a:rPr>
              <a:t>covid</a:t>
            </a: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entury Gothic" panose="020B0502020202020204" pitchFamily="34" charset="0"/>
            </a:endParaRPr>
          </a:p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entury Gothic" panose="020B0502020202020204" pitchFamily="34" charset="0"/>
            </a:endParaRP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entury Gothic" panose="020B0502020202020204" pitchFamily="34" charset="0"/>
              </a:rPr>
              <a:t>Modifications made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855E5-0CB5-4D48-BB51-CA5805EE4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219" y="4676556"/>
            <a:ext cx="921196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D7F4-8D31-4FA3-AA44-73125A6F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76926-A106-419B-B3B9-998CFA7CB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1537034"/>
            <a:ext cx="5322887" cy="4088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C4051-A5C3-4021-92D9-E2A1F4648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1" y="1537034"/>
            <a:ext cx="5516940" cy="4088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D520F-4B1A-4F8B-95ED-288F9678CAB4}"/>
              </a:ext>
            </a:extLst>
          </p:cNvPr>
          <p:cNvSpPr txBox="1"/>
          <p:nvPr/>
        </p:nvSpPr>
        <p:spPr>
          <a:xfrm>
            <a:off x="519113" y="5847081"/>
            <a:ext cx="557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Commodities Price over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BA15D-A2AB-4FD9-8700-D2EF5FE1D34B}"/>
              </a:ext>
            </a:extLst>
          </p:cNvPr>
          <p:cNvSpPr txBox="1"/>
          <p:nvPr/>
        </p:nvSpPr>
        <p:spPr>
          <a:xfrm>
            <a:off x="6642100" y="5847081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Soybean and Corn removed </a:t>
            </a:r>
          </a:p>
        </p:txBody>
      </p:sp>
    </p:spTree>
    <p:extLst>
      <p:ext uri="{BB962C8B-B14F-4D97-AF65-F5344CB8AC3E}">
        <p14:creationId xmlns:p14="http://schemas.microsoft.com/office/powerpoint/2010/main" val="194062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8DA1-6704-430F-A1A4-80595ABD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80B3-B132-4B6F-A1BF-C002B9CA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0501"/>
            <a:ext cx="9905998" cy="4330700"/>
          </a:xfrm>
        </p:spPr>
        <p:txBody>
          <a:bodyPr/>
          <a:lstStyle/>
          <a:p>
            <a:r>
              <a:rPr lang="en-US" dirty="0"/>
              <a:t>Important to check for seasonality trends</a:t>
            </a:r>
          </a:p>
          <a:p>
            <a:endParaRPr lang="en-US" dirty="0"/>
          </a:p>
          <a:p>
            <a:r>
              <a:rPr lang="en-US" dirty="0"/>
              <a:t>Can influence optimal purchase time</a:t>
            </a:r>
          </a:p>
          <a:p>
            <a:endParaRPr lang="en-US" dirty="0"/>
          </a:p>
          <a:p>
            <a:r>
              <a:rPr lang="en-US" dirty="0"/>
              <a:t>Data exhibited no seasonality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4EB7E-0C7E-475D-9630-56AA869DF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91" y="1782492"/>
            <a:ext cx="5325218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1687-ECF6-44CC-9AE8-EAA52A38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F932-C125-4BDD-838E-FA2FC3B0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4876800"/>
            <a:ext cx="11406187" cy="2260600"/>
          </a:xfrm>
        </p:spPr>
        <p:txBody>
          <a:bodyPr/>
          <a:lstStyle/>
          <a:p>
            <a:r>
              <a:rPr lang="en-US" dirty="0"/>
              <a:t>Health of the General Economy can be used         </a:t>
            </a:r>
          </a:p>
          <a:p>
            <a:r>
              <a:rPr lang="en-US" dirty="0"/>
              <a:t>S&amp;P 500 index used as marker</a:t>
            </a:r>
          </a:p>
          <a:p>
            <a:r>
              <a:rPr lang="en-US" dirty="0" err="1"/>
              <a:t>Covid</a:t>
            </a:r>
            <a:r>
              <a:rPr lang="en-US" dirty="0"/>
              <a:t> Impact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53C61-EDCD-4A2A-99B7-E768EA19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2" y="1352549"/>
            <a:ext cx="5031128" cy="3844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35747-4146-4BB0-B607-A7715C66A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2" y="1352549"/>
            <a:ext cx="5024865" cy="38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1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5E4C-5533-4878-AE21-332815EB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850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33C5-C66E-44B7-92CA-C471CF95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36701"/>
            <a:ext cx="4954587" cy="4254500"/>
          </a:xfrm>
        </p:spPr>
        <p:txBody>
          <a:bodyPr/>
          <a:lstStyle/>
          <a:p>
            <a:r>
              <a:rPr lang="en-US" dirty="0"/>
              <a:t>Dickey-Fuller Test </a:t>
            </a:r>
          </a:p>
          <a:p>
            <a:endParaRPr lang="en-US" dirty="0"/>
          </a:p>
          <a:p>
            <a:r>
              <a:rPr lang="en-US" dirty="0"/>
              <a:t>Stationary Data</a:t>
            </a:r>
          </a:p>
          <a:p>
            <a:endParaRPr lang="en-US" dirty="0"/>
          </a:p>
          <a:p>
            <a:r>
              <a:rPr lang="en-US" dirty="0"/>
              <a:t>Log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082F7-221D-4C24-8DE0-540196DC4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02" y="1372869"/>
            <a:ext cx="597300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F551-37A3-49F3-9587-2E0A0A4B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4395-7563-46D9-AB23-1C7A5810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739899"/>
            <a:ext cx="3341687" cy="3124201"/>
          </a:xfrm>
        </p:spPr>
        <p:txBody>
          <a:bodyPr/>
          <a:lstStyle/>
          <a:p>
            <a:r>
              <a:rPr lang="en-US" dirty="0"/>
              <a:t>Test Training Split</a:t>
            </a:r>
          </a:p>
          <a:p>
            <a:endParaRPr lang="en-US" dirty="0"/>
          </a:p>
          <a:p>
            <a:r>
              <a:rPr lang="en-US" dirty="0"/>
              <a:t>Overfit Data and impact</a:t>
            </a:r>
          </a:p>
          <a:p>
            <a:endParaRPr lang="en-US" dirty="0"/>
          </a:p>
          <a:p>
            <a:r>
              <a:rPr lang="en-US" dirty="0"/>
              <a:t>Accuracy Measures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3D89C-C7C1-49B6-BB63-561AD21F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92" y="1309360"/>
            <a:ext cx="604921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5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71DF-A4D9-46DF-BD88-1F3E8089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69F6-335D-4AAD-81A1-C0DE24EC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3" y="1727199"/>
            <a:ext cx="5665787" cy="3124201"/>
          </a:xfrm>
        </p:spPr>
        <p:txBody>
          <a:bodyPr/>
          <a:lstStyle/>
          <a:p>
            <a:r>
              <a:rPr lang="en-US" dirty="0"/>
              <a:t>Autoregressive Moving Average Model</a:t>
            </a:r>
          </a:p>
          <a:p>
            <a:endParaRPr lang="en-US" dirty="0"/>
          </a:p>
          <a:p>
            <a:r>
              <a:rPr lang="en-US" dirty="0"/>
              <a:t>Cross Validation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Hyper Parameters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41B40-729C-488C-91AD-93DFBCFF5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181100"/>
            <a:ext cx="5487166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3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4538</TotalTime>
  <Words>165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Swire Commodity Forecasting </vt:lpstr>
      <vt:lpstr>Business Problem </vt:lpstr>
      <vt:lpstr>EDA</vt:lpstr>
      <vt:lpstr>EDA Cont.</vt:lpstr>
      <vt:lpstr>Seasonality</vt:lpstr>
      <vt:lpstr>Economic Trends</vt:lpstr>
      <vt:lpstr>Modeling</vt:lpstr>
      <vt:lpstr>Modeling Cont.</vt:lpstr>
      <vt:lpstr>Model Selection</vt:lpstr>
      <vt:lpstr>Results and Future Direction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Swire Commodity Forecasting</dc:title>
  <dc:creator>Kurtis Castellanos</dc:creator>
  <cp:lastModifiedBy>Kurtis Castellanos</cp:lastModifiedBy>
  <cp:revision>21</cp:revision>
  <dcterms:created xsi:type="dcterms:W3CDTF">2023-04-05T21:01:26Z</dcterms:created>
  <dcterms:modified xsi:type="dcterms:W3CDTF">2023-04-09T00:39:39Z</dcterms:modified>
</cp:coreProperties>
</file>