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A48F9F-EB79-B4D7-341D-227701EB6E5A}" v="56" dt="2024-11-25T13:33:56.109"/>
    <p1510:client id="{D1E7A3DE-6911-4B7D-9C6E-6E6243A73467}" v="278" dt="2024-11-25T18:03:13.028"/>
    <p1510:client id="{D97C7146-284C-A52C-87C5-E2F997B02A4E}" v="133" dt="2024-11-25T02:14:02.459"/>
    <p1510:client id="{D9ACCB2A-00D9-FEA9-4F6E-78A98ED7B661}" v="485" dt="2024-11-25T14:08:45.791"/>
    <p1510:client id="{FCE49626-6205-346E-4DE3-5BC75BA77ECD}" v="192" dt="2024-11-25T23:32:25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8D65A-EB96-41E7-B106-46F12EB81A3C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7A54F-0C3A-4CA6-A378-252B39EA2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31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7A54F-0C3A-4CA6-A378-252B39EA226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53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BC49B-A5C1-1B62-C31B-6EECF6AE4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B55DE9-D4A2-6215-3374-2BBBE99EF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34D8E6-E988-A9E2-10E6-B47E1F76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61D1-1F6D-42CD-B69D-7B1A48AB060A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ABB458-22CB-3305-27D2-9B4ADEA6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6AD90D-D541-1B8E-49D6-74B7F12D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CEF1-6F2A-4FFF-BDFB-452700C9C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37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CCA60-B295-36DA-E620-3A6F5201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F14C44-A344-A281-CFFF-8220DDAD6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809C93-E9EB-1102-2F41-FB8C7DE4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61D1-1F6D-42CD-B69D-7B1A48AB060A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F94FA2-3AB1-54FE-C971-FF2409A1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968B85-1640-4162-C083-635F76A7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CEF1-6F2A-4FFF-BDFB-452700C9C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47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C8B11C-8DF9-5FD9-69B5-29EFEBBFF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DD6104-78AA-6619-4D21-D15A4BBEB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21102C-D43F-2882-F169-1C0A9BAD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61D1-1F6D-42CD-B69D-7B1A48AB060A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30B711-FE84-78DC-3E0E-D4B5AA0D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B31132-1917-5A7E-C94F-0CCEA4EE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CEF1-6F2A-4FFF-BDFB-452700C9C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36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45E7B-F39B-6E99-C3D8-D0556BEA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36CE58-98EB-3154-CE78-1E1F2803D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8E835D-F72B-678A-15E5-EE383838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61D1-1F6D-42CD-B69D-7B1A48AB060A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E70BDF-0E0A-C374-6A03-1517BF76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DBA3-FD1B-FA2A-3D38-D9C93EB5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CEF1-6F2A-4FFF-BDFB-452700C9C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6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8EB0E-67E3-252A-1DA4-D864F2F2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67CCC5-95AE-667E-3BF5-7BE7C09B4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AE6FFC-EC45-8515-2076-6DB5695B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61D1-1F6D-42CD-B69D-7B1A48AB060A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5BF1F7-18AF-31C9-9F23-094DCA83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DF6C10-B451-C0B3-9384-16E67FAD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CEF1-6F2A-4FFF-BDFB-452700C9C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56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A6B4A-8AFA-42A4-637C-AA5B1C9E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B5404B-DF5A-B7E7-2A4D-3B848655B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11CAEA-4C8A-B482-C655-708EA9D0C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96E994-3229-ECBD-7B91-CC20B900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61D1-1F6D-42CD-B69D-7B1A48AB060A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C0639A-C890-8F00-EE20-D372F71E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781FAF-4129-27DD-FCD0-9E6C1CEF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CEF1-6F2A-4FFF-BDFB-452700C9C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04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57D2C-C858-AB18-927B-40A3E8C5F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D5E16D-221B-C16E-042E-607CDA729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8B1F89-E642-8FFB-1EAC-DA9AD241A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B1BEE5-18E3-E6FA-EDF8-ECB3F2B33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F2D2F1-471E-ADCC-1C32-98AD35A4A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1980A8E-2FE3-88B9-0AF9-34876573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61D1-1F6D-42CD-B69D-7B1A48AB060A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7C8D9A7-F5F5-77F4-C741-44C3CC96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9889E12-0035-0438-E769-CE1CBDAD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CEF1-6F2A-4FFF-BDFB-452700C9C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35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145F0-2657-A7FE-E674-6A755B7C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9ACE35-00FE-4BD1-A5A0-DF9363D5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61D1-1F6D-42CD-B69D-7B1A48AB060A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C69FC2-B797-700F-9E8D-49B09B93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D6E418-46C6-219C-CAE1-15FB0C91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CEF1-6F2A-4FFF-BDFB-452700C9C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27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717059-9803-1AE9-D1E6-7EF08AE0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61D1-1F6D-42CD-B69D-7B1A48AB060A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63C631-6685-CB24-8A28-82BD4533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83AA07-10BB-F0C2-5622-7D30EE7F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CEF1-6F2A-4FFF-BDFB-452700C9C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99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13C70-3A4D-6022-A2A6-A7C33402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625D2E-3A79-4C30-0A45-7F77A3866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790A3E-58A3-A989-06DF-67D261F38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2362E3-1492-8DCC-7EEC-0450D81E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61D1-1F6D-42CD-B69D-7B1A48AB060A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5356F6-B502-1672-DA82-136A9FAC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A52959-4841-6155-304D-70CA5F93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CEF1-6F2A-4FFF-BDFB-452700C9C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02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FE291-B458-D9C6-36CB-5A06E125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20CDAF-B315-223A-0FA0-A5BACFCB4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BC6D2C-07D9-A250-9071-FD0D34AA6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5C9201-62D0-6811-E5FE-80E4BA96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61D1-1F6D-42CD-B69D-7B1A48AB060A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614F67-D624-A3D6-FC14-7DFAC02C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C44091-5C4B-B25B-AFE8-F5D0EFDC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CEF1-6F2A-4FFF-BDFB-452700C9C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11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8C7BAF-42F4-8615-79BF-90C5903E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D47824-6E19-135E-C522-E530168D4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8BB7F2-36D5-FE49-FBFD-730FDEDE3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4561D1-1F6D-42CD-B69D-7B1A48AB060A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905619-8D6D-D814-8BFA-F8016DD91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6532F5-387F-B558-22BE-EF81EE338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05CEF1-6F2A-4FFF-BDFB-452700C9C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20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A2CEE7D5-4C56-5138-4584-1587B298D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4" b="9296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0AE2AF-AC51-0964-B984-511F4715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6" y="5746071"/>
            <a:ext cx="7015499" cy="852260"/>
          </a:xfrm>
        </p:spPr>
        <p:txBody>
          <a:bodyPr anchor="ctr">
            <a:normAutofit/>
          </a:bodyPr>
          <a:lstStyle/>
          <a:p>
            <a:pPr algn="l"/>
            <a:r>
              <a:rPr lang="pt-BR" sz="3600" b="0" i="0">
                <a:effectLst/>
                <a:latin typeface="Open Sans" panose="020F0502020204030204" pitchFamily="34" charset="0"/>
              </a:rPr>
              <a:t>SISTEMAS LINEARES</a:t>
            </a:r>
            <a:endParaRPr lang="pt-BR" sz="36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52C7E6-CF93-FE26-2A10-AC5B12D0E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752" y="5746071"/>
            <a:ext cx="5329105" cy="852260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pt-BR" sz="2000"/>
              <a:t>Kevin Schops Cavalheiro</a:t>
            </a:r>
            <a:br>
              <a:rPr lang="pt-BR" sz="2000"/>
            </a:br>
            <a:r>
              <a:rPr lang="pt-BR" sz="2000"/>
              <a:t>Matheus Voltolini</a:t>
            </a:r>
            <a:br>
              <a:rPr lang="pt-BR" sz="2000"/>
            </a:br>
            <a:r>
              <a:rPr lang="pt-BR" sz="2000"/>
              <a:t>Nicolas Reiter</a:t>
            </a:r>
          </a:p>
        </p:txBody>
      </p:sp>
    </p:spTree>
    <p:extLst>
      <p:ext uri="{BB962C8B-B14F-4D97-AF65-F5344CB8AC3E}">
        <p14:creationId xmlns:p14="http://schemas.microsoft.com/office/powerpoint/2010/main" val="300231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7F744-76C9-3B3F-D4C2-B9146757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ea typeface="+mj-lt"/>
                <a:cs typeface="+mj-lt"/>
              </a:rPr>
              <a:t>Método de Gauss: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8FED90-E426-76D4-5A5A-F220B166D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229"/>
            <a:ext cx="10515600" cy="479703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457200" indent="-457200"/>
            <a:r>
              <a:rPr lang="pt-BR" sz="2900" b="1">
                <a:ea typeface="+mn-lt"/>
                <a:cs typeface="+mn-lt"/>
              </a:rPr>
              <a:t>Representação do Sistema na Forma de Matriz Ampliada</a:t>
            </a:r>
            <a:endParaRPr lang="pt-BR" sz="2900"/>
          </a:p>
          <a:p>
            <a:pPr lvl="1"/>
            <a:r>
              <a:rPr lang="pt-BR" sz="2900">
                <a:ea typeface="+mn-lt"/>
                <a:cs typeface="+mn-lt"/>
              </a:rPr>
              <a:t>Escreva as equações do sistema linear em forma de matriz ampliada, onde os coeficientes das variáveis formam a matriz principal, e os termos independentes formam a última coluna.</a:t>
            </a:r>
          </a:p>
          <a:p>
            <a:pPr lvl="1"/>
            <a:endParaRPr lang="pt-BR" sz="2900">
              <a:ea typeface="+mn-lt"/>
              <a:cs typeface="+mn-lt"/>
            </a:endParaRPr>
          </a:p>
          <a:p>
            <a:r>
              <a:rPr lang="pt-BR" sz="3400" b="1">
                <a:ea typeface="+mn-lt"/>
                <a:cs typeface="+mn-lt"/>
              </a:rPr>
              <a:t>Transformação em Forma Escalonada</a:t>
            </a:r>
            <a:endParaRPr lang="pt-BR" sz="3400"/>
          </a:p>
          <a:p>
            <a:pPr lvl="1"/>
            <a:r>
              <a:rPr lang="pt-BR" sz="2900">
                <a:ea typeface="+mn-lt"/>
                <a:cs typeface="+mn-lt"/>
              </a:rPr>
              <a:t>Utilize operações elementares para transformar a matriz ampliada em uma matriz "em forma de escada". Essas operações são:</a:t>
            </a:r>
            <a:endParaRPr lang="pt-BR" sz="2900"/>
          </a:p>
          <a:p>
            <a:pPr lvl="2"/>
            <a:r>
              <a:rPr lang="pt-BR" sz="2600">
                <a:ea typeface="+mn-lt"/>
                <a:cs typeface="+mn-lt"/>
              </a:rPr>
              <a:t>Trocar duas linhas da matriz.</a:t>
            </a:r>
            <a:endParaRPr lang="pt-BR" sz="2600"/>
          </a:p>
          <a:p>
            <a:pPr lvl="2"/>
            <a:r>
              <a:rPr lang="pt-BR" sz="2600">
                <a:ea typeface="+mn-lt"/>
                <a:cs typeface="+mn-lt"/>
              </a:rPr>
              <a:t>Multiplicar uma linha por um escalar não nulo.</a:t>
            </a:r>
            <a:endParaRPr lang="pt-BR" sz="2600"/>
          </a:p>
          <a:p>
            <a:pPr lvl="2"/>
            <a:r>
              <a:rPr lang="pt-BR" sz="2600">
                <a:ea typeface="+mn-lt"/>
                <a:cs typeface="+mn-lt"/>
              </a:rPr>
              <a:t>Somar ou subtrair múltiplos de uma linha para outra.</a:t>
            </a:r>
            <a:endParaRPr lang="pt-BR" sz="2600"/>
          </a:p>
          <a:p>
            <a:pPr lvl="1"/>
            <a:r>
              <a:rPr lang="pt-BR" sz="2900">
                <a:ea typeface="+mn-lt"/>
                <a:cs typeface="+mn-lt"/>
              </a:rPr>
              <a:t>O objetivo é criar zeros abaixo da diagonal principal da matriz.</a:t>
            </a:r>
            <a:endParaRPr lang="pt-BR" sz="2900"/>
          </a:p>
          <a:p>
            <a:pPr lvl="1"/>
            <a:endParaRPr lang="pt-BR" sz="2900">
              <a:ea typeface="+mn-lt"/>
              <a:cs typeface="+mn-lt"/>
            </a:endParaRPr>
          </a:p>
          <a:p>
            <a:r>
              <a:rPr lang="pt-BR" sz="3400" b="1">
                <a:ea typeface="+mn-lt"/>
                <a:cs typeface="+mn-lt"/>
              </a:rPr>
              <a:t>Substituição Retroativa</a:t>
            </a:r>
            <a:endParaRPr lang="pt-BR" sz="3400"/>
          </a:p>
          <a:p>
            <a:pPr lvl="1"/>
            <a:r>
              <a:rPr lang="pt-BR" sz="2900">
                <a:ea typeface="+mn-lt"/>
                <a:cs typeface="+mn-lt"/>
              </a:rPr>
              <a:t>Quando a matriz estiver na forma escalonada, resolva as equações começando pela última linha (que geralmente possui uma única variável) e substitua o valor encontrado nas equações acima para determinar as outras variáveis.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194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8FED90-E426-76D4-5A5A-F220B166D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301509"/>
            <a:ext cx="9994900" cy="52896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b="1" dirty="0">
                <a:ea typeface="+mn-lt"/>
                <a:cs typeface="+mn-lt"/>
              </a:rPr>
              <a:t>Resolva o sistema:</a:t>
            </a:r>
            <a:r>
              <a:rPr lang="pt-BR" sz="2000" dirty="0">
                <a:ea typeface="+mn-lt"/>
                <a:cs typeface="+mn-lt"/>
              </a:rPr>
              <a:t> </a:t>
            </a:r>
            <a:endParaRPr lang="pt-BR" sz="2000" b="1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pt-BR" sz="2000" dirty="0">
                <a:ea typeface="+mn-lt"/>
                <a:cs typeface="+mn-lt"/>
              </a:rPr>
              <a:t>2x+y=5</a:t>
            </a:r>
            <a:endParaRPr lang="pt-BR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pt-BR" sz="2000" dirty="0">
                <a:ea typeface="+mn-lt"/>
                <a:cs typeface="+mn-lt"/>
              </a:rPr>
              <a:t>4x−3y=6 </a:t>
            </a:r>
            <a:endParaRPr lang="pt-BR" dirty="0"/>
          </a:p>
          <a:p>
            <a:pPr marL="0" indent="0">
              <a:buNone/>
            </a:pPr>
            <a:endParaRPr lang="pt-BR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b="1" dirty="0">
                <a:ea typeface="+mn-lt"/>
                <a:cs typeface="+mn-lt"/>
              </a:rPr>
              <a:t>Passo 1:</a:t>
            </a:r>
            <a:r>
              <a:rPr lang="pt-BR" sz="2000" dirty="0">
                <a:ea typeface="+mn-lt"/>
                <a:cs typeface="+mn-lt"/>
              </a:rPr>
              <a:t> Representar como Matriz Ampliada.</a:t>
            </a:r>
          </a:p>
          <a:p>
            <a:endParaRPr lang="pt-BR" sz="2000">
              <a:ea typeface="+mn-lt"/>
              <a:cs typeface="+mn-lt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66EA7EB-5CAD-B457-6FD1-EB66FDD4A340}"/>
              </a:ext>
            </a:extLst>
          </p:cNvPr>
          <p:cNvSpPr txBox="1">
            <a:spLocks/>
          </p:cNvSpPr>
          <p:nvPr/>
        </p:nvSpPr>
        <p:spPr>
          <a:xfrm>
            <a:off x="832449" y="2012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ea typeface="+mj-lt"/>
                <a:cs typeface="+mj-lt"/>
              </a:rPr>
              <a:t>Método de Gauss:</a:t>
            </a:r>
            <a:endParaRPr lang="pt-BR"/>
          </a:p>
        </p:txBody>
      </p:sp>
      <p:pic>
        <p:nvPicPr>
          <p:cNvPr id="3" name="Imagem 2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F3AA4C0C-E7FA-3251-3073-1104EE5C9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577" y="3722398"/>
            <a:ext cx="4397663" cy="203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6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8FED90-E426-76D4-5A5A-F220B166D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301509"/>
            <a:ext cx="9994900" cy="528967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sz="2000" b="1" dirty="0"/>
              <a:t>Passo 1:</a:t>
            </a:r>
            <a:r>
              <a:rPr lang="pt-BR" sz="2000" dirty="0"/>
              <a:t> Tornar o elemento da primeira linha na posição (1,1) igual a 1</a:t>
            </a:r>
          </a:p>
          <a:p>
            <a:pPr>
              <a:buNone/>
            </a:pPr>
            <a:r>
              <a:rPr lang="pt-BR" sz="2000" dirty="0">
                <a:ea typeface="+mn-lt"/>
                <a:cs typeface="+mn-lt"/>
              </a:rPr>
              <a:t>Dividimos a primeira linha por 2 (o elemento na posição (1,1)):</a:t>
            </a:r>
            <a:endParaRPr lang="pt-BR" dirty="0"/>
          </a:p>
          <a:p>
            <a:pPr marL="0" indent="0">
              <a:buNone/>
            </a:pPr>
            <a:endParaRPr lang="pt-BR"/>
          </a:p>
          <a:p>
            <a:pPr marL="457200" indent="-457200"/>
            <a:endParaRPr lang="pt-BR" sz="2000"/>
          </a:p>
          <a:p>
            <a:pPr marL="0" indent="0">
              <a:buNone/>
            </a:pPr>
            <a:endParaRPr lang="pt-BR" sz="200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>
              <a:ea typeface="+mn-lt"/>
              <a:cs typeface="+mn-lt"/>
            </a:endParaRPr>
          </a:p>
          <a:p>
            <a:pPr>
              <a:buNone/>
            </a:pPr>
            <a:endParaRPr lang="pt-BR" sz="2000" dirty="0"/>
          </a:p>
          <a:p>
            <a:pPr>
              <a:buNone/>
            </a:pPr>
            <a:r>
              <a:rPr lang="pt-BR" sz="2000" b="1" dirty="0"/>
              <a:t>Passo 2: </a:t>
            </a:r>
            <a:r>
              <a:rPr lang="pt-BR" sz="2000" dirty="0"/>
              <a:t>Eliminar o elemento na posição (2,1)</a:t>
            </a:r>
          </a:p>
          <a:p>
            <a:pPr>
              <a:buNone/>
            </a:pPr>
            <a:r>
              <a:rPr lang="pt-BR" sz="2000" dirty="0"/>
              <a:t>Subtraímos 4×(Linha 1) da Linha 2:</a:t>
            </a: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66EA7EB-5CAD-B457-6FD1-EB66FDD4A340}"/>
              </a:ext>
            </a:extLst>
          </p:cNvPr>
          <p:cNvSpPr txBox="1">
            <a:spLocks/>
          </p:cNvSpPr>
          <p:nvPr/>
        </p:nvSpPr>
        <p:spPr>
          <a:xfrm>
            <a:off x="832449" y="2012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ea typeface="+mj-lt"/>
                <a:cs typeface="+mj-lt"/>
              </a:rPr>
              <a:t>Método de Gauss:</a:t>
            </a:r>
            <a:endParaRPr lang="pt-BR"/>
          </a:p>
        </p:txBody>
      </p:sp>
      <p:pic>
        <p:nvPicPr>
          <p:cNvPr id="7" name="Imagem 6" descr="Uma imagem contendo objeto, relógio de pulso, relógio&#10;&#10;Descrição gerada automaticamente">
            <a:extLst>
              <a:ext uri="{FF2B5EF4-FFF2-40B4-BE49-F238E27FC236}">
                <a16:creationId xmlns:a16="http://schemas.microsoft.com/office/drawing/2014/main" id="{E7350220-5EB5-0B1D-AB0C-46EAF19D6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302" y="2290764"/>
            <a:ext cx="3355397" cy="15144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1CCA3D3-129B-8B1B-2A69-D7001AA4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56" y="5013036"/>
            <a:ext cx="3210213" cy="168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6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8FED90-E426-76D4-5A5A-F220B166D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301509"/>
            <a:ext cx="9994900" cy="528967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sz="2000" b="1" dirty="0"/>
              <a:t>Passo 3: </a:t>
            </a:r>
            <a:r>
              <a:rPr lang="pt-BR" sz="2000" dirty="0"/>
              <a:t>Tornar o elemento da posição (2,2) igual a 1</a:t>
            </a:r>
          </a:p>
          <a:p>
            <a:pPr>
              <a:buNone/>
            </a:pPr>
            <a:r>
              <a:rPr lang="pt-BR" sz="2000" dirty="0"/>
              <a:t>Dividimos a segunda linha por –5.</a:t>
            </a:r>
          </a:p>
          <a:p>
            <a:pPr>
              <a:buNone/>
            </a:pPr>
            <a:endParaRPr lang="pt-BR" sz="2000" dirty="0"/>
          </a:p>
          <a:p>
            <a:pPr marL="0" indent="0">
              <a:buNone/>
            </a:pPr>
            <a:endParaRPr lang="pt-BR"/>
          </a:p>
          <a:p>
            <a:pPr marL="457200" indent="-457200"/>
            <a:endParaRPr lang="pt-BR" sz="2000"/>
          </a:p>
          <a:p>
            <a:pPr marL="457200" indent="-457200"/>
            <a:r>
              <a:rPr lang="pt-BR" sz="2000" b="1" dirty="0"/>
              <a:t>Passo 4:</a:t>
            </a:r>
            <a:r>
              <a:rPr lang="pt-BR" sz="2000" dirty="0"/>
              <a:t> Eliminar o elemento na posição (1,2)</a:t>
            </a:r>
          </a:p>
          <a:p>
            <a:pPr>
              <a:buNone/>
            </a:pPr>
            <a:r>
              <a:rPr lang="pt-BR" sz="2000" dirty="0"/>
              <a:t>Subtraímos 0.5 x (Linha 2) da Linha 1.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b="1" dirty="0"/>
              <a:t>Solução do sistema: </a:t>
            </a:r>
            <a:r>
              <a:rPr lang="pt-BR" sz="2000" dirty="0"/>
              <a:t>X = 2.1 e Y = 0.8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66EA7EB-5CAD-B457-6FD1-EB66FDD4A340}"/>
              </a:ext>
            </a:extLst>
          </p:cNvPr>
          <p:cNvSpPr txBox="1">
            <a:spLocks/>
          </p:cNvSpPr>
          <p:nvPr/>
        </p:nvSpPr>
        <p:spPr>
          <a:xfrm>
            <a:off x="832449" y="2012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ea typeface="+mj-lt"/>
                <a:cs typeface="+mj-lt"/>
              </a:rPr>
              <a:t>Método de Gauss:</a:t>
            </a:r>
            <a:endParaRPr lang="pt-BR"/>
          </a:p>
        </p:txBody>
      </p:sp>
      <p:pic>
        <p:nvPicPr>
          <p:cNvPr id="7" name="Imagem 6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5828E99F-9426-E438-0667-4F60EA6F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852" y="2122344"/>
            <a:ext cx="2710296" cy="107776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524E583-31EB-0C7D-B008-9132F4BD4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054" y="4280333"/>
            <a:ext cx="2574348" cy="126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8D804-3805-54ED-ADA7-9C004C88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>
                <a:solidFill>
                  <a:srgbClr val="76838F"/>
                </a:solidFill>
                <a:effectLst/>
                <a:latin typeface="Open Sans" panose="020B0606030504020204" pitchFamily="34" charset="0"/>
              </a:rPr>
              <a:t>Equações lineares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0AC535-1AEF-2912-511A-C63007D9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395"/>
            <a:ext cx="10515600" cy="44862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3600"/>
              <a:t>Explicação:</a:t>
            </a:r>
          </a:p>
          <a:p>
            <a:r>
              <a:rPr lang="pt-BR" sz="2200"/>
              <a:t>Uma </a:t>
            </a:r>
            <a:r>
              <a:rPr lang="pt-BR" sz="2200" b="1"/>
              <a:t>equação linear</a:t>
            </a:r>
            <a:r>
              <a:rPr lang="pt-BR" sz="2200"/>
              <a:t> é uma relação algébrica entre variáveis. Essa estrutura é a base para o estudo de </a:t>
            </a:r>
            <a:r>
              <a:rPr lang="pt-BR" sz="2200" b="1"/>
              <a:t>sistemas lineares</a:t>
            </a:r>
            <a:r>
              <a:rPr lang="pt-BR" sz="2200"/>
              <a:t>, que lidam com múltiplas equações lineares simultaneamente.</a:t>
            </a:r>
            <a:br>
              <a:rPr lang="pt-BR" sz="2200"/>
            </a:br>
            <a:br>
              <a:rPr lang="pt-BR" sz="2200"/>
            </a:br>
            <a:r>
              <a:rPr lang="pt-BR" sz="2200" b="1"/>
              <a:t>Estrutura Geral:</a:t>
            </a:r>
          </a:p>
          <a:p>
            <a:r>
              <a:rPr lang="pt-BR" sz="2200"/>
              <a:t>A forma geral de uma equação linear é: </a:t>
            </a:r>
            <a:r>
              <a:rPr lang="pt-BR" sz="2200" err="1"/>
              <a:t>a₁x</a:t>
            </a:r>
            <a:r>
              <a:rPr lang="pt-BR" sz="2200"/>
              <a:t>₁ + </a:t>
            </a:r>
            <a:r>
              <a:rPr lang="pt-BR" sz="2200" err="1"/>
              <a:t>a₂x</a:t>
            </a:r>
            <a:r>
              <a:rPr lang="pt-BR" sz="2200"/>
              <a:t>₂ + ... + </a:t>
            </a:r>
            <a:r>
              <a:rPr lang="pt-BR" sz="2200" err="1"/>
              <a:t>aₙx</a:t>
            </a:r>
            <a:r>
              <a:rPr lang="pt-BR" sz="2200"/>
              <a:t>ₙ = b</a:t>
            </a:r>
          </a:p>
          <a:p>
            <a:r>
              <a:rPr lang="pt-BR" sz="2200"/>
              <a:t>x₁, x₂, ... , xₙ são as </a:t>
            </a:r>
            <a:r>
              <a:rPr lang="pt-BR" sz="2200" b="1"/>
              <a:t>variáveis</a:t>
            </a:r>
            <a:r>
              <a:rPr lang="pt-BR" sz="2200"/>
              <a:t> que queremos determinar.</a:t>
            </a:r>
          </a:p>
          <a:p>
            <a:r>
              <a:rPr lang="pt-BR" sz="2200"/>
              <a:t>a₁, a₂, ... , aₙ são os </a:t>
            </a:r>
            <a:r>
              <a:rPr lang="pt-BR" sz="2200" b="1"/>
              <a:t>coeficientes</a:t>
            </a:r>
            <a:r>
              <a:rPr lang="pt-BR" sz="2200"/>
              <a:t> que acompanham as variáveis.</a:t>
            </a:r>
          </a:p>
          <a:p>
            <a:r>
              <a:rPr lang="pt-BR" sz="2200"/>
              <a:t>b é o </a:t>
            </a:r>
            <a:r>
              <a:rPr lang="pt-BR" sz="2200" b="1"/>
              <a:t>termo independente</a:t>
            </a:r>
            <a:r>
              <a:rPr lang="pt-BR" sz="2200"/>
              <a:t> (constante do lado direito da equação).</a:t>
            </a:r>
          </a:p>
          <a:p>
            <a:pPr marL="0" indent="0">
              <a:buNone/>
            </a:pPr>
            <a:endParaRPr lang="pt-BR" sz="2200"/>
          </a:p>
          <a:p>
            <a:pPr marL="0" indent="0">
              <a:buNone/>
            </a:pPr>
            <a:r>
              <a:rPr lang="pt-BR" sz="2600"/>
              <a:t>As equações lineares são essenciais para descrever situações do mundo real que envolvem proporções, combinações lineares ou restrições, como: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/>
              <a:t>Resolver problemas de otimização.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/>
              <a:t>Analisar redes elétricas.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/>
              <a:t>Modelar sistemas econômicos.</a:t>
            </a:r>
          </a:p>
          <a:p>
            <a:pPr marL="0" indent="0">
              <a:buNone/>
            </a:pPr>
            <a:br>
              <a:rPr lang="pt-BR" sz="2000"/>
            </a:b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67739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48378-4B91-66BD-C23B-2C624CD0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694F030-9AEB-A531-AAF3-2E92AA99D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/>
                  <a:t>Exemplo1:	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3.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−4.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+5.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2. 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+3.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=5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4.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+2.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eqArr>
                      </m:e>
                    </m:d>
                  </m:oMath>
                </a14:m>
                <a:br>
                  <a:rPr lang="pt-BR"/>
                </a:br>
                <a:endParaRPr lang="pt-BR"/>
              </a:p>
              <a:p>
                <a:pPr marL="0" indent="0">
                  <a:buNone/>
                </a:pPr>
                <a:endParaRPr lang="pt-BR"/>
              </a:p>
              <a:p>
                <a:pPr marL="0" indent="0">
                  <a:buNone/>
                </a:pPr>
                <a:r>
                  <a:rPr lang="pt-BR"/>
                  <a:t>Exemplo 2: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6.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pt-BR" dirty="0"/>
                              <m:t>₁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−4.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pt-BR" dirty="0"/>
                              <m:t>₂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+5.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₃−3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₄=0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pt-BR" dirty="0"/>
                              <m:t>₁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−1.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pt-BR" dirty="0"/>
                              <m:t>₂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+5.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₃−2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₄=5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4.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pt-BR" dirty="0"/>
                              <m:t>₁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−3.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pt-BR" dirty="0"/>
                              <m:t>₂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+8.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₃−9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₄=3</m:t>
                            </m:r>
                          </m:e>
                        </m:eqArr>
                      </m:e>
                    </m:d>
                  </m:oMath>
                </a14:m>
                <a:endParaRPr lang="pt-BR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694F030-9AEB-A531-AAF3-2E92AA99D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77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D451E-F8EC-C251-0486-6B82812D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Sistema de Equações Lineares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BAD7B9-C6F1-B856-7A2E-1A2FAF58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/>
              <a:t>Um </a:t>
            </a:r>
            <a:r>
              <a:rPr lang="pt-BR" sz="2400" b="1"/>
              <a:t>sistema de equações lineares</a:t>
            </a:r>
            <a:r>
              <a:rPr lang="pt-BR" sz="2400"/>
              <a:t> é um conjunto de duas ou mais </a:t>
            </a:r>
            <a:r>
              <a:rPr lang="pt-BR" sz="2400" b="1"/>
              <a:t>equações lineares</a:t>
            </a:r>
            <a:r>
              <a:rPr lang="pt-BR" sz="2400"/>
              <a:t> que compartilham as mesmas variáveis. O objetivo ao trabalhar com esses sistemas é determinar os valores das variáveis que </a:t>
            </a:r>
            <a:r>
              <a:rPr lang="pt-BR" sz="2400" b="1"/>
              <a:t>satisfazem simultaneamente todas as equações do sistema</a:t>
            </a:r>
            <a:r>
              <a:rPr lang="pt-BR" sz="2400"/>
              <a:t>.</a:t>
            </a:r>
          </a:p>
          <a:p>
            <a:pPr marL="0" indent="0">
              <a:buNone/>
            </a:pPr>
            <a:endParaRPr lang="pt-BR" sz="2400"/>
          </a:p>
          <a:p>
            <a:pPr marL="0" indent="0">
              <a:buNone/>
            </a:pPr>
            <a:r>
              <a:rPr lang="pt-BR" sz="2400" b="1"/>
              <a:t>Classificação dos Sistemas de Equações Lineares</a:t>
            </a:r>
          </a:p>
          <a:p>
            <a:pPr marL="0" indent="0">
              <a:buNone/>
            </a:pPr>
            <a:r>
              <a:rPr lang="pt-BR" sz="2400"/>
              <a:t>Dependendo das soluções, um sistema linear pode ser:</a:t>
            </a:r>
          </a:p>
          <a:p>
            <a:pPr>
              <a:buFont typeface="+mj-lt"/>
              <a:buAutoNum type="arabicPeriod"/>
            </a:pPr>
            <a:r>
              <a:rPr lang="pt-BR" sz="2400" b="1"/>
              <a:t>Sistema Possível e Determinado (SPD):</a:t>
            </a:r>
            <a:r>
              <a:rPr lang="pt-BR" sz="2400"/>
              <a:t> Existe uma única solução.</a:t>
            </a:r>
          </a:p>
          <a:p>
            <a:pPr>
              <a:buFont typeface="+mj-lt"/>
              <a:buAutoNum type="arabicPeriod"/>
            </a:pPr>
            <a:r>
              <a:rPr lang="pt-BR" sz="2400" b="1"/>
              <a:t>Sistema Possível e Indeterminado (SPI):</a:t>
            </a:r>
            <a:r>
              <a:rPr lang="pt-BR" sz="2400"/>
              <a:t> Existem infinitas soluções.</a:t>
            </a:r>
          </a:p>
          <a:p>
            <a:pPr>
              <a:buFont typeface="+mj-lt"/>
              <a:buAutoNum type="arabicPeriod"/>
            </a:pPr>
            <a:r>
              <a:rPr lang="pt-BR" sz="2400" b="1"/>
              <a:t>Sistema Impossível (SI):</a:t>
            </a:r>
            <a:r>
              <a:rPr lang="pt-BR" sz="2400"/>
              <a:t> Não possui solução.</a:t>
            </a:r>
          </a:p>
          <a:p>
            <a:pPr marL="0" indent="0">
              <a:buNone/>
            </a:pPr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36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A66D7-082B-879A-7589-576BB706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/>
              <a:t>Sistema Possível e Determinado (SPD):</a:t>
            </a:r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C7D462-F811-4136-9C21-A5A8D24DDB5E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2490"/>
                <a:ext cx="10515600" cy="499478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sz="2200"/>
                  <a:t>Um </a:t>
                </a:r>
                <a:r>
                  <a:rPr lang="pt-BR" sz="2200" b="1"/>
                  <a:t>Sistema Possível e Determinado (SPD)</a:t>
                </a:r>
                <a:r>
                  <a:rPr lang="pt-BR" sz="2200"/>
                  <a:t> é um sistema de equações lineares que possui uma </a:t>
                </a:r>
                <a:r>
                  <a:rPr lang="pt-BR" sz="2200" b="1"/>
                  <a:t>única solução</a:t>
                </a:r>
                <a:r>
                  <a:rPr lang="pt-BR" sz="2200"/>
                  <a:t>. Isso significa que existe </a:t>
                </a:r>
                <a:r>
                  <a:rPr lang="pt-BR" sz="2200" b="1"/>
                  <a:t>um conjunto único de valores para as variáveis</a:t>
                </a:r>
                <a:r>
                  <a:rPr lang="pt-BR" sz="2200"/>
                  <a:t> que satisfaz todas as equações do sistema ao mesmo tempo.</a:t>
                </a:r>
              </a:p>
              <a:p>
                <a:pPr marL="0" indent="0">
                  <a:buNone/>
                </a:pPr>
                <a:r>
                  <a:rPr lang="pt-BR" sz="2200"/>
                  <a:t>Características do SPD:</a:t>
                </a:r>
              </a:p>
              <a:p>
                <a:pPr marL="0" indent="0">
                  <a:buNone/>
                </a:pPr>
                <a:r>
                  <a:rPr lang="pt-BR" sz="2200"/>
                  <a:t>1. As equações do sistema são independentes (não redundantes).</a:t>
                </a:r>
              </a:p>
              <a:p>
                <a:pPr marL="0" indent="0">
                  <a:buNone/>
                </a:pPr>
                <a:r>
                  <a:rPr lang="pt-BR" sz="2200"/>
                  <a:t>2. O número de equações é suficiente para determinar todas as variáveis.</a:t>
                </a:r>
              </a:p>
              <a:p>
                <a:pPr marL="0" indent="0">
                  <a:buNone/>
                </a:pPr>
                <a:r>
                  <a:rPr lang="pt-BR" sz="2200"/>
                  <a:t>3. Geometricamente:</a:t>
                </a:r>
              </a:p>
              <a:p>
                <a:pPr marL="0" indent="0">
                  <a:buNone/>
                </a:pPr>
                <a:r>
                  <a:rPr lang="pt-BR" sz="2200"/>
                  <a:t>  - No caso de duas equações em duas variáveis, as retas se cruzam em um único ponto.</a:t>
                </a:r>
              </a:p>
              <a:p>
                <a:pPr marL="0" indent="0">
                  <a:buNone/>
                </a:pPr>
                <a:r>
                  <a:rPr lang="pt-BR" sz="2200"/>
                  <a:t>  - Em sistemas maiores, os planos ou hiper superfícies se intersectam em um único ponto.</a:t>
                </a:r>
              </a:p>
              <a:p>
                <a:pPr marL="0" indent="0">
                  <a:buNone/>
                </a:pPr>
                <a:r>
                  <a:rPr lang="pt-BR" sz="2200"/>
                  <a:t> </a:t>
                </a:r>
                <a:r>
                  <a:rPr lang="pt-BR" sz="2400"/>
                  <a:t>Exemplo: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=5</m:t>
                            </m:r>
                          </m:e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+2.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=8</m:t>
                            </m:r>
                          </m:e>
                        </m:eqArr>
                      </m:e>
                    </m:d>
                  </m:oMath>
                </a14:m>
                <a:endParaRPr lang="pt-BR" sz="2400"/>
              </a:p>
              <a:p>
                <a:pPr marL="0" indent="0">
                  <a:buNone/>
                </a:pPr>
                <a:r>
                  <a:rPr lang="pt-BR" sz="2200"/>
                  <a:t>      </a:t>
                </a:r>
              </a:p>
              <a:p>
                <a:pPr marL="0" indent="0">
                  <a:buNone/>
                </a:pPr>
                <a:endParaRPr lang="pt-BR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C7D462-F811-4136-9C21-A5A8D24DDB5E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2490"/>
                <a:ext cx="10515600" cy="4994787"/>
              </a:xfrm>
              <a:blipFill>
                <a:blip r:embed="rId2"/>
                <a:stretch>
                  <a:fillRect l="-754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93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C4771-68A1-669F-26F2-3DFBE4DE1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2" y="365126"/>
            <a:ext cx="10205884" cy="1118890"/>
          </a:xfrm>
        </p:spPr>
        <p:txBody>
          <a:bodyPr/>
          <a:lstStyle/>
          <a:p>
            <a:r>
              <a:rPr lang="pt-BR" sz="4400" b="1"/>
              <a:t>Sistema Possível e Indeterminado (SPI):</a:t>
            </a:r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A2C719-9E42-19F4-2066-197B03F19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84015"/>
                <a:ext cx="10515600" cy="46726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1800"/>
                  <a:t>Um </a:t>
                </a:r>
                <a:r>
                  <a:rPr lang="pt-BR" sz="1800" b="1"/>
                  <a:t>Sistema Possível e Indeterminado (SPI)</a:t>
                </a:r>
                <a:r>
                  <a:rPr lang="pt-BR" sz="1800"/>
                  <a:t> é um sistema de equações lineares que possui </a:t>
                </a:r>
                <a:r>
                  <a:rPr lang="pt-BR" sz="1800" b="1"/>
                  <a:t>infinitas soluções</a:t>
                </a:r>
                <a:r>
                  <a:rPr lang="pt-BR" sz="1800"/>
                  <a:t>. Isso ocorre quando as equações do sistema são </a:t>
                </a:r>
                <a:r>
                  <a:rPr lang="pt-BR" sz="1800" b="1"/>
                  <a:t>dependentes</a:t>
                </a:r>
                <a:r>
                  <a:rPr lang="pt-BR" sz="1800"/>
                  <a:t> (uma pode ser obtida a partir das outras) ou quando há </a:t>
                </a:r>
                <a:r>
                  <a:rPr lang="pt-BR" sz="1800" b="1"/>
                  <a:t>mais variáveis do que equações</a:t>
                </a:r>
                <a:r>
                  <a:rPr lang="pt-BR" sz="1800"/>
                  <a:t>.</a:t>
                </a:r>
              </a:p>
              <a:p>
                <a:pPr marL="0" indent="0">
                  <a:buNone/>
                </a:pPr>
                <a:r>
                  <a:rPr lang="pt-BR" sz="1800" b="1"/>
                  <a:t>Características do SPI</a:t>
                </a:r>
              </a:p>
              <a:p>
                <a:pPr>
                  <a:buFont typeface="+mj-lt"/>
                  <a:buAutoNum type="arabicPeriod"/>
                </a:pPr>
                <a:r>
                  <a:rPr lang="pt-BR" sz="1800"/>
                  <a:t> As equações não são suficientes para determinar um único conjunto de valores para as variáveis.</a:t>
                </a:r>
              </a:p>
              <a:p>
                <a:pPr>
                  <a:buFont typeface="+mj-lt"/>
                  <a:buAutoNum type="arabicPeriod"/>
                </a:pPr>
                <a:r>
                  <a:rPr lang="pt-BR" sz="1800"/>
                  <a:t> Geometricamente:</a:t>
                </a:r>
              </a:p>
              <a:p>
                <a:pPr lvl="1">
                  <a:buFontTx/>
                  <a:buChar char="-"/>
                </a:pPr>
                <a:r>
                  <a:rPr lang="pt-BR" sz="1800"/>
                  <a:t>No caso de duas equações em duas variáveis, as retas podem ser </a:t>
                </a:r>
                <a:r>
                  <a:rPr lang="pt-BR" sz="1800" b="1"/>
                  <a:t>coincidentes</a:t>
                </a:r>
                <a:r>
                  <a:rPr lang="pt-BR" sz="1800"/>
                  <a:t>.</a:t>
                </a:r>
              </a:p>
              <a:p>
                <a:pPr lvl="1">
                  <a:buFontTx/>
                  <a:buChar char="-"/>
                </a:pPr>
                <a:r>
                  <a:rPr lang="pt-BR" sz="1800"/>
                  <a:t>Em sistemas maiores, as interseções entre planos ou hiper superfícies formam uma </a:t>
                </a:r>
                <a:r>
                  <a:rPr lang="pt-BR" sz="1800" b="1"/>
                  <a:t>linha, plano ou outra subestrutura geométrica</a:t>
                </a:r>
                <a:r>
                  <a:rPr lang="pt-BR" sz="1800"/>
                  <a:t> com infinitos pontos.</a:t>
                </a:r>
              </a:p>
              <a:p>
                <a:pPr lvl="1">
                  <a:buFontTx/>
                  <a:buChar char="-"/>
                </a:pPr>
                <a:endParaRPr lang="pt-BR" sz="1800"/>
              </a:p>
              <a:p>
                <a:pPr marL="0" indent="0">
                  <a:buNone/>
                </a:pPr>
                <a:r>
                  <a:rPr lang="pt-BR" sz="2800"/>
                  <a:t>Exemplo: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=4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2.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+2.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=8</m:t>
                            </m:r>
                          </m:e>
                        </m:eqArr>
                      </m:e>
                    </m:d>
                  </m:oMath>
                </a14:m>
                <a:endParaRPr lang="pt-BR"/>
              </a:p>
              <a:p>
                <a:pPr marL="0" indent="0">
                  <a:buNone/>
                </a:pPr>
                <a:endParaRPr lang="pt-BR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A2C719-9E42-19F4-2066-197B03F19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84015"/>
                <a:ext cx="10515600" cy="4672628"/>
              </a:xfrm>
              <a:blipFill>
                <a:blip r:embed="rId2"/>
                <a:stretch>
                  <a:fillRect l="-1217" t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00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DB753-D531-00F9-5CC5-3CBB320C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/>
              <a:t>Sistema Impossível (SI):</a:t>
            </a:r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92A8F8-AF25-E007-C91B-FE7D9C79CC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pt-BR" sz="2200"/>
                  <a:t>Um </a:t>
                </a:r>
                <a:r>
                  <a:rPr lang="pt-BR" sz="2200" b="1"/>
                  <a:t>Sistema Impossível (SI)</a:t>
                </a:r>
                <a:r>
                  <a:rPr lang="pt-BR" sz="2200"/>
                  <a:t> é um sistema de equações lineares que </a:t>
                </a:r>
                <a:r>
                  <a:rPr lang="pt-BR" sz="2200" b="1"/>
                  <a:t>não possui solução</a:t>
                </a:r>
                <a:r>
                  <a:rPr lang="pt-BR" sz="2200"/>
                  <a:t>. Isso ocorre quando as equações do sistema são </a:t>
                </a:r>
                <a:r>
                  <a:rPr lang="pt-BR" sz="2200" b="1"/>
                  <a:t>incompatíveis</a:t>
                </a:r>
                <a:r>
                  <a:rPr lang="pt-BR" sz="2200"/>
                  <a:t>, ou seja, não há nenhum conjunto de valores para as variáveis que satisfaça todas as equações ao mesmo tempo.</a:t>
                </a:r>
              </a:p>
              <a:p>
                <a:pPr marL="0" indent="0">
                  <a:buNone/>
                </a:pPr>
                <a:r>
                  <a:rPr lang="pt-BR" sz="2200" b="1"/>
                  <a:t>Características do SI</a:t>
                </a:r>
              </a:p>
              <a:p>
                <a:pPr>
                  <a:buFont typeface="+mj-lt"/>
                  <a:buAutoNum type="arabicPeriod"/>
                </a:pPr>
                <a:r>
                  <a:rPr lang="pt-BR" sz="2200"/>
                  <a:t>As equações do sistema representam </a:t>
                </a:r>
                <a:r>
                  <a:rPr lang="pt-BR" sz="2200" b="1"/>
                  <a:t>formas geométricas</a:t>
                </a:r>
                <a:r>
                  <a:rPr lang="pt-BR" sz="2200"/>
                  <a:t> que </a:t>
                </a:r>
                <a:r>
                  <a:rPr lang="pt-BR" sz="2200" b="1"/>
                  <a:t>não se interceptam</a:t>
                </a:r>
                <a:r>
                  <a:rPr lang="pt-BR" sz="2200"/>
                  <a:t>.</a:t>
                </a:r>
              </a:p>
              <a:p>
                <a:pPr marL="457200" lvl="1" indent="0">
                  <a:buNone/>
                </a:pPr>
                <a:r>
                  <a:rPr lang="pt-BR" sz="2200"/>
                  <a:t>- Em 2 variáveis, as equações podem representar </a:t>
                </a:r>
                <a:r>
                  <a:rPr lang="pt-BR" sz="2200" b="1"/>
                  <a:t>retas paralelas</a:t>
                </a:r>
                <a:r>
                  <a:rPr lang="pt-BR" sz="2200"/>
                  <a:t> que nunca se cruzam.</a:t>
                </a:r>
              </a:p>
              <a:p>
                <a:pPr marL="457200" lvl="1" indent="0">
                  <a:buNone/>
                </a:pPr>
                <a:r>
                  <a:rPr lang="pt-BR" sz="2200"/>
                  <a:t>- Em 3 variáveis, representam </a:t>
                </a:r>
                <a:r>
                  <a:rPr lang="pt-BR" sz="2200" b="1"/>
                  <a:t>planos paralelos</a:t>
                </a:r>
                <a:r>
                  <a:rPr lang="pt-BR" sz="2200"/>
                  <a:t> que não se encontram.</a:t>
                </a:r>
              </a:p>
              <a:p>
                <a:pPr>
                  <a:buFont typeface="+mj-lt"/>
                  <a:buAutoNum type="arabicPeriod"/>
                </a:pPr>
                <a:r>
                  <a:rPr lang="pt-BR" sz="2200" b="1"/>
                  <a:t>Determinante da matriz dos coeficientes é diferente de zero</a:t>
                </a:r>
                <a:r>
                  <a:rPr lang="pt-BR" sz="2200"/>
                  <a:t>, indicando que as equações são independentes, mas suas interseções não existem.</a:t>
                </a:r>
              </a:p>
              <a:p>
                <a:pPr marL="0" indent="0">
                  <a:buNone/>
                </a:pPr>
                <a:r>
                  <a:rPr lang="pt-BR" sz="3000"/>
                  <a:t>Exemplo: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t-B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3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sz="30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pt-BR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3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3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sz="3000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  <m:e>
                            <m:r>
                              <a:rPr lang="pt-BR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3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3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sz="3000" b="0" i="1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eqArr>
                      </m:e>
                    </m:d>
                  </m:oMath>
                </a14:m>
                <a:endParaRPr lang="pt-BR" sz="3000"/>
              </a:p>
              <a:p>
                <a:pPr marL="0" indent="0">
                  <a:buNone/>
                </a:pPr>
                <a:endParaRPr lang="pt-BR" sz="2200"/>
              </a:p>
              <a:p>
                <a:pPr>
                  <a:buFont typeface="+mj-lt"/>
                  <a:buAutoNum type="arabicPeriod"/>
                </a:pPr>
                <a:endParaRPr lang="pt-BR" sz="2200"/>
              </a:p>
              <a:p>
                <a:pPr marL="0" indent="0">
                  <a:buNone/>
                </a:pPr>
                <a:endParaRPr lang="pt-BR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92A8F8-AF25-E007-C91B-FE7D9C79CC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28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66E03-C54F-B381-DF27-5CC53EAF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Método de Cramer: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6B606E-FA0C-9F1C-E5A2-28089C385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Aplicável quando o número de incógnitas é igual ao número de equações </a:t>
            </a:r>
            <a:r>
              <a:rPr lang="pt-BR" b="1">
                <a:ea typeface="+mn-lt"/>
                <a:cs typeface="+mn-lt"/>
              </a:rPr>
              <a:t>(</a:t>
            </a:r>
            <a:r>
              <a:rPr lang="pt-BR" b="1" i="1">
                <a:ea typeface="+mn-lt"/>
                <a:cs typeface="+mn-lt"/>
              </a:rPr>
              <a:t>m = n</a:t>
            </a:r>
            <a:r>
              <a:rPr lang="pt-BR" b="1">
                <a:ea typeface="+mn-lt"/>
                <a:cs typeface="+mn-lt"/>
              </a:rPr>
              <a:t>)</a:t>
            </a:r>
            <a:r>
              <a:rPr lang="pt-BR">
                <a:ea typeface="+mn-lt"/>
                <a:cs typeface="+mn-lt"/>
              </a:rPr>
              <a:t> e o determinante da matriz dos coeficientes é diferente de zero </a:t>
            </a:r>
            <a:r>
              <a:rPr lang="pt-BR" b="1">
                <a:ea typeface="+mn-lt"/>
                <a:cs typeface="+mn-lt"/>
              </a:rPr>
              <a:t>(</a:t>
            </a:r>
            <a:r>
              <a:rPr lang="pt-BR" b="1" i="1" err="1">
                <a:ea typeface="+mn-lt"/>
                <a:cs typeface="+mn-lt"/>
              </a:rPr>
              <a:t>det</a:t>
            </a:r>
            <a:r>
              <a:rPr lang="pt-BR" b="1">
                <a:ea typeface="+mn-lt"/>
                <a:cs typeface="+mn-lt"/>
              </a:rPr>
              <a:t>(</a:t>
            </a:r>
            <a:r>
              <a:rPr lang="pt-BR" b="1" i="1">
                <a:ea typeface="+mn-lt"/>
                <a:cs typeface="+mn-lt"/>
              </a:rPr>
              <a:t>A</a:t>
            </a:r>
            <a:r>
              <a:rPr lang="pt-BR" b="1">
                <a:ea typeface="+mn-lt"/>
                <a:cs typeface="+mn-lt"/>
              </a:rPr>
              <a:t>)</a:t>
            </a:r>
            <a:r>
              <a:rPr lang="pt-BR" b="1" i="1">
                <a:ea typeface="+mn-lt"/>
                <a:cs typeface="+mn-lt"/>
              </a:rPr>
              <a:t>≠0</a:t>
            </a:r>
            <a:r>
              <a:rPr lang="pt-BR" b="1">
                <a:ea typeface="+mn-lt"/>
                <a:cs typeface="+mn-lt"/>
              </a:rPr>
              <a:t>)</a:t>
            </a:r>
            <a:r>
              <a:rPr lang="pt-BR">
                <a:ea typeface="+mn-lt"/>
                <a:cs typeface="+mn-lt"/>
              </a:rPr>
              <a:t>.</a:t>
            </a:r>
            <a:endParaRPr lang="pt-BR"/>
          </a:p>
          <a:p>
            <a:endParaRPr lang="pt-BR"/>
          </a:p>
          <a:p>
            <a:r>
              <a:rPr lang="pt-BR" b="1">
                <a:ea typeface="+mn-lt"/>
                <a:cs typeface="+mn-lt"/>
              </a:rPr>
              <a:t>Fórmula de Cramer:</a:t>
            </a:r>
            <a:r>
              <a:rPr lang="pt-BR">
                <a:ea typeface="+mn-lt"/>
                <a:cs typeface="+mn-lt"/>
              </a:rPr>
              <a:t> Para um sistema de </a:t>
            </a:r>
            <a:r>
              <a:rPr lang="pt-BR" b="1" i="1" err="1">
                <a:ea typeface="+mn-lt"/>
                <a:cs typeface="+mn-lt"/>
              </a:rPr>
              <a:t>n×n</a:t>
            </a:r>
            <a:r>
              <a:rPr lang="pt-BR">
                <a:ea typeface="+mn-lt"/>
                <a:cs typeface="+mn-lt"/>
              </a:rPr>
              <a:t>:</a:t>
            </a:r>
            <a:endParaRPr lang="pt-BR"/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 </a:t>
            </a:r>
            <a:endParaRPr lang="pt-BR"/>
          </a:p>
          <a:p>
            <a:pPr marL="0" indent="0">
              <a:buNone/>
            </a:pP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, onde Ai é a matriz formada substituindo a coluna i por b.</a:t>
            </a:r>
            <a:endParaRPr lang="pt-BR"/>
          </a:p>
          <a:p>
            <a:endParaRPr lang="pt-BR"/>
          </a:p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1FE703-B866-1A0A-2A3B-D94A4C7ED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315" y="4206492"/>
            <a:ext cx="2190750" cy="12740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FDCC3D-AB0D-353F-E278-9ED0DE92B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760" y="5685385"/>
            <a:ext cx="4191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0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7F744-76C9-3B3F-D4C2-B9146757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ea typeface="+mj-lt"/>
                <a:cs typeface="+mj-lt"/>
              </a:rPr>
              <a:t>Exemplo</a:t>
            </a:r>
            <a:r>
              <a:rPr lang="pt-BR">
                <a:ea typeface="+mj-lt"/>
                <a:cs typeface="+mj-lt"/>
              </a:rPr>
              <a:t>:</a:t>
            </a:r>
            <a:endParaRPr lang="pt-BR"/>
          </a:p>
        </p:txBody>
      </p:sp>
      <p:pic>
        <p:nvPicPr>
          <p:cNvPr id="7" name="Espaço Reservado para Conteúdo 6" descr="Diagrama, Esquemático&#10;&#10;Descrição gerada automaticamente">
            <a:extLst>
              <a:ext uri="{FF2B5EF4-FFF2-40B4-BE49-F238E27FC236}">
                <a16:creationId xmlns:a16="http://schemas.microsoft.com/office/drawing/2014/main" id="{288C1A29-2C0E-9901-D9E5-BF8B680DA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14633"/>
            <a:ext cx="10515600" cy="3523735"/>
          </a:xfrm>
        </p:spPr>
      </p:pic>
    </p:spTree>
    <p:extLst>
      <p:ext uri="{BB962C8B-B14F-4D97-AF65-F5344CB8AC3E}">
        <p14:creationId xmlns:p14="http://schemas.microsoft.com/office/powerpoint/2010/main" val="3796771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0a73e58-41de-4648-9d6c-19f2250c57b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A36A85CCD91FC4EB365320030628625" ma:contentTypeVersion="10" ma:contentTypeDescription="Crie um novo documento." ma:contentTypeScope="" ma:versionID="6828a9ebe94df6f1ac57cdf83f0ecf44">
  <xsd:schema xmlns:xsd="http://www.w3.org/2001/XMLSchema" xmlns:xs="http://www.w3.org/2001/XMLSchema" xmlns:p="http://schemas.microsoft.com/office/2006/metadata/properties" xmlns:ns3="80a73e58-41de-4648-9d6c-19f2250c57b1" targetNamespace="http://schemas.microsoft.com/office/2006/metadata/properties" ma:root="true" ma:fieldsID="956d1b4055a926e8b29b4d2167664fbe" ns3:_="">
    <xsd:import namespace="80a73e58-41de-4648-9d6c-19f2250c57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a73e58-41de-4648-9d6c-19f2250c57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DF9E9F-772F-43FC-91E0-D2A0061CA374}">
  <ds:schemaRefs>
    <ds:schemaRef ds:uri="80a73e58-41de-4648-9d6c-19f2250c57b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BF86B1-2B87-455B-8D55-4E9F699A75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A1BE3D-4E9E-494A-B822-68F3CBCBF643}">
  <ds:schemaRefs>
    <ds:schemaRef ds:uri="80a73e58-41de-4648-9d6c-19f2250c57b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SISTEMAS LINEARES</vt:lpstr>
      <vt:lpstr>Equações lineares</vt:lpstr>
      <vt:lpstr>Exemplo:</vt:lpstr>
      <vt:lpstr>Sistema de Equações Lineares</vt:lpstr>
      <vt:lpstr>Sistema Possível e Determinado (SPD):</vt:lpstr>
      <vt:lpstr>Sistema Possível e Indeterminado (SPI):</vt:lpstr>
      <vt:lpstr>Sistema Impossível (SI):</vt:lpstr>
      <vt:lpstr>Método de Cramer:</vt:lpstr>
      <vt:lpstr>Exemplo:</vt:lpstr>
      <vt:lpstr>Método de Gauss: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Silvia Schöps</dc:creator>
  <cp:revision>174</cp:revision>
  <dcterms:created xsi:type="dcterms:W3CDTF">2024-11-24T22:52:26Z</dcterms:created>
  <dcterms:modified xsi:type="dcterms:W3CDTF">2024-11-25T23:33:26Z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0x0101001A36A85CCD91FC4EB365320030628625</vt:lpwstr>
  </property>
</Properties>
</file>