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8.png" ContentType="image/png"/>
  <Override PartName="/ppt/media/image5.jpeg" ContentType="image/jpeg"/>
  <Override PartName="/ppt/media/image7.png" ContentType="image/png"/>
  <Override PartName="/ppt/media/image4.jpeg" ContentType="image/jpeg"/>
  <Override PartName="/ppt/media/image3.jpeg" ContentType="image/jpeg"/>
  <Override PartName="/ppt/media/image2.jpeg" ContentType="image/jpeg"/>
  <Override PartName="/ppt/media/image6.png" ContentType="image/png"/>
  <Override PartName="/ppt/media/image1.jpeg" ContentType="image/jpeg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85800" y="895320"/>
            <a:ext cx="8229240" cy="1804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dt"/>
          </p:nvPr>
        </p:nvSpPr>
        <p:spPr>
          <a:xfrm>
            <a:off x="685800" y="590400"/>
            <a:ext cx="2361960" cy="285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ftr"/>
          </p:nvPr>
        </p:nvSpPr>
        <p:spPr>
          <a:xfrm>
            <a:off x="685800" y="4869720"/>
            <a:ext cx="3276360" cy="273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783bd"/>
                </a:solidFill>
                <a:latin typeface="Calibri"/>
              </a:rPr>
              <a:t>Confidential</a:t>
            </a:r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sldNum"/>
          </p:nvPr>
        </p:nvSpPr>
        <p:spPr>
          <a:xfrm>
            <a:off x="152280" y="4869720"/>
            <a:ext cx="533160" cy="285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A68167C-8FD9-475A-90E3-56534D7F1B6D}" type="slidenum">
              <a:rPr lang="en-US">
                <a:solidFill>
                  <a:srgbClr val="0783bd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051000" y="2795760"/>
            <a:ext cx="3041640" cy="727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KC Berg</a:t>
            </a:r>
            <a:endParaRPr/>
          </a:p>
          <a:p>
            <a:r>
              <a:rPr lang="en-US">
                <a:solidFill>
                  <a:srgbClr val="ffffff"/>
                </a:solidFill>
                <a:latin typeface="Calibri"/>
              </a:rPr>
              <a:t>CTO @ JumpCloud Inc.</a:t>
            </a:r>
            <a:endParaRPr/>
          </a:p>
          <a:p>
            <a:r>
              <a:rPr lang="en-US">
                <a:solidFill>
                  <a:srgbClr val="ffffff"/>
                </a:solidFill>
                <a:latin typeface="Calibri"/>
              </a:rPr>
              <a:t>http://www.jumpcloud.com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2168280" y="1620720"/>
            <a:ext cx="4807800" cy="9118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800">
                <a:solidFill>
                  <a:srgbClr val="ffffff"/>
                </a:solidFill>
                <a:latin typeface="Calibri"/>
              </a:rPr>
              <a:t>Intro to Docker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A Local Cassandra Cluster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82880" y="213840"/>
            <a:ext cx="465912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This image doesn't have what I need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91440" y="1629720"/>
            <a:ext cx="8956800" cy="277128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 wrap="none"/>
          <a:p>
            <a:r>
              <a:rPr lang="en-US" sz="1300">
                <a:latin typeface="Monospace"/>
              </a:rPr>
              <a:t>[ root@ae081774b702:~ ]$ python</a:t>
            </a:r>
            <a:endParaRPr/>
          </a:p>
          <a:p>
            <a:r>
              <a:rPr lang="en-US" sz="1300">
                <a:latin typeface="Monospace"/>
              </a:rPr>
              <a:t>bash: python: command not found</a:t>
            </a:r>
            <a:endParaRPr/>
          </a:p>
          <a:p>
            <a:endParaRPr/>
          </a:p>
          <a:p>
            <a:r>
              <a:rPr lang="en-US" sz="1300">
                <a:latin typeface="Monospace"/>
              </a:rPr>
              <a:t>[ root@ae081774b702:~ ]$ apt-get install -y python</a:t>
            </a:r>
            <a:endParaRPr/>
          </a:p>
          <a:p>
            <a:r>
              <a:rPr lang="en-US" sz="1300">
                <a:latin typeface="Monospace"/>
              </a:rPr>
              <a:t>Reading package lists... Done</a:t>
            </a:r>
            <a:endParaRPr/>
          </a:p>
          <a:p>
            <a:r>
              <a:rPr lang="en-US" sz="1300">
                <a:latin typeface="Monospace"/>
              </a:rPr>
              <a:t>Building dependency tree</a:t>
            </a:r>
            <a:endParaRPr/>
          </a:p>
          <a:p>
            <a:r>
              <a:rPr lang="en-US" sz="1300">
                <a:latin typeface="Monospace"/>
              </a:rPr>
              <a:t>...</a:t>
            </a:r>
            <a:endParaRPr/>
          </a:p>
          <a:p>
            <a:r>
              <a:rPr lang="en-US" sz="1300">
                <a:latin typeface="Monospace"/>
              </a:rPr>
              <a:t>Setting up python (2.7.3-0ubuntu7) …</a:t>
            </a:r>
            <a:endParaRPr/>
          </a:p>
          <a:p>
            <a:endParaRPr/>
          </a:p>
          <a:p>
            <a:r>
              <a:rPr lang="en-US" sz="1300">
                <a:latin typeface="Monospace"/>
              </a:rPr>
              <a:t>[ root@ae081774b702:~ ]$ python -V</a:t>
            </a:r>
            <a:endParaRPr/>
          </a:p>
          <a:p>
            <a:r>
              <a:rPr lang="en-US" sz="1300">
                <a:latin typeface="Monospace"/>
              </a:rPr>
              <a:t>Python 2.7.3</a:t>
            </a:r>
            <a:endParaRPr/>
          </a:p>
          <a:p>
            <a:endParaRPr/>
          </a:p>
          <a:p>
            <a:r>
              <a:rPr lang="en-US" sz="1300">
                <a:latin typeface="Monospace"/>
              </a:rPr>
              <a:t>[ root@ae081774b702:~ ]$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82880" y="213840"/>
            <a:ext cx="465912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Save your change as an image!</a:t>
            </a:r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253800" y="895320"/>
            <a:ext cx="8810640" cy="351504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 wrap="none"/>
          <a:p>
            <a:r>
              <a:rPr lang="en-US" sz="1200">
                <a:latin typeface="Monospace"/>
              </a:rPr>
              <a:t>[ root@ae081774b702:~ ]$ exit</a:t>
            </a:r>
            <a:endParaRPr/>
          </a:p>
          <a:p>
            <a:r>
              <a:rPr lang="en-US" sz="1200">
                <a:latin typeface="Monospace"/>
              </a:rPr>
              <a:t># docker ps</a:t>
            </a:r>
            <a:endParaRPr/>
          </a:p>
          <a:p>
            <a:r>
              <a:rPr lang="en-US" sz="1200">
                <a:latin typeface="Monospace"/>
              </a:rPr>
              <a:t>CONTAINER ID  IMAGE   COMMAND CREATED STATUS PORTS   NAMES</a:t>
            </a:r>
            <a:endParaRPr/>
          </a:p>
          <a:p>
            <a:endParaRPr/>
          </a:p>
          <a:p>
            <a:r>
              <a:rPr lang="en-US" sz="1200">
                <a:latin typeface="Monospace"/>
              </a:rPr>
              <a:t># docker ps -a</a:t>
            </a:r>
            <a:endParaRPr/>
          </a:p>
          <a:p>
            <a:r>
              <a:rPr lang="en-US" sz="1200">
                <a:latin typeface="Monospace"/>
              </a:rPr>
              <a:t>CONTAINER ID  IMAGE                      COMMAND    CREATED   STATUS ... NAMES</a:t>
            </a:r>
            <a:endParaRPr/>
          </a:p>
          <a:p>
            <a:r>
              <a:rPr lang="en-US" sz="1200">
                <a:latin typeface="Monospace"/>
              </a:rPr>
              <a:t>ae081774b702  dockerfile/ubuntu:latest   /bin/bash  22 min..  Exit 0     test </a:t>
            </a:r>
            <a:endParaRPr/>
          </a:p>
          <a:p>
            <a:r>
              <a:rPr lang="en-US" sz="1200">
                <a:latin typeface="Monospace"/>
              </a:rPr>
              <a:t>be0651c5aff0  dockerfile/ubuntu:latest   /bin/bash  24 min..  Exit 0     silly_archimede</a:t>
            </a:r>
            <a:endParaRPr/>
          </a:p>
          <a:p>
            <a:r>
              <a:rPr lang="en-US" sz="1200">
                <a:latin typeface="Monospace"/>
              </a:rPr>
              <a:t>     </a:t>
            </a:r>
            <a:endParaRPr/>
          </a:p>
          <a:p>
            <a:r>
              <a:rPr lang="en-US" sz="1200">
                <a:latin typeface="Monospace"/>
              </a:rPr>
              <a:t># docker commit test kc/ubuntu-python</a:t>
            </a:r>
            <a:endParaRPr/>
          </a:p>
          <a:p>
            <a:r>
              <a:rPr lang="en-US" sz="1200">
                <a:latin typeface="Monospace"/>
              </a:rPr>
              <a:t>4ba854b9ad80c3acfa7d90b3a1fca10ee0c6e1309647adb628752f1982d982e5</a:t>
            </a:r>
            <a:endParaRPr/>
          </a:p>
          <a:p>
            <a:endParaRPr/>
          </a:p>
          <a:p>
            <a:r>
              <a:rPr lang="en-US" sz="1200">
                <a:latin typeface="Monospace"/>
              </a:rPr>
              <a:t># docker images</a:t>
            </a:r>
            <a:endParaRPr/>
          </a:p>
          <a:p>
            <a:r>
              <a:rPr lang="en-US" sz="1200">
                <a:latin typeface="Monospace"/>
              </a:rPr>
              <a:t>REPOSITORY          TAG                 IMAGE ID            CREATED             VIRTUAL SIZE</a:t>
            </a:r>
            <a:endParaRPr/>
          </a:p>
          <a:p>
            <a:r>
              <a:rPr lang="en-US" sz="1200">
                <a:latin typeface="Monospace"/>
              </a:rPr>
              <a:t>kc/ubuntu-python    latest              4ba854b9ad80        25 seconds ago      514 MB</a:t>
            </a:r>
            <a:endParaRPr/>
          </a:p>
          <a:p>
            <a:r>
              <a:rPr lang="en-US" sz="1200">
                <a:latin typeface="Monospace"/>
              </a:rPr>
              <a:t>kc/cassandra        latest              96cdc1037f00        2 days ago          2.378 GB</a:t>
            </a:r>
            <a:endParaRPr/>
          </a:p>
          <a:p>
            <a:r>
              <a:rPr lang="en-US" sz="1200">
                <a:latin typeface="Monospace"/>
              </a:rPr>
              <a:t>kc/cassandra-ctrl   latest              8c34f7b09557        2 days ago          2.418 GB</a:t>
            </a:r>
            <a:endParaRPr/>
          </a:p>
          <a:p>
            <a:r>
              <a:rPr lang="en-US" sz="1200">
                <a:latin typeface="Monospace"/>
              </a:rPr>
              <a:t>...</a:t>
            </a:r>
            <a:endParaRPr/>
          </a:p>
          <a:p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82880" y="213840"/>
            <a:ext cx="465912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Let's try something cool!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274320" y="1280160"/>
            <a:ext cx="8684640" cy="36554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206" name="CustomShape 3"/>
          <p:cNvSpPr/>
          <p:nvPr/>
        </p:nvSpPr>
        <p:spPr>
          <a:xfrm>
            <a:off x="5120640" y="1463040"/>
            <a:ext cx="178560" cy="344160"/>
          </a:xfrm>
          <a:prstGeom prst="rect">
            <a:avLst/>
          </a:prstGeom>
        </p:spPr>
      </p:sp>
      <p:sp>
        <p:nvSpPr>
          <p:cNvPr id="207" name="CustomShape 4"/>
          <p:cNvSpPr/>
          <p:nvPr/>
        </p:nvSpPr>
        <p:spPr>
          <a:xfrm>
            <a:off x="3036960" y="833040"/>
            <a:ext cx="3067920" cy="3535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A local Cassandra cluster</a:t>
            </a:r>
            <a:endParaRPr/>
          </a:p>
        </p:txBody>
      </p:sp>
      <p:sp>
        <p:nvSpPr>
          <p:cNvPr id="208" name="CustomShape 5"/>
          <p:cNvSpPr/>
          <p:nvPr/>
        </p:nvSpPr>
        <p:spPr>
          <a:xfrm>
            <a:off x="365760" y="1371600"/>
            <a:ext cx="2998080" cy="344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Host system (10.x.x.x dhcp)</a:t>
            </a:r>
            <a:endParaRPr/>
          </a:p>
        </p:txBody>
      </p:sp>
      <p:sp>
        <p:nvSpPr>
          <p:cNvPr id="209" name="CustomShape 6"/>
          <p:cNvSpPr/>
          <p:nvPr/>
        </p:nvSpPr>
        <p:spPr>
          <a:xfrm>
            <a:off x="548640" y="1828800"/>
            <a:ext cx="8136000" cy="2832480"/>
          </a:xfrm>
          <a:prstGeom prst="rect">
            <a:avLst/>
          </a:prstGeom>
          <a:solidFill>
            <a:srgbClr val="ff8080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r>
              <a:rPr lang="en-US"/>
              <a:t>Cassandra network </a:t>
            </a:r>
            <a:endParaRPr/>
          </a:p>
          <a:p>
            <a:r>
              <a:rPr lang="en-US"/>
              <a:t>(192.168.1.0/24)</a:t>
            </a:r>
            <a:endParaRPr/>
          </a:p>
        </p:txBody>
      </p:sp>
      <p:sp>
        <p:nvSpPr>
          <p:cNvPr id="210" name="CustomShape 7"/>
          <p:cNvSpPr/>
          <p:nvPr/>
        </p:nvSpPr>
        <p:spPr>
          <a:xfrm>
            <a:off x="4325040" y="2149920"/>
            <a:ext cx="1918080" cy="637920"/>
          </a:xfrm>
          <a:prstGeom prst="rect">
            <a:avLst/>
          </a:prstGeom>
          <a:solidFill>
            <a:srgbClr val="ffff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node1 (seed)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192.168.1.1</a:t>
            </a:r>
            <a:endParaRPr/>
          </a:p>
        </p:txBody>
      </p:sp>
      <p:sp>
        <p:nvSpPr>
          <p:cNvPr id="211" name="CustomShape 8"/>
          <p:cNvSpPr/>
          <p:nvPr/>
        </p:nvSpPr>
        <p:spPr>
          <a:xfrm>
            <a:off x="6428160" y="3612960"/>
            <a:ext cx="1918080" cy="637920"/>
          </a:xfrm>
          <a:prstGeom prst="rect">
            <a:avLst/>
          </a:prstGeom>
          <a:solidFill>
            <a:srgbClr val="ffff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node6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192.168.1.6</a:t>
            </a:r>
            <a:endParaRPr/>
          </a:p>
        </p:txBody>
      </p:sp>
      <p:sp>
        <p:nvSpPr>
          <p:cNvPr id="212" name="CustomShape 9"/>
          <p:cNvSpPr/>
          <p:nvPr/>
        </p:nvSpPr>
        <p:spPr>
          <a:xfrm>
            <a:off x="6428160" y="2881440"/>
            <a:ext cx="1918080" cy="637920"/>
          </a:xfrm>
          <a:prstGeom prst="rect">
            <a:avLst/>
          </a:prstGeom>
          <a:solidFill>
            <a:srgbClr val="ffff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node5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192.168.1.5</a:t>
            </a:r>
            <a:endParaRPr/>
          </a:p>
        </p:txBody>
      </p:sp>
      <p:sp>
        <p:nvSpPr>
          <p:cNvPr id="213" name="CustomShape 10"/>
          <p:cNvSpPr/>
          <p:nvPr/>
        </p:nvSpPr>
        <p:spPr>
          <a:xfrm>
            <a:off x="4325040" y="3612960"/>
            <a:ext cx="1918080" cy="637920"/>
          </a:xfrm>
          <a:prstGeom prst="rect">
            <a:avLst/>
          </a:prstGeom>
          <a:solidFill>
            <a:srgbClr val="ffff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node3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192.168.1.3</a:t>
            </a:r>
            <a:endParaRPr/>
          </a:p>
        </p:txBody>
      </p:sp>
      <p:sp>
        <p:nvSpPr>
          <p:cNvPr id="214" name="CustomShape 11"/>
          <p:cNvSpPr/>
          <p:nvPr/>
        </p:nvSpPr>
        <p:spPr>
          <a:xfrm>
            <a:off x="4325040" y="2881440"/>
            <a:ext cx="1918080" cy="637920"/>
          </a:xfrm>
          <a:prstGeom prst="rect">
            <a:avLst/>
          </a:prstGeom>
          <a:solidFill>
            <a:srgbClr val="ffff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node2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192.168.1.2</a:t>
            </a:r>
            <a:endParaRPr/>
          </a:p>
        </p:txBody>
      </p:sp>
      <p:sp>
        <p:nvSpPr>
          <p:cNvPr id="215" name="CustomShape 12"/>
          <p:cNvSpPr/>
          <p:nvPr/>
        </p:nvSpPr>
        <p:spPr>
          <a:xfrm>
            <a:off x="6428160" y="2149920"/>
            <a:ext cx="1918080" cy="637920"/>
          </a:xfrm>
          <a:prstGeom prst="rect">
            <a:avLst/>
          </a:prstGeom>
          <a:solidFill>
            <a:srgbClr val="ffff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node4 (seed)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192.168.1.4</a:t>
            </a:r>
            <a:endParaRPr/>
          </a:p>
        </p:txBody>
      </p:sp>
      <p:sp>
        <p:nvSpPr>
          <p:cNvPr id="216" name="CustomShape 13"/>
          <p:cNvSpPr/>
          <p:nvPr/>
        </p:nvSpPr>
        <p:spPr>
          <a:xfrm>
            <a:off x="2093040" y="2869920"/>
            <a:ext cx="1918080" cy="637920"/>
          </a:xfrm>
          <a:prstGeom prst="rect">
            <a:avLst/>
          </a:prstGeom>
          <a:solidFill>
            <a:srgbClr val="ffff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ctrl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192.168.1.100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82880" y="213840"/>
            <a:ext cx="465912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Some networking</a:t>
            </a:r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182880" y="741240"/>
            <a:ext cx="6307200" cy="3538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Pipework - https://github.com/jpetazzo/pipework</a:t>
            </a:r>
            <a:endParaRPr/>
          </a:p>
        </p:txBody>
      </p:sp>
      <p:sp>
        <p:nvSpPr>
          <p:cNvPr id="219" name="CustomShape 3"/>
          <p:cNvSpPr/>
          <p:nvPr/>
        </p:nvSpPr>
        <p:spPr>
          <a:xfrm>
            <a:off x="145800" y="1381320"/>
            <a:ext cx="3318120" cy="3538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Modify your host iptables </a:t>
            </a:r>
            <a:endParaRPr/>
          </a:p>
        </p:txBody>
      </p:sp>
      <p:sp>
        <p:nvSpPr>
          <p:cNvPr id="220" name="CustomShape 4"/>
          <p:cNvSpPr/>
          <p:nvPr/>
        </p:nvSpPr>
        <p:spPr>
          <a:xfrm>
            <a:off x="1280160" y="1814400"/>
            <a:ext cx="7030440" cy="2115720"/>
          </a:xfrm>
          <a:prstGeom prst="rect">
            <a:avLst/>
          </a:prstGeom>
        </p:spPr>
      </p:sp>
      <p:sp>
        <p:nvSpPr>
          <p:cNvPr id="221" name="CustomShape 5"/>
          <p:cNvSpPr/>
          <p:nvPr/>
        </p:nvSpPr>
        <p:spPr>
          <a:xfrm>
            <a:off x="93960" y="2468880"/>
            <a:ext cx="8499960" cy="2183400"/>
          </a:xfrm>
          <a:prstGeom prst="rect">
            <a:avLst/>
          </a:prstGeom>
        </p:spPr>
      </p:sp>
      <p:sp>
        <p:nvSpPr>
          <p:cNvPr id="222" name="CustomShape 6"/>
          <p:cNvSpPr/>
          <p:nvPr/>
        </p:nvSpPr>
        <p:spPr>
          <a:xfrm>
            <a:off x="274320" y="1919520"/>
            <a:ext cx="8593920" cy="265104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endParaRPr/>
          </a:p>
          <a:p>
            <a:r>
              <a:rPr lang="en-US" sz="1300">
                <a:latin typeface="Monospace"/>
              </a:rPr>
              <a:t># cat ./enable-forwarding-for-interface.sh</a:t>
            </a:r>
            <a:endParaRPr/>
          </a:p>
          <a:p>
            <a:r>
              <a:rPr lang="en-US" sz="1300">
                <a:latin typeface="Monospace"/>
              </a:rPr>
              <a:t> </a:t>
            </a:r>
            <a:endParaRPr/>
          </a:p>
          <a:p>
            <a:r>
              <a:rPr lang="en-US" sz="1300">
                <a:latin typeface="Monospace"/>
              </a:rPr>
              <a:t>#/bin/bash</a:t>
            </a:r>
            <a:endParaRPr/>
          </a:p>
          <a:p>
            <a:endParaRPr/>
          </a:p>
          <a:p>
            <a:r>
              <a:rPr lang="en-US" sz="1300">
                <a:latin typeface="Monospace"/>
              </a:rPr>
              <a:t>iface=”br1”</a:t>
            </a:r>
            <a:endParaRPr/>
          </a:p>
          <a:p>
            <a:endParaRPr/>
          </a:p>
          <a:p>
            <a:r>
              <a:rPr lang="en-US" sz="1300">
                <a:latin typeface="Monospace"/>
              </a:rPr>
              <a:t>iptables -I FORWARD 1 -i $iface -o $iface -j ACCEPT</a:t>
            </a:r>
            <a:endParaRPr/>
          </a:p>
          <a:p>
            <a:r>
              <a:rPr lang="en-US" sz="1300">
                <a:latin typeface="Monospace"/>
              </a:rPr>
              <a:t>iptables -I FORWARD 2 -i $iface ! -o $iface -j ACCEPT</a:t>
            </a:r>
            <a:endParaRPr/>
          </a:p>
          <a:p>
            <a:r>
              <a:rPr lang="en-US" sz="1300">
                <a:latin typeface="Monospace"/>
              </a:rPr>
              <a:t>iptables -I FORWARD 3 -o $iface -m conntrack --ctstate RELATED,ESTABLISHED -j ACCEPT</a:t>
            </a:r>
            <a:endParaRPr/>
          </a:p>
          <a:p>
            <a:endParaRPr/>
          </a:p>
          <a:p>
            <a:r>
              <a:rPr lang="en-US" sz="1300">
                <a:latin typeface="Monospace"/>
              </a:rPr>
              <a:t># sudo ./enable-forwarding-for-interface.sh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290880" y="213840"/>
            <a:ext cx="559944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Get a Cassandra base image and customize it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365760" y="1355040"/>
            <a:ext cx="8410680" cy="94464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r>
              <a:rPr lang="en-US" sz="1000">
                <a:latin typeface="Monospace"/>
              </a:rPr>
              <a:t># docker pull poklet/cassandra</a:t>
            </a:r>
            <a:endParaRPr/>
          </a:p>
          <a:p>
            <a:endParaRPr/>
          </a:p>
          <a:p>
            <a:r>
              <a:rPr lang="en-US" sz="1000">
                <a:latin typeface="Monospace"/>
              </a:rPr>
              <a:t># docker run -u root -name cassandra_base -t -i poklet/cassandra /bin/bash</a:t>
            </a:r>
            <a:endParaRPr/>
          </a:p>
          <a:p>
            <a:endParaRPr/>
          </a:p>
          <a:p>
            <a:r>
              <a:rPr lang="en-US" sz="1000">
                <a:latin typeface="Monospace"/>
              </a:rPr>
              <a:t>bash-4.1#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225" name="CustomShape 3"/>
          <p:cNvSpPr/>
          <p:nvPr/>
        </p:nvSpPr>
        <p:spPr>
          <a:xfrm>
            <a:off x="366120" y="3083040"/>
            <a:ext cx="8410680" cy="135288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r>
              <a:rPr lang="en-US" sz="1000">
                <a:latin typeface="Monospace"/>
              </a:rPr>
              <a:t>bash-4.1# curl -s https://raw2.github.com/jpetazzo/pipework/master/pipework &gt; /usr/local/bin/pipework</a:t>
            </a:r>
            <a:endParaRPr/>
          </a:p>
          <a:p>
            <a:endParaRPr/>
          </a:p>
          <a:p>
            <a:r>
              <a:rPr lang="en-US" sz="1000">
                <a:latin typeface="Monospace"/>
              </a:rPr>
              <a:t>bash-4.1# chmod 755 /usr/local/bin/pipework</a:t>
            </a:r>
            <a:endParaRPr/>
          </a:p>
          <a:p>
            <a:endParaRPr/>
          </a:p>
          <a:p>
            <a:r>
              <a:rPr lang="en-US" sz="1000">
                <a:latin typeface="Monospace"/>
              </a:rPr>
              <a:t>bash-4.1# vi /usr/local/bin/start.sh</a:t>
            </a:r>
            <a:endParaRPr/>
          </a:p>
          <a:p>
            <a:endParaRPr/>
          </a:p>
        </p:txBody>
      </p:sp>
      <p:sp>
        <p:nvSpPr>
          <p:cNvPr id="226" name="CustomShape 4"/>
          <p:cNvSpPr/>
          <p:nvPr/>
        </p:nvSpPr>
        <p:spPr>
          <a:xfrm>
            <a:off x="290880" y="1005840"/>
            <a:ext cx="186480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Host shell</a:t>
            </a:r>
            <a:endParaRPr/>
          </a:p>
        </p:txBody>
      </p:sp>
      <p:sp>
        <p:nvSpPr>
          <p:cNvPr id="227" name="CustomShape 5"/>
          <p:cNvSpPr/>
          <p:nvPr/>
        </p:nvSpPr>
        <p:spPr>
          <a:xfrm>
            <a:off x="290880" y="2733840"/>
            <a:ext cx="186480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Container shell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10880" y="91440"/>
            <a:ext cx="465912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Checkout /usr/local/bin/start.sh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202320" y="911520"/>
            <a:ext cx="8593920" cy="416952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r>
              <a:rPr lang="en-US" sz="1300">
                <a:latin typeface="Monospace"/>
              </a:rPr>
              <a:t>#!/usr/bin/env bash</a:t>
            </a:r>
            <a:endParaRPr/>
          </a:p>
          <a:p>
            <a:endParaRPr/>
          </a:p>
          <a:p>
            <a:r>
              <a:rPr lang="en-US" sz="1300">
                <a:latin typeface="Monospace"/>
              </a:rPr>
              <a:t>IP=`hostname --ip-address`</a:t>
            </a:r>
            <a:endParaRPr/>
          </a:p>
          <a:p>
            <a:r>
              <a:rPr lang="en-US" sz="1300">
                <a:latin typeface="Monospace"/>
              </a:rPr>
              <a:t>SEEDS="$1,$IP"</a:t>
            </a:r>
            <a:endParaRPr/>
          </a:p>
          <a:p>
            <a:endParaRPr/>
          </a:p>
          <a:p>
            <a:r>
              <a:rPr lang="en-US" sz="1300">
                <a:latin typeface="Monospace"/>
              </a:rPr>
              <a:t>echo Configuring Cassandra to listen at $IP, with seeds: $SEEDS</a:t>
            </a:r>
            <a:endParaRPr/>
          </a:p>
          <a:p>
            <a:endParaRPr/>
          </a:p>
          <a:p>
            <a:r>
              <a:rPr lang="en-US" sz="1300">
                <a:latin typeface="Monospace"/>
              </a:rPr>
              <a:t>DEFAULT=/etc/cassandra/default.conf</a:t>
            </a:r>
            <a:endParaRPr/>
          </a:p>
          <a:p>
            <a:r>
              <a:rPr lang="en-US" sz="1300">
                <a:latin typeface="Monospace"/>
              </a:rPr>
              <a:t>CONFIG=/etc/cassandra/conf</a:t>
            </a:r>
            <a:endParaRPr/>
          </a:p>
          <a:p>
            <a:endParaRPr/>
          </a:p>
          <a:p>
            <a:r>
              <a:rPr lang="en-US" sz="1300">
                <a:latin typeface="Monospace"/>
              </a:rPr>
              <a:t>rm -rf $CONFIG</a:t>
            </a:r>
            <a:endParaRPr/>
          </a:p>
          <a:p>
            <a:r>
              <a:rPr lang="en-US" sz="1300">
                <a:latin typeface="Monospace"/>
              </a:rPr>
              <a:t>mkdir -p $CONFIG</a:t>
            </a:r>
            <a:endParaRPr/>
          </a:p>
          <a:p>
            <a:r>
              <a:rPr lang="en-US" sz="1300">
                <a:latin typeface="Monospace"/>
              </a:rPr>
              <a:t>cp $DEFAULT/cassandra.yaml $DEFAULT/log4j-server.properties $CONFIG</a:t>
            </a:r>
            <a:endParaRPr/>
          </a:p>
          <a:p>
            <a:endParaRPr/>
          </a:p>
          <a:p>
            <a:r>
              <a:rPr lang="en-US" sz="1300">
                <a:latin typeface="Monospace"/>
              </a:rPr>
              <a:t>sed -i -e "s/^listen_address.*/listen_address: $IP/"   $CONFIG/cassandra.yaml</a:t>
            </a:r>
            <a:endParaRPr/>
          </a:p>
          <a:p>
            <a:r>
              <a:rPr lang="en-US" sz="1300">
                <a:latin typeface="Monospace"/>
              </a:rPr>
              <a:t>sed -i -e "s/^rpc_address.*/rpc_address: 0.0.0.0/"   $CONFIG/cassandra.yaml</a:t>
            </a:r>
            <a:endParaRPr/>
          </a:p>
          <a:p>
            <a:r>
              <a:rPr lang="en-US" sz="1300">
                <a:latin typeface="Monospace"/>
              </a:rPr>
              <a:t>sed -i -e "s/- seeds: \"127.0.0.1\"/- seeds: \"$SEEDS\"/" $CONFIG/cassandra.yaml</a:t>
            </a:r>
            <a:endParaRPr/>
          </a:p>
          <a:p>
            <a:endParaRPr/>
          </a:p>
          <a:p>
            <a:r>
              <a:rPr lang="en-US" sz="1300">
                <a:latin typeface="Monospace"/>
              </a:rPr>
              <a:t>echo Starting Cassandra...</a:t>
            </a:r>
            <a:endParaRPr/>
          </a:p>
          <a:p>
            <a:r>
              <a:rPr lang="en-US" sz="1300">
                <a:latin typeface="Monospace"/>
              </a:rPr>
              <a:t>cassandra -f</a:t>
            </a:r>
            <a:endParaRPr/>
          </a:p>
        </p:txBody>
      </p:sp>
      <p:sp>
        <p:nvSpPr>
          <p:cNvPr id="230" name="CustomShape 3"/>
          <p:cNvSpPr/>
          <p:nvPr/>
        </p:nvSpPr>
        <p:spPr>
          <a:xfrm>
            <a:off x="146880" y="573840"/>
            <a:ext cx="186480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Container shell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82880" y="69840"/>
            <a:ext cx="465912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Modify /usr/local/bin/start.sh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202320" y="869760"/>
            <a:ext cx="8593920" cy="415944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r>
              <a:rPr lang="en-US" sz="900">
                <a:latin typeface="Monospace"/>
              </a:rPr>
              <a:t>#!/usr/bin/env bash</a:t>
            </a:r>
            <a:endParaRPr/>
          </a:p>
          <a:p>
            <a:endParaRPr/>
          </a:p>
          <a:p>
            <a:r>
              <a:rPr b="1" lang="en-US" sz="900">
                <a:latin typeface="Monospace"/>
              </a:rPr>
              <a:t>getIP() {</a:t>
            </a:r>
            <a:endParaRPr/>
          </a:p>
          <a:p>
            <a:r>
              <a:rPr b="1" lang="en-US" sz="900">
                <a:latin typeface="Monospace"/>
              </a:rPr>
              <a:t>        </a:t>
            </a:r>
            <a:r>
              <a:rPr b="1" lang="en-US" sz="900">
                <a:latin typeface="Monospace"/>
              </a:rPr>
              <a:t>inet=(`ip addr show eth1 | grep "inet\ "`)</a:t>
            </a:r>
            <a:endParaRPr/>
          </a:p>
          <a:p>
            <a:r>
              <a:rPr b="1" lang="en-US" sz="900">
                <a:latin typeface="Monospace"/>
              </a:rPr>
              <a:t>        </a:t>
            </a:r>
            <a:r>
              <a:rPr b="1" lang="en-US" sz="900">
                <a:latin typeface="Monospace"/>
              </a:rPr>
              <a:t>tmp=(${inet[1]//\// })</a:t>
            </a:r>
            <a:endParaRPr/>
          </a:p>
          <a:p>
            <a:r>
              <a:rPr b="1" lang="en-US" sz="900">
                <a:latin typeface="Monospace"/>
              </a:rPr>
              <a:t>        </a:t>
            </a:r>
            <a:r>
              <a:rPr b="1" lang="en-US" sz="900">
                <a:latin typeface="Monospace"/>
              </a:rPr>
              <a:t>echo $tmp</a:t>
            </a:r>
            <a:endParaRPr/>
          </a:p>
          <a:p>
            <a:r>
              <a:rPr b="1" lang="en-US" sz="900">
                <a:latin typeface="Monospace"/>
              </a:rPr>
              <a:t>}</a:t>
            </a:r>
            <a:endParaRPr/>
          </a:p>
          <a:p>
            <a:endParaRPr/>
          </a:p>
          <a:p>
            <a:r>
              <a:rPr b="1" lang="en-US" sz="900">
                <a:latin typeface="Monospace"/>
              </a:rPr>
              <a:t>/usr/local/bin/pipework --wait</a:t>
            </a:r>
            <a:endParaRPr/>
          </a:p>
          <a:p>
            <a:endParaRPr/>
          </a:p>
          <a:p>
            <a:r>
              <a:rPr b="1" lang="en-US" sz="900">
                <a:latin typeface="Monospace"/>
              </a:rPr>
              <a:t>IP=`getIP`</a:t>
            </a:r>
            <a:endParaRPr/>
          </a:p>
          <a:p>
            <a:endParaRPr/>
          </a:p>
          <a:p>
            <a:r>
              <a:rPr lang="en-US" sz="900">
                <a:latin typeface="Monospace"/>
              </a:rPr>
              <a:t>SEEDS="$1,$IP"</a:t>
            </a:r>
            <a:endParaRPr/>
          </a:p>
          <a:p>
            <a:endParaRPr/>
          </a:p>
          <a:p>
            <a:r>
              <a:rPr lang="en-US" sz="900">
                <a:latin typeface="Monospace"/>
              </a:rPr>
              <a:t>echo Configuring Cassandra to listen at $IP, with seeds: $SEEDS</a:t>
            </a:r>
            <a:endParaRPr/>
          </a:p>
          <a:p>
            <a:endParaRPr/>
          </a:p>
          <a:p>
            <a:r>
              <a:rPr lang="en-US" sz="900">
                <a:latin typeface="Monospace"/>
              </a:rPr>
              <a:t>DEFAULT=/etc/cassandra/default.conf</a:t>
            </a:r>
            <a:endParaRPr/>
          </a:p>
          <a:p>
            <a:r>
              <a:rPr lang="en-US" sz="900">
                <a:latin typeface="Monospace"/>
              </a:rPr>
              <a:t>CONFIG=/etc/cassandra/conf</a:t>
            </a:r>
            <a:endParaRPr/>
          </a:p>
          <a:p>
            <a:endParaRPr/>
          </a:p>
          <a:p>
            <a:r>
              <a:rPr lang="en-US" sz="900">
                <a:latin typeface="Monospace"/>
              </a:rPr>
              <a:t>rm -rf $CONFIG</a:t>
            </a:r>
            <a:endParaRPr/>
          </a:p>
          <a:p>
            <a:r>
              <a:rPr lang="en-US" sz="900">
                <a:latin typeface="Monospace"/>
              </a:rPr>
              <a:t>mkdir -p $CONFIG</a:t>
            </a:r>
            <a:endParaRPr/>
          </a:p>
          <a:p>
            <a:r>
              <a:rPr lang="en-US" sz="900">
                <a:latin typeface="Monospace"/>
              </a:rPr>
              <a:t>cp $DEFAULT/cassandra.yaml $DEFAULT/log4j-server.properties </a:t>
            </a:r>
            <a:r>
              <a:rPr b="1" lang="en-US" sz="900">
                <a:latin typeface="Monospace"/>
              </a:rPr>
              <a:t>$DEFAULT/cassandra-env.sh</a:t>
            </a:r>
            <a:r>
              <a:rPr lang="en-US" sz="900">
                <a:latin typeface="Monospace"/>
              </a:rPr>
              <a:t> $CONFIG</a:t>
            </a:r>
            <a:endParaRPr/>
          </a:p>
          <a:p>
            <a:endParaRPr/>
          </a:p>
          <a:p>
            <a:r>
              <a:rPr lang="en-US" sz="900">
                <a:latin typeface="Monospace"/>
              </a:rPr>
              <a:t>sed -i -e "s/^listen_address.*/listen_address: $IP/"   $CONFIG/cassandra.yaml</a:t>
            </a:r>
            <a:endParaRPr/>
          </a:p>
          <a:p>
            <a:r>
              <a:rPr lang="en-US" sz="900">
                <a:latin typeface="Monospace"/>
              </a:rPr>
              <a:t>sed -i -e "s/^rpc_address.*/rpc_address: 0.0.0.0/"   $CONFIG/cassandra.yaml</a:t>
            </a:r>
            <a:endParaRPr/>
          </a:p>
          <a:p>
            <a:r>
              <a:rPr lang="en-US" sz="900">
                <a:latin typeface="Monospace"/>
              </a:rPr>
              <a:t>sed -i -e "s/- seeds: \"127.0.0.1\"/- seeds: \"$SEEDS\"/" $CONFIG/cassandra.yaml</a:t>
            </a:r>
            <a:endParaRPr/>
          </a:p>
          <a:p>
            <a:endParaRPr/>
          </a:p>
          <a:p>
            <a:r>
              <a:rPr lang="en-US" sz="900">
                <a:latin typeface="Monospace"/>
              </a:rPr>
              <a:t>echo Starting Cassandra...</a:t>
            </a:r>
            <a:endParaRPr/>
          </a:p>
          <a:p>
            <a:r>
              <a:rPr lang="en-US" sz="900">
                <a:latin typeface="Monospace"/>
              </a:rPr>
              <a:t>cassandra -f</a:t>
            </a:r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110880" y="465840"/>
            <a:ext cx="186480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Container shell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202320" y="213840"/>
            <a:ext cx="665496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Modify /etc/cassandra/default.conf/cassandra-env.sh</a:t>
            </a:r>
            <a:endParaRPr/>
          </a:p>
        </p:txBody>
      </p:sp>
      <p:sp>
        <p:nvSpPr>
          <p:cNvPr id="235" name="CustomShape 2"/>
          <p:cNvSpPr/>
          <p:nvPr/>
        </p:nvSpPr>
        <p:spPr>
          <a:xfrm>
            <a:off x="221760" y="1121760"/>
            <a:ext cx="8593920" cy="327456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r>
              <a:rPr lang="en-US" sz="1100">
                <a:latin typeface="Monospace"/>
              </a:rPr>
              <a:t>...</a:t>
            </a:r>
            <a:endParaRPr/>
          </a:p>
          <a:p>
            <a:r>
              <a:rPr lang="en-US" sz="1100">
                <a:latin typeface="Monospace"/>
              </a:rPr>
              <a:t># jmx: metrics and administration interface</a:t>
            </a:r>
            <a:endParaRPr/>
          </a:p>
          <a:p>
            <a:r>
              <a:rPr lang="en-US" sz="1100">
                <a:latin typeface="Monospace"/>
              </a:rPr>
              <a:t>#</a:t>
            </a:r>
            <a:endParaRPr/>
          </a:p>
          <a:p>
            <a:r>
              <a:rPr lang="en-US" sz="1100">
                <a:latin typeface="Monospace"/>
              </a:rPr>
              <a:t># add this if you're having trouble connecting:</a:t>
            </a:r>
            <a:endParaRPr/>
          </a:p>
          <a:p>
            <a:r>
              <a:rPr lang="en-US" sz="1100">
                <a:latin typeface="Monospace"/>
              </a:rPr>
              <a:t># JVM_OPTS="$JVM_OPTS -Djava.rmi.server.hostname=&lt;public name&gt;"</a:t>
            </a:r>
            <a:endParaRPr/>
          </a:p>
          <a:p>
            <a:r>
              <a:rPr lang="en-US" sz="1100">
                <a:latin typeface="Monospace"/>
              </a:rPr>
              <a:t>#</a:t>
            </a:r>
            <a:endParaRPr/>
          </a:p>
          <a:p>
            <a:r>
              <a:rPr lang="en-US" sz="1100">
                <a:latin typeface="Monospace"/>
              </a:rPr>
              <a:t># see</a:t>
            </a:r>
            <a:endParaRPr/>
          </a:p>
          <a:p>
            <a:r>
              <a:rPr lang="en-US" sz="1100">
                <a:latin typeface="Monospace"/>
              </a:rPr>
              <a:t># https://blogs.oracle.com/jmxetc/entry/troubleshooting_connection_problems_in_jconsole</a:t>
            </a:r>
            <a:endParaRPr/>
          </a:p>
          <a:p>
            <a:r>
              <a:rPr lang="en-US" sz="1100">
                <a:latin typeface="Monospace"/>
              </a:rPr>
              <a:t># for more on configuring JMX through firewalls, etc. (Short version:</a:t>
            </a:r>
            <a:endParaRPr/>
          </a:p>
          <a:p>
            <a:r>
              <a:rPr lang="en-US" sz="1100">
                <a:latin typeface="Monospace"/>
              </a:rPr>
              <a:t># get it working with no firewall first.)</a:t>
            </a:r>
            <a:endParaRPr/>
          </a:p>
          <a:p>
            <a:r>
              <a:rPr b="1" lang="en-US" sz="1100">
                <a:latin typeface="Monospace"/>
              </a:rPr>
              <a:t>inet=(`ip addr show eth1 | grep "inet\ "`)</a:t>
            </a:r>
            <a:endParaRPr/>
          </a:p>
          <a:p>
            <a:r>
              <a:rPr b="1" lang="en-US" sz="1100">
                <a:latin typeface="Monospace"/>
              </a:rPr>
              <a:t>ip=(${inet[1]//\// })</a:t>
            </a:r>
            <a:endParaRPr/>
          </a:p>
          <a:p>
            <a:r>
              <a:rPr lang="en-US" sz="1100">
                <a:latin typeface="Monospace"/>
              </a:rPr>
              <a:t>JVM_OPTS="$JVM_OPTS -Dcom.sun.management.jmxremote.port=$JMX_PORT"</a:t>
            </a:r>
            <a:endParaRPr/>
          </a:p>
          <a:p>
            <a:r>
              <a:rPr lang="en-US" sz="1100">
                <a:latin typeface="Monospace"/>
              </a:rPr>
              <a:t>JVM_OPTS="$JVM_OPTS -Dcom.sun.management.jmxremote.ssl=false"</a:t>
            </a:r>
            <a:endParaRPr/>
          </a:p>
          <a:p>
            <a:r>
              <a:rPr lang="en-US" sz="1100">
                <a:latin typeface="Monospace"/>
              </a:rPr>
              <a:t>JVM_OPTS="$JVM_OPTS -Dcom.sun.management.jmxremote.authenticate=false"</a:t>
            </a:r>
            <a:endParaRPr/>
          </a:p>
          <a:p>
            <a:r>
              <a:rPr b="1" lang="en-US" sz="1100">
                <a:latin typeface="Monospace"/>
              </a:rPr>
              <a:t>JVM_OPTS="$JVM_OPTS -Djava.rmi.server.hostname=$ip"</a:t>
            </a:r>
            <a:endParaRPr/>
          </a:p>
          <a:p>
            <a:r>
              <a:rPr lang="en-US" sz="1100">
                <a:latin typeface="Monospace"/>
              </a:rPr>
              <a:t>JVM_OPTS="$JVM_OPTS $JVM_EXTRA_OPTS"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146880" y="789840"/>
            <a:ext cx="186480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Container shell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82880" y="69840"/>
            <a:ext cx="465912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Save your changes as a new image!</a:t>
            </a:r>
            <a:endParaRPr/>
          </a:p>
        </p:txBody>
      </p:sp>
      <p:sp>
        <p:nvSpPr>
          <p:cNvPr id="238" name="CustomShape 2"/>
          <p:cNvSpPr/>
          <p:nvPr/>
        </p:nvSpPr>
        <p:spPr>
          <a:xfrm>
            <a:off x="221760" y="1905840"/>
            <a:ext cx="8593920" cy="101952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r>
              <a:rPr lang="en-US" sz="1600">
                <a:latin typeface="Monospace"/>
              </a:rPr>
              <a:t># docker </a:t>
            </a:r>
            <a:r>
              <a:rPr b="1" lang="en-US" sz="1600">
                <a:latin typeface="Monospace"/>
              </a:rPr>
              <a:t>commit</a:t>
            </a:r>
            <a:r>
              <a:rPr lang="en-US" sz="1600">
                <a:latin typeface="Monospace"/>
              </a:rPr>
              <a:t> cassandra_base kberg/cassandra</a:t>
            </a:r>
            <a:endParaRPr/>
          </a:p>
          <a:p>
            <a:r>
              <a:rPr lang="en-US" sz="1600">
                <a:latin typeface="Monospace"/>
              </a:rPr>
              <a:t>800cbfc2d92cfd6cab839b337a0cb3f1e1a352622fd4ece9e95f77934c66b75a</a:t>
            </a:r>
            <a:endParaRPr/>
          </a:p>
          <a:p>
            <a:r>
              <a:rPr lang="en-US" sz="1600">
                <a:latin typeface="Monospace"/>
              </a:rPr>
              <a:t># 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82880" y="69840"/>
            <a:ext cx="465912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Let's orchestrate a node!</a:t>
            </a:r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221760" y="764640"/>
            <a:ext cx="8593920" cy="342756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r>
              <a:rPr lang="en-US" sz="1100">
                <a:latin typeface="Monospace"/>
              </a:rPr>
              <a:t># mkdir cassandra-data</a:t>
            </a:r>
            <a:endParaRPr/>
          </a:p>
          <a:p>
            <a:endParaRPr/>
          </a:p>
          <a:p>
            <a:r>
              <a:rPr lang="en-US" sz="1100">
                <a:latin typeface="Monospace"/>
              </a:rPr>
              <a:t># vim </a:t>
            </a:r>
            <a:r>
              <a:rPr b="1" lang="en-US" sz="1100">
                <a:latin typeface="Monospace"/>
              </a:rPr>
              <a:t>start-node.sh</a:t>
            </a:r>
            <a:endParaRPr/>
          </a:p>
          <a:p>
            <a:endParaRPr/>
          </a:p>
          <a:p>
            <a:r>
              <a:rPr lang="en-US" sz="1100">
                <a:latin typeface="Monospace"/>
              </a:rPr>
              <a:t>#!/bin/bash</a:t>
            </a:r>
            <a:endParaRPr/>
          </a:p>
          <a:p>
            <a:endParaRPr/>
          </a:p>
          <a:p>
            <a:r>
              <a:rPr lang="en-US" sz="1100">
                <a:latin typeface="Monospace"/>
              </a:rPr>
              <a:t>projectdir="/home/kberg/docker-cassandra-cluster"</a:t>
            </a:r>
            <a:endParaRPr/>
          </a:p>
          <a:p>
            <a:r>
              <a:rPr lang="en-US" sz="1100">
                <a:latin typeface="Monospace"/>
              </a:rPr>
              <a:t>nodename=$1</a:t>
            </a:r>
            <a:endParaRPr/>
          </a:p>
          <a:p>
            <a:r>
              <a:rPr lang="en-US" sz="1100">
                <a:latin typeface="Monospace"/>
              </a:rPr>
              <a:t>nodeip=$2</a:t>
            </a:r>
            <a:endParaRPr/>
          </a:p>
          <a:p>
            <a:r>
              <a:rPr lang="en-US" sz="1100">
                <a:latin typeface="Monospace"/>
              </a:rPr>
              <a:t>seeds=$3</a:t>
            </a:r>
            <a:endParaRPr/>
          </a:p>
          <a:p>
            <a:r>
              <a:rPr lang="en-US" sz="1100">
                <a:latin typeface="Monospace"/>
              </a:rPr>
              <a:t>datadir=$projectdir/cassandra-data/$nodename</a:t>
            </a:r>
            <a:endParaRPr/>
          </a:p>
          <a:p>
            <a:endParaRPr/>
          </a:p>
          <a:p>
            <a:r>
              <a:rPr lang="en-US" sz="1100">
                <a:latin typeface="Monospace"/>
              </a:rPr>
              <a:t>mkdir -p $datadir</a:t>
            </a:r>
            <a:endParaRPr/>
          </a:p>
          <a:p>
            <a:r>
              <a:rPr lang="en-US" sz="1100">
                <a:latin typeface="Monospace"/>
              </a:rPr>
              <a:t>docker run -v $datadir:/var/lib/cassandra:rw -name $nodename -d kberg/cassandra start.sh $seeds</a:t>
            </a:r>
            <a:endParaRPr/>
          </a:p>
          <a:p>
            <a:r>
              <a:rPr lang="en-US" sz="1100">
                <a:latin typeface="Monospace"/>
              </a:rPr>
              <a:t>./pipework br1 $nodename $nodeip/24</a:t>
            </a:r>
            <a:endParaRPr/>
          </a:p>
          <a:p>
            <a:endParaRPr/>
          </a:p>
          <a:p>
            <a:r>
              <a:rPr lang="en-US" sz="1100">
                <a:latin typeface="Monospace"/>
              </a:rPr>
              <a:t>:wq!</a:t>
            </a:r>
            <a:endParaRPr/>
          </a:p>
          <a:p>
            <a:endParaRPr/>
          </a:p>
          <a:p>
            <a:r>
              <a:rPr lang="en-US" sz="1100">
                <a:latin typeface="Monospace"/>
              </a:rPr>
              <a:t>#</a:t>
            </a:r>
            <a:endParaRPr/>
          </a:p>
          <a:p>
            <a:endParaRPr/>
          </a:p>
          <a:p>
            <a:r>
              <a:rPr lang="en-US" sz="1600">
                <a:latin typeface="Monospace"/>
              </a:rPr>
              <a:t> </a:t>
            </a: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82880" y="213840"/>
            <a:ext cx="304164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What is Docker?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2377440" y="2834640"/>
            <a:ext cx="6670800" cy="5612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A daemon that manges Linux containers</a:t>
            </a:r>
            <a:endParaRPr/>
          </a:p>
        </p:txBody>
      </p:sp>
      <p:pic>
        <p:nvPicPr>
          <p:cNvPr descr="" id="17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" y="1097280"/>
            <a:ext cx="3805200" cy="3148200"/>
          </a:xfrm>
          <a:prstGeom prst="rect">
            <a:avLst/>
          </a:prstGeom>
        </p:spPr>
      </p:pic>
      <p:sp>
        <p:nvSpPr>
          <p:cNvPr id="178" name="CustomShape 3"/>
          <p:cNvSpPr/>
          <p:nvPr/>
        </p:nvSpPr>
        <p:spPr>
          <a:xfrm>
            <a:off x="338400" y="4099680"/>
            <a:ext cx="5145480" cy="5612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https://www.docker.io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82880" y="69840"/>
            <a:ext cx="465912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Let's orchestrate all the nodes!</a:t>
            </a:r>
            <a:endParaRPr/>
          </a:p>
        </p:txBody>
      </p:sp>
      <p:sp>
        <p:nvSpPr>
          <p:cNvPr id="242" name="CustomShape 2"/>
          <p:cNvSpPr/>
          <p:nvPr/>
        </p:nvSpPr>
        <p:spPr>
          <a:xfrm>
            <a:off x="221760" y="1032120"/>
            <a:ext cx="8593920" cy="362268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r>
              <a:rPr lang="en-US" sz="1100">
                <a:latin typeface="Monospace"/>
              </a:rPr>
              <a:t># vim </a:t>
            </a:r>
            <a:r>
              <a:rPr b="1" lang="en-US" sz="1100">
                <a:latin typeface="Monospace"/>
              </a:rPr>
              <a:t>start-all-nodes.sh</a:t>
            </a:r>
            <a:endParaRPr/>
          </a:p>
          <a:p>
            <a:endParaRPr/>
          </a:p>
          <a:p>
            <a:r>
              <a:rPr lang="en-US" sz="1100">
                <a:latin typeface="Monospace"/>
              </a:rPr>
              <a:t>#!/bin/bash</a:t>
            </a:r>
            <a:endParaRPr/>
          </a:p>
          <a:p>
            <a:endParaRPr/>
          </a:p>
          <a:p>
            <a:r>
              <a:rPr lang="en-US" sz="1100">
                <a:latin typeface="Monospace"/>
              </a:rPr>
              <a:t>nodes="node1:192.168.1.1 \</a:t>
            </a:r>
            <a:endParaRPr/>
          </a:p>
          <a:p>
            <a:r>
              <a:rPr lang="en-US" sz="1100">
                <a:latin typeface="Monospace"/>
              </a:rPr>
              <a:t>node2:192.168.1.2 \</a:t>
            </a:r>
            <a:endParaRPr/>
          </a:p>
          <a:p>
            <a:r>
              <a:rPr lang="en-US" sz="1100">
                <a:latin typeface="Monospace"/>
              </a:rPr>
              <a:t>node3:192.168.1.3 \</a:t>
            </a:r>
            <a:endParaRPr/>
          </a:p>
          <a:p>
            <a:r>
              <a:rPr lang="en-US" sz="1100">
                <a:latin typeface="Monospace"/>
              </a:rPr>
              <a:t>node4:192.168.1.4 \</a:t>
            </a:r>
            <a:endParaRPr/>
          </a:p>
          <a:p>
            <a:r>
              <a:rPr lang="en-US" sz="1100">
                <a:latin typeface="Monospace"/>
              </a:rPr>
              <a:t>node5:192.168.1.5 \</a:t>
            </a:r>
            <a:endParaRPr/>
          </a:p>
          <a:p>
            <a:r>
              <a:rPr lang="en-US" sz="1100">
                <a:latin typeface="Monospace"/>
              </a:rPr>
              <a:t>node6:192.168.1.6"</a:t>
            </a:r>
            <a:endParaRPr/>
          </a:p>
          <a:p>
            <a:endParaRPr/>
          </a:p>
          <a:p>
            <a:r>
              <a:rPr lang="en-US" sz="1100">
                <a:latin typeface="Monospace"/>
              </a:rPr>
              <a:t>seeds="192.168.1.1,192.168.1.4"</a:t>
            </a:r>
            <a:endParaRPr/>
          </a:p>
          <a:p>
            <a:endParaRPr/>
          </a:p>
          <a:p>
            <a:r>
              <a:rPr lang="en-US" sz="1100">
                <a:latin typeface="Monospace"/>
              </a:rPr>
              <a:t>for n in $nodes</a:t>
            </a:r>
            <a:endParaRPr/>
          </a:p>
          <a:p>
            <a:r>
              <a:rPr lang="en-US" sz="1100">
                <a:latin typeface="Monospace"/>
              </a:rPr>
              <a:t>do</a:t>
            </a:r>
            <a:endParaRPr/>
          </a:p>
          <a:p>
            <a:r>
              <a:rPr lang="en-US" sz="1100">
                <a:latin typeface="Monospace"/>
              </a:rPr>
              <a:t>  </a:t>
            </a:r>
            <a:r>
              <a:rPr lang="en-US" sz="1100">
                <a:latin typeface="Monospace"/>
              </a:rPr>
              <a:t>parts=(${n//:/ })</a:t>
            </a:r>
            <a:endParaRPr/>
          </a:p>
          <a:p>
            <a:r>
              <a:rPr lang="en-US" sz="1100">
                <a:latin typeface="Monospace"/>
              </a:rPr>
              <a:t>  </a:t>
            </a:r>
            <a:r>
              <a:rPr lang="en-US" sz="1100">
                <a:latin typeface="Monospace"/>
              </a:rPr>
              <a:t>echo "./start-node.sh ${parts[0]} ${parts[1]} $seeds"</a:t>
            </a:r>
            <a:endParaRPr/>
          </a:p>
          <a:p>
            <a:r>
              <a:rPr lang="en-US" sz="1100">
                <a:latin typeface="Monospace"/>
              </a:rPr>
              <a:t>  </a:t>
            </a:r>
            <a:r>
              <a:rPr lang="en-US" sz="1100">
                <a:latin typeface="Monospace"/>
              </a:rPr>
              <a:t>./start-node.sh ${parts[0]} ${parts[1]} $seeds</a:t>
            </a:r>
            <a:endParaRPr/>
          </a:p>
          <a:p>
            <a:r>
              <a:rPr lang="en-US" sz="1100">
                <a:latin typeface="Monospace"/>
              </a:rPr>
              <a:t>done</a:t>
            </a:r>
            <a:endParaRPr/>
          </a:p>
          <a:p>
            <a:endParaRPr/>
          </a:p>
          <a:p>
            <a:r>
              <a:rPr lang="en-US" sz="1100">
                <a:latin typeface="Monospace"/>
              </a:rPr>
              <a:t>#</a:t>
            </a:r>
            <a:endParaRPr/>
          </a:p>
          <a:p>
            <a:endParaRPr/>
          </a:p>
          <a:p>
            <a:r>
              <a:rPr lang="en-US" sz="1600">
                <a:latin typeface="Monospace"/>
              </a:rPr>
              <a:t> 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82880" y="69840"/>
            <a:ext cx="465912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Fire up the cluster!</a:t>
            </a:r>
            <a:endParaRPr/>
          </a:p>
        </p:txBody>
      </p:sp>
      <p:sp>
        <p:nvSpPr>
          <p:cNvPr id="244" name="CustomShape 2"/>
          <p:cNvSpPr/>
          <p:nvPr/>
        </p:nvSpPr>
        <p:spPr>
          <a:xfrm>
            <a:off x="221760" y="1248120"/>
            <a:ext cx="8593920" cy="307404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r>
              <a:rPr lang="en-US" sz="1300">
                <a:latin typeface="Monospace"/>
              </a:rPr>
              <a:t># ./start-all-nodes.sh </a:t>
            </a:r>
            <a:endParaRPr/>
          </a:p>
          <a:p>
            <a:r>
              <a:rPr lang="en-US" sz="1300">
                <a:latin typeface="Monospace"/>
              </a:rPr>
              <a:t>./start-node.sh node1 192.168.1.1 192.168.1.1,192.168.1.4</a:t>
            </a:r>
            <a:endParaRPr/>
          </a:p>
          <a:p>
            <a:r>
              <a:rPr lang="en-US" sz="1300">
                <a:latin typeface="Monospace"/>
              </a:rPr>
              <a:t>040dbaa5ef3016b2f7272f97e76c735832c4ad23c543647257991f944409d8fd</a:t>
            </a:r>
            <a:endParaRPr/>
          </a:p>
          <a:p>
            <a:r>
              <a:rPr lang="en-US" sz="1300">
                <a:latin typeface="Monospace"/>
              </a:rPr>
              <a:t>./start-node.sh node2 192.168.1.2 192.168.1.1,192.168.1.4</a:t>
            </a:r>
            <a:endParaRPr/>
          </a:p>
          <a:p>
            <a:r>
              <a:rPr lang="en-US" sz="1300">
                <a:latin typeface="Monospace"/>
              </a:rPr>
              <a:t>af3f9a9f34be3f6fb28c5da57b158b81cfb22d4233ecfcbe0053e18d76fa122e</a:t>
            </a:r>
            <a:endParaRPr/>
          </a:p>
          <a:p>
            <a:r>
              <a:rPr lang="en-US" sz="1300">
                <a:latin typeface="Monospace"/>
              </a:rPr>
              <a:t>./start-node.sh node3 192.168.1.3 192.168.1.1,192.168.1.4</a:t>
            </a:r>
            <a:endParaRPr/>
          </a:p>
          <a:p>
            <a:r>
              <a:rPr lang="en-US" sz="1300">
                <a:latin typeface="Monospace"/>
              </a:rPr>
              <a:t>508cb02f4c4dd85d1912ad814e194df4e99961c0aa1cb3179d844c9b17a92433</a:t>
            </a:r>
            <a:endParaRPr/>
          </a:p>
          <a:p>
            <a:r>
              <a:rPr lang="en-US" sz="1300">
                <a:latin typeface="Monospace"/>
              </a:rPr>
              <a:t>./start-node.sh node4 192.168.1.4 192.168.1.1,192.168.1.4</a:t>
            </a:r>
            <a:endParaRPr/>
          </a:p>
          <a:p>
            <a:r>
              <a:rPr lang="en-US" sz="1300">
                <a:latin typeface="Monospace"/>
              </a:rPr>
              <a:t>430f94beac5ca1cf665b2bdf9a3860a5b9cbfe901f348447e4f5e188e8522559</a:t>
            </a:r>
            <a:endParaRPr/>
          </a:p>
          <a:p>
            <a:r>
              <a:rPr lang="en-US" sz="1300">
                <a:latin typeface="Monospace"/>
              </a:rPr>
              <a:t>./start-node.sh node5 192.168.1.5 192.168.1.1,192.168.1.4</a:t>
            </a:r>
            <a:endParaRPr/>
          </a:p>
          <a:p>
            <a:r>
              <a:rPr lang="en-US" sz="1300">
                <a:latin typeface="Monospace"/>
              </a:rPr>
              <a:t>220dcaf208e6f90f971034dfd31fcd3f7fb8f2b93b686ccc57622da1d4770158</a:t>
            </a:r>
            <a:endParaRPr/>
          </a:p>
          <a:p>
            <a:r>
              <a:rPr lang="en-US" sz="1300">
                <a:latin typeface="Monospace"/>
              </a:rPr>
              <a:t>./start-node.sh node6 192.168.1.6 192.168.1.1,192.168.1.4</a:t>
            </a:r>
            <a:endParaRPr/>
          </a:p>
          <a:p>
            <a:r>
              <a:rPr lang="en-US" sz="1300">
                <a:latin typeface="Monospace"/>
              </a:rPr>
              <a:t>4d3aae38e70eced26b4e137efd3fe4167d4213df8cfa6fbf34d61435bb97dd01</a:t>
            </a:r>
            <a:endParaRPr/>
          </a:p>
          <a:p>
            <a:endParaRPr/>
          </a:p>
          <a:p>
            <a:r>
              <a:rPr lang="en-US" sz="1300">
                <a:latin typeface="Monospace"/>
              </a:rPr>
              <a:t>#</a:t>
            </a:r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82880" y="69840"/>
            <a:ext cx="465912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Inspect the fruits of our labor.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221760" y="1212480"/>
            <a:ext cx="8593920" cy="115344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</p:sp>
      <p:sp>
        <p:nvSpPr>
          <p:cNvPr id="247" name="CustomShape 3"/>
          <p:cNvSpPr/>
          <p:nvPr/>
        </p:nvSpPr>
        <p:spPr>
          <a:xfrm>
            <a:off x="221760" y="1212480"/>
            <a:ext cx="8593920" cy="115344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r>
              <a:rPr lang="en-US" sz="800">
                <a:latin typeface="Monospace"/>
              </a:rPr>
              <a:t># docker ps</a:t>
            </a:r>
            <a:endParaRPr/>
          </a:p>
          <a:p>
            <a:r>
              <a:rPr lang="en-US" sz="800">
                <a:latin typeface="Monospace"/>
              </a:rPr>
              <a:t>CONTAINER ID        IMAGE                    COMMAND                CREATED             STATUS              PORTS               NAMES</a:t>
            </a:r>
            <a:endParaRPr/>
          </a:p>
          <a:p>
            <a:r>
              <a:rPr lang="en-US" sz="800">
                <a:latin typeface="Monospace"/>
              </a:rPr>
              <a:t>4d3aae38e70e        kberg/cassandra:latest   start.sh 192.168.1.1   3 minutes ago       Up 3 minutes                            node6</a:t>
            </a:r>
            <a:endParaRPr/>
          </a:p>
          <a:p>
            <a:r>
              <a:rPr lang="en-US" sz="800">
                <a:latin typeface="Monospace"/>
              </a:rPr>
              <a:t>220dcaf208e6        kberg/cassandra:latest   start.sh 192.168.1.1   3 minutes ago       Up 3 minutes                            node5</a:t>
            </a:r>
            <a:endParaRPr/>
          </a:p>
          <a:p>
            <a:r>
              <a:rPr lang="en-US" sz="800">
                <a:latin typeface="Monospace"/>
              </a:rPr>
              <a:t>430f94beac5c        kberg/cassandra:latest   start.sh 192.168.1.1   3 minutes ago       Up 3 minutes                            node4</a:t>
            </a:r>
            <a:endParaRPr/>
          </a:p>
          <a:p>
            <a:r>
              <a:rPr lang="en-US" sz="800">
                <a:latin typeface="Monospace"/>
              </a:rPr>
              <a:t>508cb02f4c4d        kberg/cassandra:latest   start.sh 192.168.1.1   3 minutes ago       Up 3 minutes                            node3</a:t>
            </a:r>
            <a:endParaRPr/>
          </a:p>
          <a:p>
            <a:r>
              <a:rPr lang="en-US" sz="800">
                <a:latin typeface="Monospace"/>
              </a:rPr>
              <a:t>af3f9a9f34be        kberg/cassandra:latest   start.sh 192.168.1.1   3 minutes ago       Up 3 minutes                            node2</a:t>
            </a:r>
            <a:endParaRPr/>
          </a:p>
          <a:p>
            <a:r>
              <a:rPr lang="en-US" sz="800">
                <a:latin typeface="Monospace"/>
              </a:rPr>
              <a:t>040dbaa5ef30        kberg/cassandra:latest   start.sh 192.168.1.1   3 minutes ago       Up 3 minutes                            node1</a:t>
            </a:r>
            <a:endParaRPr/>
          </a:p>
        </p:txBody>
      </p:sp>
      <p:sp>
        <p:nvSpPr>
          <p:cNvPr id="248" name="CustomShape 4"/>
          <p:cNvSpPr/>
          <p:nvPr/>
        </p:nvSpPr>
        <p:spPr>
          <a:xfrm>
            <a:off x="221760" y="2688480"/>
            <a:ext cx="8593920" cy="150624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r>
              <a:rPr lang="en-US" sz="1100">
                <a:latin typeface="Monospace"/>
              </a:rPr>
              <a:t># brctl show br1</a:t>
            </a:r>
            <a:endParaRPr/>
          </a:p>
          <a:p>
            <a:r>
              <a:rPr lang="en-US" sz="1100">
                <a:latin typeface="Monospace"/>
              </a:rPr>
              <a:t>bridge name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bridge id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STP enabled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interfaces</a:t>
            </a:r>
            <a:endParaRPr/>
          </a:p>
          <a:p>
            <a:r>
              <a:rPr lang="en-US" sz="1100">
                <a:latin typeface="Monospace"/>
              </a:rPr>
              <a:t>br1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8000.26af10921bb7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no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   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vethl7114</a:t>
            </a:r>
            <a:endParaRPr/>
          </a:p>
          <a:p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           </a:t>
            </a:r>
            <a:r>
              <a:rPr lang="en-US" sz="1100">
                <a:latin typeface="Monospace"/>
              </a:rPr>
              <a:t>vethl7226</a:t>
            </a:r>
            <a:endParaRPr/>
          </a:p>
          <a:p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           </a:t>
            </a:r>
            <a:r>
              <a:rPr lang="en-US" sz="1100">
                <a:latin typeface="Monospace"/>
              </a:rPr>
              <a:t>vethl7331</a:t>
            </a:r>
            <a:endParaRPr/>
          </a:p>
          <a:p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           </a:t>
            </a:r>
            <a:r>
              <a:rPr lang="en-US" sz="1100">
                <a:latin typeface="Monospace"/>
              </a:rPr>
              <a:t>vethl7440</a:t>
            </a:r>
            <a:endParaRPr/>
          </a:p>
          <a:p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           </a:t>
            </a:r>
            <a:r>
              <a:rPr lang="en-US" sz="1100">
                <a:latin typeface="Monospace"/>
              </a:rPr>
              <a:t>vethl7575</a:t>
            </a:r>
            <a:endParaRPr/>
          </a:p>
          <a:p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	</a:t>
            </a:r>
            <a:r>
              <a:rPr lang="en-US" sz="1100">
                <a:latin typeface="Monospace"/>
              </a:rPr>
              <a:t>           </a:t>
            </a:r>
            <a:r>
              <a:rPr lang="en-US" sz="1100">
                <a:latin typeface="Monospace"/>
              </a:rPr>
              <a:t>vethl7827</a:t>
            </a:r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id="4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182880" y="69840"/>
            <a:ext cx="465912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Let's access the cluster network</a:t>
            </a:r>
            <a:endParaRPr/>
          </a:p>
        </p:txBody>
      </p:sp>
      <p:sp>
        <p:nvSpPr>
          <p:cNvPr id="250" name="CustomShape 2"/>
          <p:cNvSpPr/>
          <p:nvPr/>
        </p:nvSpPr>
        <p:spPr>
          <a:xfrm>
            <a:off x="221760" y="960480"/>
            <a:ext cx="8593920" cy="304632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r>
              <a:rPr lang="en-US" sz="900">
                <a:latin typeface="Monospace"/>
              </a:rPr>
              <a:t># docker run -name ctrl -t -i kberg/cassandra /bin/bash</a:t>
            </a:r>
            <a:endParaRPr/>
          </a:p>
          <a:p>
            <a:r>
              <a:rPr lang="en-US" sz="900">
                <a:latin typeface="Monospace"/>
              </a:rPr>
              <a:t>bash-4.1# ifconfig </a:t>
            </a:r>
            <a:endParaRPr/>
          </a:p>
          <a:p>
            <a:r>
              <a:rPr lang="en-US" sz="900">
                <a:latin typeface="Monospace"/>
              </a:rPr>
              <a:t>eth0      Link encap:Ethernet  HWaddr DA:5C:D7:72:DF:3E  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inet addr:172.17.0.16  Bcast:0.0.0.0  Mask:255.255.0.0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inet6 addr: fe80::d85c:d7ff:fe72:df3e/64 Scope:Link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UP BROADCAST RUNNING  MTU:1500  Metric:1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RX packets:21 errors:0 dropped:0 overruns:0 frame:0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TX packets:6 errors:0 dropped:0 overruns:0 carrier:0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collisions:0 txqueuelen:1000 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RX bytes:4389 (4.2 KiB)  TX bytes:468 (468.0 b)</a:t>
            </a:r>
            <a:endParaRPr/>
          </a:p>
          <a:p>
            <a:endParaRPr/>
          </a:p>
          <a:p>
            <a:r>
              <a:rPr lang="en-US" sz="900">
                <a:latin typeface="Monospace"/>
              </a:rPr>
              <a:t>lo        Link encap:Local Loopback  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inet addr:127.0.0.1  Mask:255.0.0.0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inet6 addr: ::1/128 Scope:Host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UP LOOPBACK RUNNING  MTU:65536  Metric:1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RX packets:0 errors:0 dropped:0 overruns:0 frame:0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TX packets:0 errors:0 dropped:0 overruns:0 carrier:0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collisions:0 txqueuelen:0 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RX bytes:0 (0.0 b)  TX bytes:0 (0.0 b)</a:t>
            </a:r>
            <a:endParaRPr/>
          </a:p>
          <a:p>
            <a:endParaRPr/>
          </a:p>
          <a:p>
            <a:r>
              <a:rPr lang="en-US" sz="900">
                <a:latin typeface="Monospace"/>
              </a:rPr>
              <a:t>bash-4.1#</a:t>
            </a:r>
            <a:endParaRPr/>
          </a:p>
        </p:txBody>
      </p:sp>
      <p:sp>
        <p:nvSpPr>
          <p:cNvPr id="251" name="CustomShape 3"/>
          <p:cNvSpPr/>
          <p:nvPr/>
        </p:nvSpPr>
        <p:spPr>
          <a:xfrm>
            <a:off x="146880" y="573840"/>
            <a:ext cx="186480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Container shell</a:t>
            </a:r>
            <a:endParaRPr/>
          </a:p>
        </p:txBody>
      </p:sp>
      <p:sp>
        <p:nvSpPr>
          <p:cNvPr id="252" name="CustomShape 4"/>
          <p:cNvSpPr/>
          <p:nvPr/>
        </p:nvSpPr>
        <p:spPr>
          <a:xfrm>
            <a:off x="221760" y="4380480"/>
            <a:ext cx="8593920" cy="55440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r>
              <a:rPr lang="en-US" sz="1100">
                <a:latin typeface="Monospace"/>
              </a:rPr>
              <a:t># ./pipework br1 ctrl 192.168.1.100/24</a:t>
            </a:r>
            <a:endParaRPr/>
          </a:p>
          <a:p>
            <a:r>
              <a:rPr lang="en-US" sz="1100">
                <a:latin typeface="Monospace"/>
              </a:rPr>
              <a:t>#</a:t>
            </a:r>
            <a:endParaRPr/>
          </a:p>
        </p:txBody>
      </p:sp>
      <p:sp>
        <p:nvSpPr>
          <p:cNvPr id="253" name="CustomShape 5"/>
          <p:cNvSpPr/>
          <p:nvPr/>
        </p:nvSpPr>
        <p:spPr>
          <a:xfrm>
            <a:off x="146880" y="4065840"/>
            <a:ext cx="140760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Host shell</a:t>
            </a:r>
            <a:endParaRPr/>
          </a:p>
        </p:txBody>
      </p:sp>
    </p:spTree>
  </p:cSld>
  <p:timing>
    <p:tnLst>
      <p:par>
        <p:cTn dur="indefinite" id="41" nodeType="tmRoot" restart="never">
          <p:childTnLst>
            <p:seq>
              <p:cTn id="4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82880" y="69840"/>
            <a:ext cx="465912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Let's access the cluster network (cont.)</a:t>
            </a:r>
            <a:endParaRPr/>
          </a:p>
        </p:txBody>
      </p:sp>
      <p:sp>
        <p:nvSpPr>
          <p:cNvPr id="255" name="CustomShape 2"/>
          <p:cNvSpPr/>
          <p:nvPr/>
        </p:nvSpPr>
        <p:spPr>
          <a:xfrm>
            <a:off x="221760" y="888480"/>
            <a:ext cx="8593920" cy="415728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r>
              <a:rPr lang="en-US" sz="900">
                <a:latin typeface="Monospace"/>
              </a:rPr>
              <a:t>bash-4.1# ifconfig </a:t>
            </a:r>
            <a:endParaRPr/>
          </a:p>
          <a:p>
            <a:r>
              <a:rPr lang="en-US" sz="900">
                <a:latin typeface="Monospace"/>
              </a:rPr>
              <a:t>eth0      Link encap:Ethernet  HWaddr DA:5C:D7:72:DF:3E  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inet addr:172.17.0.16  Bcast:0.0.0.0  Mask:255.255.0.0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inet6 addr: fe80::d85c:d7ff:fe72:df3e/64 Scope:Link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UP BROADCAST RUNNING  MTU:1500  Metric:1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RX packets:21 errors:0 dropped:0 overruns:0 frame:0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TX packets:6 errors:0 dropped:0 overruns:0 carrier:0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collisions:0 txqueuelen:1000 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RX bytes:4389 (4.2 KiB)  TX bytes:468 (468.0 b)</a:t>
            </a:r>
            <a:endParaRPr/>
          </a:p>
          <a:p>
            <a:endParaRPr/>
          </a:p>
          <a:p>
            <a:r>
              <a:rPr lang="en-US" sz="900">
                <a:latin typeface="Monospace"/>
              </a:rPr>
              <a:t>eth1      Link encap:Ethernet  HWaddr F6:62:B4:AD:8C:75  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inet addr:192.168.1.100  Bcast:0.0.0.0  Mask:255.255.255.0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inet6 addr: fe80::f462:b4ff:fead:8c75/64 Scope:Link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UP BROADCAST RUNNING MULTICAST  MTU:1500  Metric:1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RX packets:11 errors:0 dropped:0 overruns:0 frame:0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TX packets:3 errors:0 dropped:0 overruns:0 carrier:0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collisions:0 txqueuelen:1000 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RX bytes:2677 (2.6 KiB)  TX bytes:238 (238.0 b)</a:t>
            </a:r>
            <a:endParaRPr/>
          </a:p>
          <a:p>
            <a:endParaRPr/>
          </a:p>
          <a:p>
            <a:r>
              <a:rPr lang="en-US" sz="900">
                <a:latin typeface="Monospace"/>
              </a:rPr>
              <a:t>lo        Link encap:Local Loopback  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inet addr:127.0.0.1  Mask:255.0.0.0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inet6 addr: ::1/128 Scope:Host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UP LOOPBACK RUNNING  MTU:65536  Metric:1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RX packets:0 errors:0 dropped:0 overruns:0 frame:0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TX packets:0 errors:0 dropped:0 overruns:0 carrier:0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collisions:0 txqueuelen:0 </a:t>
            </a:r>
            <a:endParaRPr/>
          </a:p>
          <a:p>
            <a:r>
              <a:rPr lang="en-US" sz="900">
                <a:latin typeface="Monospace"/>
              </a:rPr>
              <a:t>          </a:t>
            </a:r>
            <a:r>
              <a:rPr lang="en-US" sz="900">
                <a:latin typeface="Monospace"/>
              </a:rPr>
              <a:t>RX bytes:0 (0.0 b)  TX bytes:0 (0.0 b)</a:t>
            </a:r>
            <a:endParaRPr/>
          </a:p>
          <a:p>
            <a:endParaRPr/>
          </a:p>
          <a:p>
            <a:r>
              <a:rPr lang="en-US" sz="900">
                <a:latin typeface="Monospace"/>
              </a:rPr>
              <a:t>bash-4.1#</a:t>
            </a:r>
            <a:endParaRPr/>
          </a:p>
        </p:txBody>
      </p:sp>
      <p:sp>
        <p:nvSpPr>
          <p:cNvPr id="256" name="CustomShape 3"/>
          <p:cNvSpPr/>
          <p:nvPr/>
        </p:nvSpPr>
        <p:spPr>
          <a:xfrm>
            <a:off x="146880" y="501840"/>
            <a:ext cx="177336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Container shell</a:t>
            </a:r>
            <a:endParaRPr/>
          </a:p>
        </p:txBody>
      </p:sp>
    </p:spTree>
  </p:cSld>
  <p:timing>
    <p:tnLst>
      <p:par>
        <p:cTn dur="indefinite" id="43" nodeType="tmRoot" restart="never">
          <p:childTnLst>
            <p:seq>
              <p:cTn id="4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82880" y="69840"/>
            <a:ext cx="465912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Let's access the cluster network (cont.)</a:t>
            </a:r>
            <a:endParaRPr/>
          </a:p>
        </p:txBody>
      </p:sp>
      <p:sp>
        <p:nvSpPr>
          <p:cNvPr id="258" name="CustomShape 2"/>
          <p:cNvSpPr/>
          <p:nvPr/>
        </p:nvSpPr>
        <p:spPr>
          <a:xfrm>
            <a:off x="221760" y="1392480"/>
            <a:ext cx="8593920" cy="241992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bIns="45000" lIns="90000" rIns="90000" tIns="45000" wrap="none"/>
          <a:p>
            <a:r>
              <a:rPr lang="en-US" sz="900">
                <a:latin typeface="Monospace"/>
              </a:rPr>
              <a:t>bash-4.1# nodetool -h 192.168.1.1 status</a:t>
            </a:r>
            <a:endParaRPr/>
          </a:p>
          <a:p>
            <a:r>
              <a:rPr lang="en-US" sz="900">
                <a:latin typeface="Monospace"/>
              </a:rPr>
              <a:t>xss =  -ea -javaagent:/usr/share/cassandra/lib/jamm-0.2.5.jar -XX:+UseThreadPriorities -XX:ThreadPriorityPolicy=42 </a:t>
            </a:r>
            <a:endParaRPr/>
          </a:p>
          <a:p>
            <a:r>
              <a:rPr lang="en-US" sz="900">
                <a:latin typeface="Monospace"/>
              </a:rPr>
              <a:t>-Xms7954M -Xmx7954M -Xmn800M -XX:+HeapDumpOnOutOfMemoryError -Xss256k</a:t>
            </a:r>
            <a:endParaRPr/>
          </a:p>
          <a:p>
            <a:r>
              <a:rPr lang="en-US" sz="900">
                <a:latin typeface="Monospace"/>
              </a:rPr>
              <a:t>Datacenter: datacenter1</a:t>
            </a:r>
            <a:endParaRPr/>
          </a:p>
          <a:p>
            <a:r>
              <a:rPr lang="en-US" sz="900">
                <a:latin typeface="Monospace"/>
              </a:rPr>
              <a:t>=======================</a:t>
            </a:r>
            <a:endParaRPr/>
          </a:p>
          <a:p>
            <a:r>
              <a:rPr lang="en-US" sz="900">
                <a:latin typeface="Monospace"/>
              </a:rPr>
              <a:t>Status=Up/Down</a:t>
            </a:r>
            <a:endParaRPr/>
          </a:p>
          <a:p>
            <a:r>
              <a:rPr lang="en-US" sz="900">
                <a:latin typeface="Monospace"/>
              </a:rPr>
              <a:t>|/ State=Normal/Leaving/Joining/Moving</a:t>
            </a:r>
            <a:endParaRPr/>
          </a:p>
          <a:p>
            <a:r>
              <a:rPr lang="en-US" sz="900">
                <a:latin typeface="Monospace"/>
              </a:rPr>
              <a:t>--  Address      Load       Tokens  Owns (effective)  Host ID                               Rack</a:t>
            </a:r>
            <a:endParaRPr/>
          </a:p>
          <a:p>
            <a:r>
              <a:rPr lang="en-US" sz="900">
                <a:latin typeface="Monospace"/>
              </a:rPr>
              <a:t>UN  192.168.1.5  40.81 KB   256     31.6%             90200dde-48ab-424d-b438-336fd0caa1cf  rack1</a:t>
            </a:r>
            <a:endParaRPr/>
          </a:p>
          <a:p>
            <a:r>
              <a:rPr lang="en-US" sz="900">
                <a:latin typeface="Monospace"/>
              </a:rPr>
              <a:t>UN  192.168.1.4  57.18 KB   256     35.2%             0eda9b84-6a2c-41ea-8a00-a576f4312612  rack1</a:t>
            </a:r>
            <a:endParaRPr/>
          </a:p>
          <a:p>
            <a:r>
              <a:rPr lang="en-US" sz="900">
                <a:latin typeface="Monospace"/>
              </a:rPr>
              <a:t>UN  192.168.1.6  40.85 KB   256     34.2%             8d98f96d-b823-4903-b802-861dbe3d1811  rack1</a:t>
            </a:r>
            <a:endParaRPr/>
          </a:p>
          <a:p>
            <a:r>
              <a:rPr lang="en-US" sz="900">
                <a:latin typeface="Monospace"/>
              </a:rPr>
              <a:t>UN  192.168.1.1  40.85 KB   256     32.9%             f358da74-7194-438e-8abd-4c062fe94347  rack1</a:t>
            </a:r>
            <a:endParaRPr/>
          </a:p>
          <a:p>
            <a:r>
              <a:rPr lang="en-US" sz="900">
                <a:latin typeface="Monospace"/>
              </a:rPr>
              <a:t>UN  192.168.1.3  40.85 KB   256     31.2%             74162ad5-44de-472b-a7aa-596277acc163  rack1</a:t>
            </a:r>
            <a:endParaRPr/>
          </a:p>
          <a:p>
            <a:r>
              <a:rPr lang="en-US" sz="900">
                <a:latin typeface="Monospace"/>
              </a:rPr>
              <a:t>UN  192.168.1.2  40.81 KB   256     34.9%             d7b19bf8-bf6f-46b4-8779-20239dee3848  rack1</a:t>
            </a:r>
            <a:endParaRPr/>
          </a:p>
          <a:p>
            <a:r>
              <a:rPr lang="en-US" sz="900">
                <a:latin typeface="Monospace"/>
              </a:rPr>
              <a:t>bash-4.1#</a:t>
            </a:r>
            <a:endParaRPr/>
          </a:p>
        </p:txBody>
      </p:sp>
      <p:sp>
        <p:nvSpPr>
          <p:cNvPr id="259" name="CustomShape 3"/>
          <p:cNvSpPr/>
          <p:nvPr/>
        </p:nvSpPr>
        <p:spPr>
          <a:xfrm>
            <a:off x="182880" y="1005840"/>
            <a:ext cx="155160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Container shell</a:t>
            </a:r>
            <a:endParaRPr/>
          </a:p>
        </p:txBody>
      </p:sp>
    </p:spTree>
  </p:cSld>
  <p:timing>
    <p:tnLst>
      <p:par>
        <p:cTn dur="indefinite" id="45" nodeType="tmRoot" restart="never">
          <p:childTnLst>
            <p:seq>
              <p:cTn id="4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82880" y="69840"/>
            <a:ext cx="465912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What else?</a:t>
            </a:r>
            <a:endParaRPr/>
          </a:p>
        </p:txBody>
      </p:sp>
      <p:sp>
        <p:nvSpPr>
          <p:cNvPr id="261" name="CustomShape 2"/>
          <p:cNvSpPr/>
          <p:nvPr/>
        </p:nvSpPr>
        <p:spPr>
          <a:xfrm>
            <a:off x="182880" y="969840"/>
            <a:ext cx="465912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Expose ports between containers</a:t>
            </a:r>
            <a:endParaRPr/>
          </a:p>
        </p:txBody>
      </p:sp>
      <p:sp>
        <p:nvSpPr>
          <p:cNvPr id="262" name="CustomShape 3"/>
          <p:cNvSpPr/>
          <p:nvPr/>
        </p:nvSpPr>
        <p:spPr>
          <a:xfrm>
            <a:off x="182880" y="1401840"/>
            <a:ext cx="465912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Publish container ports to the host</a:t>
            </a:r>
            <a:endParaRPr/>
          </a:p>
        </p:txBody>
      </p:sp>
      <p:sp>
        <p:nvSpPr>
          <p:cNvPr id="263" name="CustomShape 4"/>
          <p:cNvSpPr/>
          <p:nvPr/>
        </p:nvSpPr>
        <p:spPr>
          <a:xfrm>
            <a:off x="182880" y="1869840"/>
            <a:ext cx="465912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Publish your images to index.docker.io</a:t>
            </a:r>
            <a:endParaRPr/>
          </a:p>
        </p:txBody>
      </p:sp>
      <p:sp>
        <p:nvSpPr>
          <p:cNvPr id="264" name="CustomShape 5"/>
          <p:cNvSpPr/>
          <p:nvPr/>
        </p:nvSpPr>
        <p:spPr>
          <a:xfrm>
            <a:off x="182880" y="2301840"/>
            <a:ext cx="465912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Attach to running containers</a:t>
            </a:r>
            <a:endParaRPr/>
          </a:p>
        </p:txBody>
      </p:sp>
      <p:sp>
        <p:nvSpPr>
          <p:cNvPr id="265" name="CustomShape 6"/>
          <p:cNvSpPr/>
          <p:nvPr/>
        </p:nvSpPr>
        <p:spPr>
          <a:xfrm>
            <a:off x="182880" y="2733840"/>
            <a:ext cx="465912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Inspect logs of containers</a:t>
            </a:r>
            <a:endParaRPr/>
          </a:p>
        </p:txBody>
      </p:sp>
      <p:sp>
        <p:nvSpPr>
          <p:cNvPr id="266" name="CustomShape 7"/>
          <p:cNvSpPr/>
          <p:nvPr/>
        </p:nvSpPr>
        <p:spPr>
          <a:xfrm>
            <a:off x="182880" y="3201840"/>
            <a:ext cx="465912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Import/Export images as tar files</a:t>
            </a:r>
            <a:endParaRPr/>
          </a:p>
        </p:txBody>
      </p:sp>
      <p:sp>
        <p:nvSpPr>
          <p:cNvPr id="267" name="CustomShape 8"/>
          <p:cNvSpPr/>
          <p:nvPr/>
        </p:nvSpPr>
        <p:spPr>
          <a:xfrm>
            <a:off x="182880" y="3633840"/>
            <a:ext cx="685800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Link containers together</a:t>
            </a:r>
            <a:endParaRPr/>
          </a:p>
        </p:txBody>
      </p:sp>
      <p:sp>
        <p:nvSpPr>
          <p:cNvPr id="268" name="CustomShape 9"/>
          <p:cNvSpPr/>
          <p:nvPr/>
        </p:nvSpPr>
        <p:spPr>
          <a:xfrm>
            <a:off x="182880" y="4065840"/>
            <a:ext cx="685800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Do all this same stuff with the REST interface instead of the cmd line</a:t>
            </a:r>
            <a:endParaRPr/>
          </a:p>
        </p:txBody>
      </p:sp>
    </p:spTree>
  </p:cSld>
  <p:timing>
    <p:tnLst>
      <p:par>
        <p:cTn dur="indefinite" id="47" nodeType="tmRoot" restart="never">
          <p:childTnLst>
            <p:seq>
              <p:cTn id="4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82880" y="69840"/>
            <a:ext cx="465912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Q/A</a:t>
            </a:r>
            <a:endParaRPr/>
          </a:p>
        </p:txBody>
      </p:sp>
    </p:spTree>
  </p:cSld>
  <p:timing>
    <p:tnLst>
      <p:par>
        <p:cTn dur="indefinite" id="49" nodeType="tmRoot" restart="never">
          <p:childTnLst>
            <p:seq>
              <p:cTn id="5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82880" y="213840"/>
            <a:ext cx="465912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What does Docker manage and use?</a:t>
            </a:r>
            <a:endParaRPr/>
          </a:p>
        </p:txBody>
      </p:sp>
      <p:graphicFrame>
        <p:nvGraphicFramePr>
          <p:cNvPr id="180" name="Table 2"/>
          <p:cNvGraphicFramePr/>
          <p:nvPr/>
        </p:nvGraphicFramePr>
        <p:xfrm>
          <a:off x="182880" y="1188720"/>
          <a:ext cx="8833320" cy="2839680"/>
        </p:xfrm>
        <a:graphic>
          <a:graphicData uri="http://schemas.openxmlformats.org/drawingml/2006/table">
            <a:tbl>
              <a:tblPr/>
              <a:tblGrid>
                <a:gridCol w="4250880"/>
                <a:gridCol w="4582440"/>
              </a:tblGrid>
              <a:tr h="653400">
                <a:tc>
                  <a:txBody>
                    <a:bodyPr wrap="none"/>
                    <a:p>
                      <a:r>
                        <a:rPr lang="en-US">
                          <a:latin typeface="Calibri"/>
                        </a:rPr>
                        <a:t>LCX Linux Containers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>
                          <a:latin typeface="Calibri"/>
                        </a:rPr>
                        <a:t>http://linuxcontainers.org/</a:t>
                      </a:r>
                      <a:endParaRPr/>
                    </a:p>
                  </a:txBody>
                  <a:tcPr/>
                </a:tc>
              </a:tr>
              <a:tr h="784440">
                <a:tc>
                  <a:txBody>
                    <a:bodyPr wrap="none"/>
                    <a:p>
                      <a:r>
                        <a:rPr lang="en-US">
                          <a:latin typeface="Calibri"/>
                        </a:rPr>
                        <a:t>AUFS (stackable unification fs)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>
                          <a:latin typeface="Calibri"/>
                        </a:rPr>
                        <a:t>http://aufs.sourceforge.net/</a:t>
                      </a:r>
                      <a:endParaRPr/>
                    </a:p>
                  </a:txBody>
                  <a:tcPr/>
                </a:tc>
              </a:tr>
              <a:tr h="653400">
                <a:tc>
                  <a:txBody>
                    <a:bodyPr wrap="none"/>
                    <a:p>
                      <a:r>
                        <a:rPr lang="en-US">
                          <a:latin typeface="Calibri"/>
                        </a:rPr>
                        <a:t>Linux cgroups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>
                          <a:latin typeface="Calibri"/>
                        </a:rPr>
                        <a:t>http://en.wikipedia.org/wiki/Cgroups</a:t>
                      </a:r>
                      <a:endParaRPr/>
                    </a:p>
                  </a:txBody>
                  <a:tcPr/>
                </a:tc>
              </a:tr>
              <a:tr h="748440">
                <a:tc>
                  <a:txBody>
                    <a:bodyPr wrap="none"/>
                    <a:p>
                      <a:r>
                        <a:rPr lang="en-US">
                          <a:latin typeface="Calibri"/>
                        </a:rPr>
                        <a:t>IP network namespace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>
                          <a:latin typeface="Calibri"/>
                        </a:rPr>
                        <a:t>http://blog.scottlowe.org/2013/09/04/introducing-linux-network-namespaces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1" name="CustomShape 3"/>
          <p:cNvSpPr/>
          <p:nvPr/>
        </p:nvSpPr>
        <p:spPr>
          <a:xfrm>
            <a:off x="2312280" y="4320000"/>
            <a:ext cx="4515120" cy="381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>
                <a:solidFill>
                  <a:srgbClr val="ffffff"/>
                </a:solidFill>
                <a:latin typeface="Calbri"/>
              </a:rPr>
              <a:t>https://www.docker.io/learn_more/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82880" y="213840"/>
            <a:ext cx="465912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Docker lets you build in layers!</a:t>
            </a:r>
            <a:endParaRPr/>
          </a:p>
        </p:txBody>
      </p:sp>
      <p:pic>
        <p:nvPicPr>
          <p:cNvPr descr="" id="18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914400"/>
            <a:ext cx="8956800" cy="411048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82880" y="213840"/>
            <a:ext cx="465912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Docker has a community!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2358360" y="868320"/>
            <a:ext cx="4129560" cy="498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800">
                <a:solidFill>
                  <a:srgbClr val="ffffff"/>
                </a:solidFill>
                <a:latin typeface="Calibri"/>
              </a:rPr>
              <a:t>https://index.docker.io</a:t>
            </a:r>
            <a:endParaRPr/>
          </a:p>
        </p:txBody>
      </p:sp>
      <p:pic>
        <p:nvPicPr>
          <p:cNvPr descr="" id="18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8720" y="1371600"/>
            <a:ext cx="6610320" cy="465912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82880" y="213840"/>
            <a:ext cx="539064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Find and pull an image from index.docker.io 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274320" y="881280"/>
            <a:ext cx="8591040" cy="194328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 wrap="none"/>
          <a:p>
            <a:r>
              <a:rPr lang="en-US">
                <a:latin typeface="Monospace"/>
              </a:rPr>
              <a:t># docker search ubuntu</a:t>
            </a:r>
            <a:endParaRPr/>
          </a:p>
          <a:p>
            <a:r>
              <a:rPr lang="en-US">
                <a:latin typeface="Monospace"/>
              </a:rPr>
              <a:t>NAME              DESCRIPTION              STARS   TRUSTED</a:t>
            </a:r>
            <a:endParaRPr/>
          </a:p>
          <a:p>
            <a:r>
              <a:rPr lang="en-US">
                <a:latin typeface="Monospace"/>
              </a:rPr>
              <a:t>...</a:t>
            </a:r>
            <a:endParaRPr/>
          </a:p>
          <a:p>
            <a:r>
              <a:rPr lang="en-US">
                <a:latin typeface="Monospace"/>
              </a:rPr>
              <a:t>gerhard/ubuntu    Ubuntu 13.04 base image   0  </a:t>
            </a:r>
            <a:endParaRPr/>
          </a:p>
          <a:p>
            <a:r>
              <a:rPr lang="en-US">
                <a:latin typeface="Monospace"/>
              </a:rPr>
              <a:t>dockerfile/ubuntu Trusted Ubuntu ...        5       [OK]</a:t>
            </a:r>
            <a:endParaRPr/>
          </a:p>
          <a:p>
            <a:r>
              <a:rPr lang="en-US">
                <a:latin typeface="Monospace"/>
              </a:rPr>
              <a:t>...</a:t>
            </a:r>
            <a:endParaRPr/>
          </a:p>
          <a:p>
            <a:endParaRPr/>
          </a:p>
        </p:txBody>
      </p:sp>
      <p:sp>
        <p:nvSpPr>
          <p:cNvPr id="189" name="CustomShape 3"/>
          <p:cNvSpPr/>
          <p:nvPr/>
        </p:nvSpPr>
        <p:spPr>
          <a:xfrm>
            <a:off x="274320" y="3005280"/>
            <a:ext cx="8591040" cy="194328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 wrap="none"/>
          <a:p>
            <a:r>
              <a:rPr lang="en-US">
                <a:latin typeface="Monospace"/>
              </a:rPr>
              <a:t># docker pull dockerfile/ubuntu</a:t>
            </a:r>
            <a:endParaRPr/>
          </a:p>
          <a:p>
            <a:r>
              <a:rPr lang="en-US">
                <a:latin typeface="Monospace"/>
              </a:rPr>
              <a:t>Pulling repository dockerfile/ubuntu</a:t>
            </a:r>
            <a:endParaRPr/>
          </a:p>
          <a:p>
            <a:r>
              <a:rPr lang="en-US">
                <a:latin typeface="Monospace"/>
              </a:rPr>
              <a:t>1a791700f081: Download complete </a:t>
            </a:r>
            <a:endParaRPr/>
          </a:p>
          <a:p>
            <a:r>
              <a:rPr lang="en-US">
                <a:latin typeface="Monospace"/>
              </a:rPr>
              <a:t>27cf78414709: Download complete </a:t>
            </a:r>
            <a:endParaRPr/>
          </a:p>
          <a:p>
            <a:r>
              <a:rPr lang="en-US">
                <a:latin typeface="Monospace"/>
              </a:rPr>
              <a:t>b750fe79269d: Download complete </a:t>
            </a:r>
            <a:endParaRPr/>
          </a:p>
          <a:p>
            <a:r>
              <a:rPr lang="en-US">
                <a:latin typeface="Monospace"/>
              </a:rPr>
              <a:t>... </a:t>
            </a:r>
            <a:endParaRPr/>
          </a:p>
          <a:p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82880" y="213840"/>
            <a:ext cx="465912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Show Docker images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340920" y="742680"/>
            <a:ext cx="497520" cy="3430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     </a:t>
            </a:r>
            <a:endParaRPr/>
          </a:p>
        </p:txBody>
      </p:sp>
      <p:sp>
        <p:nvSpPr>
          <p:cNvPr id="192" name="CustomShape 3"/>
          <p:cNvSpPr/>
          <p:nvPr/>
        </p:nvSpPr>
        <p:spPr>
          <a:xfrm>
            <a:off x="70920" y="1333080"/>
            <a:ext cx="8980200" cy="273996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 wrap="none"/>
          <a:p>
            <a:r>
              <a:rPr lang="en-US" sz="1100">
                <a:latin typeface="Monospace"/>
              </a:rPr>
              <a:t># docker images</a:t>
            </a:r>
            <a:endParaRPr/>
          </a:p>
          <a:p>
            <a:r>
              <a:rPr lang="en-US" sz="1100">
                <a:latin typeface="Monospace"/>
              </a:rPr>
              <a:t>REPOSITORY          TAG                 IMAGE ID            CREATED             VIRTUAL SIZE</a:t>
            </a:r>
            <a:endParaRPr/>
          </a:p>
          <a:p>
            <a:r>
              <a:rPr lang="en-US" sz="1100">
                <a:latin typeface="Monospace"/>
              </a:rPr>
              <a:t>kc/cassandra        latest              96cdc1037f00        2 days ago          2.378 GB</a:t>
            </a:r>
            <a:endParaRPr/>
          </a:p>
          <a:p>
            <a:r>
              <a:rPr lang="en-US" sz="1100">
                <a:latin typeface="Monospace"/>
              </a:rPr>
              <a:t>kc/cassandra-ctrl   latest              8c34f7b09557        2 days ago          2.418 GB</a:t>
            </a:r>
            <a:endParaRPr/>
          </a:p>
          <a:p>
            <a:r>
              <a:rPr lang="en-US" sz="1100">
                <a:latin typeface="Monospace"/>
              </a:rPr>
              <a:t>dockerfile/ubuntu   latest              1a791700f081        5 days ago          488.4 MB</a:t>
            </a:r>
            <a:endParaRPr/>
          </a:p>
          <a:p>
            <a:r>
              <a:rPr lang="en-US" sz="1100">
                <a:latin typeface="Monospace"/>
              </a:rPr>
              <a:t>&lt;none&gt;              &lt;none&gt;              24a9394847c4        7 days ago          442.9 MB</a:t>
            </a:r>
            <a:endParaRPr/>
          </a:p>
          <a:p>
            <a:r>
              <a:rPr lang="en-US" sz="1100">
                <a:latin typeface="Monospace"/>
              </a:rPr>
              <a:t>poklet/cassandra    latest              10e76b316b41        2 weeks ago         541.4 MB</a:t>
            </a:r>
            <a:endParaRPr/>
          </a:p>
          <a:p>
            <a:r>
              <a:rPr lang="en-US" sz="1100">
                <a:latin typeface="Monospace"/>
              </a:rPr>
              <a:t>ubuntu-bind9        latest              6b13bb872630        3 weeks ago         257.8 MB</a:t>
            </a:r>
            <a:endParaRPr/>
          </a:p>
          <a:p>
            <a:r>
              <a:rPr lang="en-US" sz="1100">
                <a:latin typeface="Monospace"/>
              </a:rPr>
              <a:t>ubuntu              12.04               8dbd9e392a96        9 months ago        128 MB</a:t>
            </a:r>
            <a:endParaRPr/>
          </a:p>
          <a:p>
            <a:r>
              <a:rPr lang="en-US" sz="1100">
                <a:latin typeface="Monospace"/>
              </a:rPr>
              <a:t>ubuntu              latest              8dbd9e392a96        9 months ago        128 MB</a:t>
            </a:r>
            <a:endParaRPr/>
          </a:p>
          <a:p>
            <a:r>
              <a:rPr lang="en-US" sz="1100">
                <a:latin typeface="Monospace"/>
              </a:rPr>
              <a:t>ubuntu              precise             8dbd9e392a96        9 months ago        128 MB</a:t>
            </a:r>
            <a:endParaRPr/>
          </a:p>
          <a:p>
            <a:r>
              <a:rPr lang="en-US" sz="1100">
                <a:latin typeface="Monospace"/>
              </a:rPr>
              <a:t>ubuntu              12.10               b750fe79269d        10 months ago       175.3 MB</a:t>
            </a:r>
            <a:endParaRPr/>
          </a:p>
          <a:p>
            <a:r>
              <a:rPr lang="en-US" sz="1100">
                <a:latin typeface="Monospace"/>
              </a:rPr>
              <a:t>ubuntu              quantal             b750fe79269d        10 months ago       175.3 MB</a:t>
            </a:r>
            <a:endParaRPr/>
          </a:p>
          <a:p>
            <a:r>
              <a:rPr lang="en-US" sz="1100">
                <a:latin typeface="Monospace"/>
              </a:rPr>
              <a:t>#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82880" y="213840"/>
            <a:ext cx="465912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Let's run a container!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91440" y="1473840"/>
            <a:ext cx="8956800" cy="71640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 wrap="none"/>
          <a:p>
            <a:r>
              <a:rPr lang="en-US" sz="1300">
                <a:latin typeface="Monospace"/>
              </a:rPr>
              <a:t># docker run -t -i -name test dockerfile/ubuntu /bin/bash</a:t>
            </a:r>
            <a:endParaRPr/>
          </a:p>
          <a:p>
            <a:r>
              <a:rPr lang="en-US" sz="1300">
                <a:latin typeface="Monospace"/>
              </a:rPr>
              <a:t>[ root@ae081774b702:~ ]$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91440" y="3093840"/>
            <a:ext cx="8956800" cy="71640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 wrap="none"/>
          <a:p>
            <a:r>
              <a:rPr lang="en-US" sz="1300">
                <a:latin typeface="Monospace"/>
              </a:rPr>
              <a:t># docker ps</a:t>
            </a:r>
            <a:endParaRPr/>
          </a:p>
          <a:p>
            <a:r>
              <a:rPr lang="en-US" sz="1300">
                <a:latin typeface="Monospace"/>
              </a:rPr>
              <a:t>CONTAINER ID    IMAGE                     COMMAND   CREATED   STATUS     PORTS  NAMES</a:t>
            </a:r>
            <a:endParaRPr/>
          </a:p>
          <a:p>
            <a:r>
              <a:rPr lang="en-US" sz="1300">
                <a:latin typeface="Monospace"/>
              </a:rPr>
              <a:t>ae081774b702    dockerfile/ubuntu:latest  /bin/bash 2 min...  Up 2 min..        test</a:t>
            </a:r>
            <a:endParaRPr/>
          </a:p>
        </p:txBody>
      </p:sp>
      <p:sp>
        <p:nvSpPr>
          <p:cNvPr id="196" name="CustomShape 4"/>
          <p:cNvSpPr/>
          <p:nvPr/>
        </p:nvSpPr>
        <p:spPr>
          <a:xfrm>
            <a:off x="74880" y="969840"/>
            <a:ext cx="465912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Start an interactive container</a:t>
            </a:r>
            <a:endParaRPr/>
          </a:p>
        </p:txBody>
      </p:sp>
      <p:sp>
        <p:nvSpPr>
          <p:cNvPr id="197" name="CustomShape 5"/>
          <p:cNvSpPr/>
          <p:nvPr/>
        </p:nvSpPr>
        <p:spPr>
          <a:xfrm>
            <a:off x="38880" y="2589840"/>
            <a:ext cx="465912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ffff"/>
                </a:solidFill>
                <a:latin typeface="Calibri"/>
              </a:rPr>
              <a:t>List running containers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82880" y="213840"/>
            <a:ext cx="4659120" cy="421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What's happening here?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182880" y="1097280"/>
            <a:ext cx="8682480" cy="26607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Docker started a container based on the ubuntu image we pulled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/bin/bash is running in the container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The container will only run as long as /bin/bash is running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