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jpeg" ContentType="image/jpe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www.docker.io/" TargetMode="External"/><Relationship Id="rId2" Type="http://schemas.openxmlformats.org/officeDocument/2006/relationships/hyperlink" Target="https://github.com/jpetazzo/pipework" TargetMode="External"/><Relationship Id="rId3" Type="http://schemas.openxmlformats.org/officeDocument/2006/relationships/hyperlink" Target="https://github.com/kcberg/docker-cassandra-cluster-presentation" TargetMode="External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3051000" y="2795760"/>
            <a:ext cx="3041280" cy="726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KC Berg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alibri"/>
              </a:rPr>
              <a:t>CTO @ JumpCloud Inc.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alibri"/>
              </a:rPr>
              <a:t>http://www.jumpcloud.com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2168280" y="1620720"/>
            <a:ext cx="4807440" cy="911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>
                <a:solidFill>
                  <a:srgbClr val="ffffff"/>
                </a:solidFill>
                <a:latin typeface="Calibri"/>
              </a:rPr>
              <a:t>Intro to Docker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 Local Cassandra Cluster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82880" y="21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This image doesn't have what I need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91440" y="1629720"/>
            <a:ext cx="8956440" cy="27709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1300">
                <a:latin typeface="Monospace"/>
              </a:rPr>
              <a:t>[ root@ae081774b702:~ ]$ python</a:t>
            </a:r>
            <a:endParaRPr/>
          </a:p>
          <a:p>
            <a:r>
              <a:rPr lang="en-US" sz="1300">
                <a:latin typeface="Monospace"/>
              </a:rPr>
              <a:t>bash: python: command not found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[ root@ae081774b702:~ ]$ apt-get install -y python</a:t>
            </a:r>
            <a:endParaRPr/>
          </a:p>
          <a:p>
            <a:r>
              <a:rPr lang="en-US" sz="1300">
                <a:latin typeface="Monospace"/>
              </a:rPr>
              <a:t>Reading package lists... Done</a:t>
            </a:r>
            <a:endParaRPr/>
          </a:p>
          <a:p>
            <a:r>
              <a:rPr lang="en-US" sz="1300">
                <a:latin typeface="Monospace"/>
              </a:rPr>
              <a:t>Building dependency tree</a:t>
            </a:r>
            <a:endParaRPr/>
          </a:p>
          <a:p>
            <a:r>
              <a:rPr lang="en-US" sz="1300">
                <a:latin typeface="Monospace"/>
              </a:rPr>
              <a:t>...</a:t>
            </a:r>
            <a:endParaRPr/>
          </a:p>
          <a:p>
            <a:r>
              <a:rPr lang="en-US" sz="1300">
                <a:latin typeface="Monospace"/>
              </a:rPr>
              <a:t>Setting up python (2.7.3-0ubuntu7) …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[ root@ae081774b702:~ ]$ python -V</a:t>
            </a:r>
            <a:endParaRPr/>
          </a:p>
          <a:p>
            <a:r>
              <a:rPr lang="en-US" sz="1300">
                <a:latin typeface="Monospace"/>
              </a:rPr>
              <a:t>Python 2.7.3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[ root@ae081774b702:~ ]$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2880" y="21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Save your change as an image!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253800" y="895320"/>
            <a:ext cx="8810280" cy="35146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1200">
                <a:latin typeface="Monospace"/>
              </a:rPr>
              <a:t>[ root@ae081774b702:~ ]$ exit</a:t>
            </a:r>
            <a:endParaRPr/>
          </a:p>
          <a:p>
            <a:r>
              <a:rPr lang="en-US" sz="1200">
                <a:latin typeface="Monospace"/>
              </a:rPr>
              <a:t># docker ps</a:t>
            </a:r>
            <a:endParaRPr/>
          </a:p>
          <a:p>
            <a:r>
              <a:rPr lang="en-US" sz="1200">
                <a:latin typeface="Monospace"/>
              </a:rPr>
              <a:t>CONTAINER ID  IMAGE   COMMAND CREATED STATUS PORTS   NAMES</a:t>
            </a:r>
            <a:endParaRPr/>
          </a:p>
          <a:p>
            <a:endParaRPr/>
          </a:p>
          <a:p>
            <a:r>
              <a:rPr lang="en-US" sz="1200">
                <a:latin typeface="Monospace"/>
              </a:rPr>
              <a:t># docker ps -a</a:t>
            </a:r>
            <a:endParaRPr/>
          </a:p>
          <a:p>
            <a:r>
              <a:rPr lang="en-US" sz="1200">
                <a:latin typeface="Monospace"/>
              </a:rPr>
              <a:t>CONTAINER ID  IMAGE                      COMMAND    CREATED   STATUS ... NAMES</a:t>
            </a:r>
            <a:endParaRPr/>
          </a:p>
          <a:p>
            <a:r>
              <a:rPr lang="en-US" sz="1200">
                <a:latin typeface="Monospace"/>
              </a:rPr>
              <a:t>ae081774b702  dockerfile/ubuntu:latest   /bin/bash  22 min..  Exit 0     test </a:t>
            </a:r>
            <a:endParaRPr/>
          </a:p>
          <a:p>
            <a:r>
              <a:rPr lang="en-US" sz="1200">
                <a:latin typeface="Monospace"/>
              </a:rPr>
              <a:t>be0651c5aff0  dockerfile/ubuntu:latest   /bin/bash  24 min..  Exit 0     silly_archimede</a:t>
            </a:r>
            <a:endParaRPr/>
          </a:p>
          <a:p>
            <a:r>
              <a:rPr lang="en-US" sz="1200">
                <a:latin typeface="Monospace"/>
              </a:rPr>
              <a:t>     </a:t>
            </a:r>
            <a:endParaRPr/>
          </a:p>
          <a:p>
            <a:r>
              <a:rPr lang="en-US" sz="1200">
                <a:latin typeface="Monospace"/>
              </a:rPr>
              <a:t># docker commit test kc/ubuntu-python</a:t>
            </a:r>
            <a:endParaRPr/>
          </a:p>
          <a:p>
            <a:r>
              <a:rPr lang="en-US" sz="1200">
                <a:latin typeface="Monospace"/>
              </a:rPr>
              <a:t>4ba854b9ad80c3acfa7d90b3a1fca10ee0c6e1309647adb628752f1982d982e5</a:t>
            </a:r>
            <a:endParaRPr/>
          </a:p>
          <a:p>
            <a:endParaRPr/>
          </a:p>
          <a:p>
            <a:r>
              <a:rPr lang="en-US" sz="1200">
                <a:latin typeface="Monospace"/>
              </a:rPr>
              <a:t># docker images</a:t>
            </a:r>
            <a:endParaRPr/>
          </a:p>
          <a:p>
            <a:r>
              <a:rPr lang="en-US" sz="1200">
                <a:latin typeface="Monospace"/>
              </a:rPr>
              <a:t>REPOSITORY          TAG                 IMAGE ID            CREATED             VIRTUAL SIZE</a:t>
            </a:r>
            <a:endParaRPr/>
          </a:p>
          <a:p>
            <a:r>
              <a:rPr lang="en-US" sz="1200">
                <a:latin typeface="Monospace"/>
              </a:rPr>
              <a:t>kc/ubuntu-python    latest              4ba854b9ad80        25 seconds ago      514 MB</a:t>
            </a:r>
            <a:endParaRPr/>
          </a:p>
          <a:p>
            <a:r>
              <a:rPr lang="en-US" sz="1200">
                <a:latin typeface="Monospace"/>
              </a:rPr>
              <a:t>kc/cassandra        latest              96cdc1037f00        2 days ago          2.378 GB</a:t>
            </a:r>
            <a:endParaRPr/>
          </a:p>
          <a:p>
            <a:r>
              <a:rPr lang="en-US" sz="1200">
                <a:latin typeface="Monospace"/>
              </a:rPr>
              <a:t>kc/cassandra-ctrl   latest              8c34f7b09557        2 days ago          2.418 GB</a:t>
            </a:r>
            <a:endParaRPr/>
          </a:p>
          <a:p>
            <a:r>
              <a:rPr lang="en-US" sz="1200">
                <a:latin typeface="Monospace"/>
              </a:rPr>
              <a:t>...</a:t>
            </a:r>
            <a:endParaRPr/>
          </a:p>
          <a:p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82880" y="21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try something cool!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274320" y="1280160"/>
            <a:ext cx="8684280" cy="3655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67" name="CustomShape 3"/>
          <p:cNvSpPr/>
          <p:nvPr/>
        </p:nvSpPr>
        <p:spPr>
          <a:xfrm>
            <a:off x="5120640" y="1463040"/>
            <a:ext cx="178200" cy="343800"/>
          </a:xfrm>
          <a:prstGeom prst="rect">
            <a:avLst/>
          </a:prstGeom>
        </p:spPr>
      </p:sp>
      <p:sp>
        <p:nvSpPr>
          <p:cNvPr id="68" name="CustomShape 4"/>
          <p:cNvSpPr/>
          <p:nvPr/>
        </p:nvSpPr>
        <p:spPr>
          <a:xfrm>
            <a:off x="3036960" y="833040"/>
            <a:ext cx="3067560" cy="353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A local Cassandra cluster</a:t>
            </a:r>
            <a:endParaRPr/>
          </a:p>
        </p:txBody>
      </p:sp>
      <p:sp>
        <p:nvSpPr>
          <p:cNvPr id="69" name="CustomShape 5"/>
          <p:cNvSpPr/>
          <p:nvPr/>
        </p:nvSpPr>
        <p:spPr>
          <a:xfrm>
            <a:off x="365760" y="1371600"/>
            <a:ext cx="2997720" cy="343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Host system (10.x.x.x dhcp)</a:t>
            </a:r>
            <a:endParaRPr/>
          </a:p>
        </p:txBody>
      </p:sp>
      <p:sp>
        <p:nvSpPr>
          <p:cNvPr id="70" name="CustomShape 6"/>
          <p:cNvSpPr/>
          <p:nvPr/>
        </p:nvSpPr>
        <p:spPr>
          <a:xfrm>
            <a:off x="548640" y="1828800"/>
            <a:ext cx="8135640" cy="2832120"/>
          </a:xfrm>
          <a:prstGeom prst="rect">
            <a:avLst/>
          </a:prstGeom>
          <a:solidFill>
            <a:srgbClr val="ff8080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/>
              <a:t>Cassandra network </a:t>
            </a:r>
            <a:endParaRPr/>
          </a:p>
          <a:p>
            <a:r>
              <a:rPr lang="en-US"/>
              <a:t>(192.168.1.0/24)</a:t>
            </a:r>
            <a:endParaRPr/>
          </a:p>
        </p:txBody>
      </p:sp>
      <p:sp>
        <p:nvSpPr>
          <p:cNvPr id="71" name="CustomShape 7"/>
          <p:cNvSpPr/>
          <p:nvPr/>
        </p:nvSpPr>
        <p:spPr>
          <a:xfrm>
            <a:off x="4325040" y="2149920"/>
            <a:ext cx="1917720" cy="63756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node1 (seed)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192.168.1.1</a:t>
            </a:r>
            <a:endParaRPr/>
          </a:p>
        </p:txBody>
      </p:sp>
      <p:sp>
        <p:nvSpPr>
          <p:cNvPr id="72" name="CustomShape 8"/>
          <p:cNvSpPr/>
          <p:nvPr/>
        </p:nvSpPr>
        <p:spPr>
          <a:xfrm>
            <a:off x="6428160" y="3612960"/>
            <a:ext cx="1917720" cy="63756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node6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192.168.1.6</a:t>
            </a:r>
            <a:endParaRPr/>
          </a:p>
        </p:txBody>
      </p:sp>
      <p:sp>
        <p:nvSpPr>
          <p:cNvPr id="73" name="CustomShape 9"/>
          <p:cNvSpPr/>
          <p:nvPr/>
        </p:nvSpPr>
        <p:spPr>
          <a:xfrm>
            <a:off x="6428160" y="2881440"/>
            <a:ext cx="1917720" cy="63756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node5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192.168.1.5</a:t>
            </a:r>
            <a:endParaRPr/>
          </a:p>
        </p:txBody>
      </p:sp>
      <p:sp>
        <p:nvSpPr>
          <p:cNvPr id="74" name="CustomShape 10"/>
          <p:cNvSpPr/>
          <p:nvPr/>
        </p:nvSpPr>
        <p:spPr>
          <a:xfrm>
            <a:off x="4325040" y="3612960"/>
            <a:ext cx="1917720" cy="63756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192.168.1.3</a:t>
            </a:r>
            <a:endParaRPr/>
          </a:p>
        </p:txBody>
      </p:sp>
      <p:sp>
        <p:nvSpPr>
          <p:cNvPr id="75" name="CustomShape 11"/>
          <p:cNvSpPr/>
          <p:nvPr/>
        </p:nvSpPr>
        <p:spPr>
          <a:xfrm>
            <a:off x="4325040" y="2881440"/>
            <a:ext cx="1917720" cy="63756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192.168.1.2</a:t>
            </a:r>
            <a:endParaRPr/>
          </a:p>
        </p:txBody>
      </p:sp>
      <p:sp>
        <p:nvSpPr>
          <p:cNvPr id="76" name="CustomShape 12"/>
          <p:cNvSpPr/>
          <p:nvPr/>
        </p:nvSpPr>
        <p:spPr>
          <a:xfrm>
            <a:off x="6428160" y="2149920"/>
            <a:ext cx="1917720" cy="63756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node4 (seed)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192.168.1.4</a:t>
            </a:r>
            <a:endParaRPr/>
          </a:p>
        </p:txBody>
      </p:sp>
      <p:sp>
        <p:nvSpPr>
          <p:cNvPr id="77" name="CustomShape 13"/>
          <p:cNvSpPr/>
          <p:nvPr/>
        </p:nvSpPr>
        <p:spPr>
          <a:xfrm>
            <a:off x="2093040" y="2869920"/>
            <a:ext cx="1917720" cy="63756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ctrl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192.168.1.100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82880" y="21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Some networking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82880" y="741240"/>
            <a:ext cx="6306840" cy="353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Pipework - https://github.com/jpetazzo/pipework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145800" y="1381320"/>
            <a:ext cx="3317760" cy="353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Modify your host iptables 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1280160" y="1814400"/>
            <a:ext cx="7030080" cy="2115360"/>
          </a:xfrm>
          <a:prstGeom prst="rect">
            <a:avLst/>
          </a:prstGeom>
        </p:spPr>
      </p:sp>
      <p:sp>
        <p:nvSpPr>
          <p:cNvPr id="82" name="CustomShape 5"/>
          <p:cNvSpPr/>
          <p:nvPr/>
        </p:nvSpPr>
        <p:spPr>
          <a:xfrm>
            <a:off x="93960" y="2468880"/>
            <a:ext cx="8499600" cy="2183040"/>
          </a:xfrm>
          <a:prstGeom prst="rect">
            <a:avLst/>
          </a:prstGeom>
        </p:spPr>
      </p:sp>
      <p:sp>
        <p:nvSpPr>
          <p:cNvPr id="83" name="CustomShape 6"/>
          <p:cNvSpPr/>
          <p:nvPr/>
        </p:nvSpPr>
        <p:spPr>
          <a:xfrm>
            <a:off x="274320" y="1919520"/>
            <a:ext cx="8593560" cy="26506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endParaRPr/>
          </a:p>
          <a:p>
            <a:r>
              <a:rPr lang="en-US" sz="1300">
                <a:latin typeface="Monospace"/>
              </a:rPr>
              <a:t># cat ./enable-forwarding-for-interface.sh</a:t>
            </a:r>
            <a:endParaRPr/>
          </a:p>
          <a:p>
            <a:r>
              <a:rPr lang="en-US" sz="1300">
                <a:latin typeface="Monospace"/>
              </a:rPr>
              <a:t> </a:t>
            </a:r>
            <a:endParaRPr/>
          </a:p>
          <a:p>
            <a:r>
              <a:rPr lang="en-US" sz="1300">
                <a:latin typeface="Monospace"/>
              </a:rPr>
              <a:t>#/bin/bash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iface=”br1”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iptables -I FORWARD 1 -i $iface -o $iface -j ACCEPT</a:t>
            </a:r>
            <a:endParaRPr/>
          </a:p>
          <a:p>
            <a:r>
              <a:rPr lang="en-US" sz="1300">
                <a:latin typeface="Monospace"/>
              </a:rPr>
              <a:t>iptables -I FORWARD 2 -i $iface ! -o $iface -j ACCEPT</a:t>
            </a:r>
            <a:endParaRPr/>
          </a:p>
          <a:p>
            <a:r>
              <a:rPr lang="en-US" sz="1300">
                <a:latin typeface="Monospace"/>
              </a:rPr>
              <a:t>iptables -I FORWARD 3 -o $iface -m conntrack --ctstate RELATED,ESTABLISHED -j ACCEPT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# sudo ./enable-forwarding-for-interface.sh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90880" y="213840"/>
            <a:ext cx="559908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Get a Cassandra base image and customize it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365760" y="1355040"/>
            <a:ext cx="8410320" cy="9442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000">
                <a:latin typeface="Monospace"/>
              </a:rPr>
              <a:t># docker pull poklet/cassandra</a:t>
            </a:r>
            <a:endParaRPr/>
          </a:p>
          <a:p>
            <a:endParaRPr/>
          </a:p>
          <a:p>
            <a:r>
              <a:rPr lang="en-US" sz="1000">
                <a:latin typeface="Monospace"/>
              </a:rPr>
              <a:t># docker run -u root -name cassandra_base -t -i poklet/cassandra /bin/bash</a:t>
            </a:r>
            <a:endParaRPr/>
          </a:p>
          <a:p>
            <a:endParaRPr/>
          </a:p>
          <a:p>
            <a:r>
              <a:rPr lang="en-US" sz="1000">
                <a:latin typeface="Monospace"/>
              </a:rPr>
              <a:t>bash-4.1#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366120" y="3083040"/>
            <a:ext cx="8410320" cy="135252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000">
                <a:latin typeface="Monospace"/>
              </a:rPr>
              <a:t>bash-4.1# curl -s https://raw2.github.com/jpetazzo/pipework/master/pipework &gt; /usr/local/bin/pipework</a:t>
            </a:r>
            <a:endParaRPr/>
          </a:p>
          <a:p>
            <a:endParaRPr/>
          </a:p>
          <a:p>
            <a:r>
              <a:rPr lang="en-US" sz="1000">
                <a:latin typeface="Monospace"/>
              </a:rPr>
              <a:t>bash-4.1# chmod 755 /usr/local/bin/pipework</a:t>
            </a:r>
            <a:endParaRPr/>
          </a:p>
          <a:p>
            <a:endParaRPr/>
          </a:p>
          <a:p>
            <a:r>
              <a:rPr lang="en-US" sz="1000">
                <a:latin typeface="Monospace"/>
              </a:rPr>
              <a:t>bash-4.1# vi /usr/local/bin/start.sh</a:t>
            </a:r>
            <a:endParaRPr/>
          </a:p>
          <a:p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290880" y="1005840"/>
            <a:ext cx="18644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Host shell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290880" y="2733840"/>
            <a:ext cx="18644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0880" y="914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Checkout /usr/local/bin/start.sh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202320" y="911520"/>
            <a:ext cx="8593560" cy="416916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300">
                <a:latin typeface="Monospace"/>
              </a:rPr>
              <a:t>#!/usr/bin/env bash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IP=`hostname --ip-address`</a:t>
            </a:r>
            <a:endParaRPr/>
          </a:p>
          <a:p>
            <a:r>
              <a:rPr lang="en-US" sz="1300">
                <a:latin typeface="Monospace"/>
              </a:rPr>
              <a:t>SEEDS="$1,$IP"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echo Configuring Cassandra to listen at $IP, with seeds: $SEEDS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DEFAULT=/etc/cassandra/default.conf</a:t>
            </a:r>
            <a:endParaRPr/>
          </a:p>
          <a:p>
            <a:r>
              <a:rPr lang="en-US" sz="1300">
                <a:latin typeface="Monospace"/>
              </a:rPr>
              <a:t>CONFIG=/etc/cassandra/conf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rm -rf $CONFIG</a:t>
            </a:r>
            <a:endParaRPr/>
          </a:p>
          <a:p>
            <a:r>
              <a:rPr lang="en-US" sz="1300">
                <a:latin typeface="Monospace"/>
              </a:rPr>
              <a:t>mkdir -p $CONFIG</a:t>
            </a:r>
            <a:endParaRPr/>
          </a:p>
          <a:p>
            <a:r>
              <a:rPr lang="en-US" sz="1300">
                <a:latin typeface="Monospace"/>
              </a:rPr>
              <a:t>cp $DEFAULT/cassandra.yaml $DEFAULT/log4j-server.properties $CONFIG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sed -i -e "s/^listen_address.*/listen_address: $IP/"   $CONFIG/cassandra.yaml</a:t>
            </a:r>
            <a:endParaRPr/>
          </a:p>
          <a:p>
            <a:r>
              <a:rPr lang="en-US" sz="1300">
                <a:latin typeface="Monospace"/>
              </a:rPr>
              <a:t>sed -i -e "s/^rpc_address.*/rpc_address: 0.0.0.0/"   $CONFIG/cassandra.yaml</a:t>
            </a:r>
            <a:endParaRPr/>
          </a:p>
          <a:p>
            <a:r>
              <a:rPr lang="en-US" sz="1300">
                <a:latin typeface="Monospace"/>
              </a:rPr>
              <a:t>sed -i -e "s/- seeds: \"127.0.0.1\"/- seeds: \"$SEEDS\"/" $CONFIG/cassandra.yaml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echo Starting Cassandra...</a:t>
            </a:r>
            <a:endParaRPr/>
          </a:p>
          <a:p>
            <a:r>
              <a:rPr lang="en-US" sz="1300">
                <a:latin typeface="Monospace"/>
              </a:rPr>
              <a:t>cassandra -f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146880" y="573840"/>
            <a:ext cx="18644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Modify /usr/local/bin/start.sh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02320" y="869760"/>
            <a:ext cx="8593560" cy="41590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900">
                <a:latin typeface="Monospace"/>
              </a:rPr>
              <a:t>#!/usr/bin/env bash</a:t>
            </a:r>
            <a:endParaRPr/>
          </a:p>
          <a:p>
            <a:endParaRPr/>
          </a:p>
          <a:p>
            <a:r>
              <a:rPr b="1" lang="en-US" sz="900">
                <a:latin typeface="Monospace"/>
              </a:rPr>
              <a:t>getIP() {</a:t>
            </a:r>
            <a:endParaRPr/>
          </a:p>
          <a:p>
            <a:r>
              <a:rPr b="1" lang="en-US" sz="900">
                <a:latin typeface="Monospace"/>
              </a:rPr>
              <a:t>        </a:t>
            </a:r>
            <a:r>
              <a:rPr b="1" lang="en-US" sz="900">
                <a:latin typeface="Monospace"/>
              </a:rPr>
              <a:t>inet=(`ip addr show eth1 | grep "inet\ "`)</a:t>
            </a:r>
            <a:endParaRPr/>
          </a:p>
          <a:p>
            <a:r>
              <a:rPr b="1" lang="en-US" sz="900">
                <a:latin typeface="Monospace"/>
              </a:rPr>
              <a:t>        </a:t>
            </a:r>
            <a:r>
              <a:rPr b="1" lang="en-US" sz="900">
                <a:latin typeface="Monospace"/>
              </a:rPr>
              <a:t>tmp=(${inet[1]//\// })</a:t>
            </a:r>
            <a:endParaRPr/>
          </a:p>
          <a:p>
            <a:r>
              <a:rPr b="1" lang="en-US" sz="900">
                <a:latin typeface="Monospace"/>
              </a:rPr>
              <a:t>        </a:t>
            </a:r>
            <a:r>
              <a:rPr b="1" lang="en-US" sz="900">
                <a:latin typeface="Monospace"/>
              </a:rPr>
              <a:t>echo $tmp</a:t>
            </a:r>
            <a:endParaRPr/>
          </a:p>
          <a:p>
            <a:r>
              <a:rPr b="1" lang="en-US" sz="900">
                <a:latin typeface="Monospace"/>
              </a:rPr>
              <a:t>}</a:t>
            </a:r>
            <a:endParaRPr/>
          </a:p>
          <a:p>
            <a:endParaRPr/>
          </a:p>
          <a:p>
            <a:r>
              <a:rPr b="1" lang="en-US" sz="900">
                <a:latin typeface="Monospace"/>
              </a:rPr>
              <a:t>/usr/local/bin/pipework --wait</a:t>
            </a:r>
            <a:endParaRPr/>
          </a:p>
          <a:p>
            <a:endParaRPr/>
          </a:p>
          <a:p>
            <a:r>
              <a:rPr b="1" lang="en-US" sz="900">
                <a:latin typeface="Monospace"/>
              </a:rPr>
              <a:t>IP=`getIP`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SEEDS="$1,$IP"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echo Configuring Cassandra to listen at $IP, with seeds: $SEEDS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DEFAULT=/etc/cassandra/default.conf</a:t>
            </a:r>
            <a:endParaRPr/>
          </a:p>
          <a:p>
            <a:r>
              <a:rPr lang="en-US" sz="900">
                <a:latin typeface="Monospace"/>
              </a:rPr>
              <a:t>CONFIG=/etc/cassandra/conf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rm -rf $CONFIG</a:t>
            </a:r>
            <a:endParaRPr/>
          </a:p>
          <a:p>
            <a:r>
              <a:rPr lang="en-US" sz="900">
                <a:latin typeface="Monospace"/>
              </a:rPr>
              <a:t>mkdir -p $CONFIG</a:t>
            </a:r>
            <a:endParaRPr/>
          </a:p>
          <a:p>
            <a:r>
              <a:rPr lang="en-US" sz="900">
                <a:latin typeface="Monospace"/>
              </a:rPr>
              <a:t>cp $DEFAULT/cassandra.yaml $DEFAULT/log4j-server.properties </a:t>
            </a:r>
            <a:r>
              <a:rPr b="1" lang="en-US" sz="900">
                <a:latin typeface="Monospace"/>
              </a:rPr>
              <a:t>$DEFAULT/cassandra-env.sh</a:t>
            </a:r>
            <a:r>
              <a:rPr lang="en-US" sz="900">
                <a:latin typeface="Monospace"/>
              </a:rPr>
              <a:t> $CONFIG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sed -i -e "s/^listen_address.*/listen_address: $IP/"   $CONFIG/cassandra.yaml</a:t>
            </a:r>
            <a:endParaRPr/>
          </a:p>
          <a:p>
            <a:r>
              <a:rPr lang="en-US" sz="900">
                <a:latin typeface="Monospace"/>
              </a:rPr>
              <a:t>sed -i -e "s/^rpc_address.*/rpc_address: 0.0.0.0/"   $CONFIG/cassandra.yaml</a:t>
            </a:r>
            <a:endParaRPr/>
          </a:p>
          <a:p>
            <a:r>
              <a:rPr lang="en-US" sz="900">
                <a:latin typeface="Monospace"/>
              </a:rPr>
              <a:t>sed -i -e "s/- seeds: \"127.0.0.1\"/- seeds: \"$SEEDS\"/" $CONFIG/cassandra.yaml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echo Starting Cassandra...</a:t>
            </a:r>
            <a:endParaRPr/>
          </a:p>
          <a:p>
            <a:r>
              <a:rPr lang="en-US" sz="900">
                <a:latin typeface="Monospace"/>
              </a:rPr>
              <a:t>cassandra -f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110880" y="465840"/>
            <a:ext cx="18644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02320" y="213840"/>
            <a:ext cx="665460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Modify /etc/cassandra/default.conf/cassandra-env.sh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221760" y="1121760"/>
            <a:ext cx="8593560" cy="327420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...</a:t>
            </a:r>
            <a:endParaRPr/>
          </a:p>
          <a:p>
            <a:r>
              <a:rPr lang="en-US" sz="1100">
                <a:latin typeface="Monospace"/>
              </a:rPr>
              <a:t># jmx: metrics and administration interface</a:t>
            </a:r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  <a:p>
            <a:r>
              <a:rPr lang="en-US" sz="1100">
                <a:latin typeface="Monospace"/>
              </a:rPr>
              <a:t># add this if you're having trouble connecting:</a:t>
            </a:r>
            <a:endParaRPr/>
          </a:p>
          <a:p>
            <a:r>
              <a:rPr lang="en-US" sz="1100">
                <a:latin typeface="Monospace"/>
              </a:rPr>
              <a:t># JVM_OPTS="$JVM_OPTS -Djava.rmi.server.hostname=&lt;public name&gt;"</a:t>
            </a:r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  <a:p>
            <a:r>
              <a:rPr lang="en-US" sz="1100">
                <a:latin typeface="Monospace"/>
              </a:rPr>
              <a:t># see</a:t>
            </a:r>
            <a:endParaRPr/>
          </a:p>
          <a:p>
            <a:r>
              <a:rPr lang="en-US" sz="1100">
                <a:latin typeface="Monospace"/>
              </a:rPr>
              <a:t># https://blogs.oracle.com/jmxetc/entry/troubleshooting_connection_problems_in_jconsole</a:t>
            </a:r>
            <a:endParaRPr/>
          </a:p>
          <a:p>
            <a:r>
              <a:rPr lang="en-US" sz="1100">
                <a:latin typeface="Monospace"/>
              </a:rPr>
              <a:t># for more on configuring JMX through firewalls, etc. (Short version:</a:t>
            </a:r>
            <a:endParaRPr/>
          </a:p>
          <a:p>
            <a:r>
              <a:rPr lang="en-US" sz="1100">
                <a:latin typeface="Monospace"/>
              </a:rPr>
              <a:t># get it working with no firewall first.)</a:t>
            </a:r>
            <a:endParaRPr/>
          </a:p>
          <a:p>
            <a:r>
              <a:rPr b="1" lang="en-US" sz="1100">
                <a:latin typeface="Monospace"/>
              </a:rPr>
              <a:t>inet=(`ip addr show eth1 | grep "inet\ "`)</a:t>
            </a:r>
            <a:endParaRPr/>
          </a:p>
          <a:p>
            <a:r>
              <a:rPr b="1" lang="en-US" sz="1100">
                <a:latin typeface="Monospace"/>
              </a:rPr>
              <a:t>ip=(${inet[1]//\// })</a:t>
            </a:r>
            <a:endParaRPr/>
          </a:p>
          <a:p>
            <a:r>
              <a:rPr lang="en-US" sz="1100">
                <a:latin typeface="Monospace"/>
              </a:rPr>
              <a:t>JVM_OPTS="$JVM_OPTS -Dcom.sun.management.jmxremote.port=$JMX_PORT"</a:t>
            </a:r>
            <a:endParaRPr/>
          </a:p>
          <a:p>
            <a:r>
              <a:rPr lang="en-US" sz="1100">
                <a:latin typeface="Monospace"/>
              </a:rPr>
              <a:t>JVM_OPTS="$JVM_OPTS -Dcom.sun.management.jmxremote.ssl=false"</a:t>
            </a:r>
            <a:endParaRPr/>
          </a:p>
          <a:p>
            <a:r>
              <a:rPr lang="en-US" sz="1100">
                <a:latin typeface="Monospace"/>
              </a:rPr>
              <a:t>JVM_OPTS="$JVM_OPTS -Dcom.sun.management.jmxremote.authenticate=false"</a:t>
            </a:r>
            <a:endParaRPr/>
          </a:p>
          <a:p>
            <a:r>
              <a:rPr b="1" lang="en-US" sz="1100">
                <a:latin typeface="Monospace"/>
              </a:rPr>
              <a:t>JVM_OPTS="$JVM_OPTS -Djava.rmi.server.hostname=$ip"</a:t>
            </a:r>
            <a:endParaRPr/>
          </a:p>
          <a:p>
            <a:r>
              <a:rPr lang="en-US" sz="1100">
                <a:latin typeface="Monospace"/>
              </a:rPr>
              <a:t>JVM_OPTS="$JVM_OPTS $JVM_EXTRA_OPTS"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146880" y="789840"/>
            <a:ext cx="18644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Save your changes as a new image!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221760" y="1905840"/>
            <a:ext cx="8593560" cy="101916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600">
                <a:latin typeface="Monospace"/>
              </a:rPr>
              <a:t># docker </a:t>
            </a:r>
            <a:r>
              <a:rPr b="1" lang="en-US" sz="1600">
                <a:latin typeface="Monospace"/>
              </a:rPr>
              <a:t>commit</a:t>
            </a:r>
            <a:r>
              <a:rPr lang="en-US" sz="1600">
                <a:latin typeface="Monospace"/>
              </a:rPr>
              <a:t> cassandra_base kberg/cassandra</a:t>
            </a:r>
            <a:endParaRPr/>
          </a:p>
          <a:p>
            <a:r>
              <a:rPr lang="en-US" sz="1600">
                <a:latin typeface="Monospace"/>
              </a:rPr>
              <a:t>800cbfc2d92cfd6cab839b337a0cb3f1e1a352622fd4ece9e95f77934c66b75a</a:t>
            </a:r>
            <a:endParaRPr/>
          </a:p>
          <a:p>
            <a:r>
              <a:rPr lang="en-US" sz="1600">
                <a:latin typeface="Monospace"/>
              </a:rPr>
              <a:t># 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orchestrate a node!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221760" y="764640"/>
            <a:ext cx="8593560" cy="342720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# mkdir cassandra-data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# vim </a:t>
            </a:r>
            <a:r>
              <a:rPr b="1" lang="en-US" sz="1100">
                <a:latin typeface="Monospace"/>
              </a:rPr>
              <a:t>start-node.sh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#!/bin/bash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projectdir="/home/kberg/docker-cassandra-cluster"</a:t>
            </a:r>
            <a:endParaRPr/>
          </a:p>
          <a:p>
            <a:r>
              <a:rPr lang="en-US" sz="1100">
                <a:latin typeface="Monospace"/>
              </a:rPr>
              <a:t>nodename=$1</a:t>
            </a:r>
            <a:endParaRPr/>
          </a:p>
          <a:p>
            <a:r>
              <a:rPr lang="en-US" sz="1100">
                <a:latin typeface="Monospace"/>
              </a:rPr>
              <a:t>nodeip=$2</a:t>
            </a:r>
            <a:endParaRPr/>
          </a:p>
          <a:p>
            <a:r>
              <a:rPr lang="en-US" sz="1100">
                <a:latin typeface="Monospace"/>
              </a:rPr>
              <a:t>seeds=$3</a:t>
            </a:r>
            <a:endParaRPr/>
          </a:p>
          <a:p>
            <a:r>
              <a:rPr lang="en-US" sz="1100">
                <a:latin typeface="Monospace"/>
              </a:rPr>
              <a:t>datadir=$projectdir/cassandra-data/$nodename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mkdir -p $datadir</a:t>
            </a:r>
            <a:endParaRPr/>
          </a:p>
          <a:p>
            <a:r>
              <a:rPr lang="en-US" sz="1100">
                <a:latin typeface="Monospace"/>
              </a:rPr>
              <a:t>docker run -v $datadir:/var/lib/cassandra:rw -name $nodename -d kberg/cassandra start.sh $seeds</a:t>
            </a:r>
            <a:endParaRPr/>
          </a:p>
          <a:p>
            <a:r>
              <a:rPr lang="en-US" sz="1100">
                <a:latin typeface="Monospace"/>
              </a:rPr>
              <a:t>./pipework br1 $nodename $nodeip/24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:wq!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  <a:p>
            <a:endParaRPr/>
          </a:p>
          <a:p>
            <a:r>
              <a:rPr lang="en-US" sz="1600">
                <a:latin typeface="Monospace"/>
              </a:rPr>
              <a:t> 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2880" y="213840"/>
            <a:ext cx="304128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What is Docker?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2377440" y="2834640"/>
            <a:ext cx="6670440" cy="560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 daemon that manges Linux containers</a:t>
            </a:r>
            <a:endParaRPr/>
          </a:p>
        </p:txBody>
      </p:sp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097280"/>
            <a:ext cx="3804840" cy="3147840"/>
          </a:xfrm>
          <a:prstGeom prst="rect">
            <a:avLst/>
          </a:prstGeom>
        </p:spPr>
      </p:pic>
      <p:sp>
        <p:nvSpPr>
          <p:cNvPr id="39" name="CustomShape 3"/>
          <p:cNvSpPr/>
          <p:nvPr/>
        </p:nvSpPr>
        <p:spPr>
          <a:xfrm>
            <a:off x="338400" y="4099680"/>
            <a:ext cx="5145120" cy="560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https://www.docker.io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orchestrate all the nodes!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21760" y="1032120"/>
            <a:ext cx="8593560" cy="362232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# vim </a:t>
            </a:r>
            <a:r>
              <a:rPr b="1" lang="en-US" sz="1100">
                <a:latin typeface="Monospace"/>
              </a:rPr>
              <a:t>start-all-nodes.sh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#!/bin/bash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nodes="node1:192.168.1.1 \</a:t>
            </a:r>
            <a:endParaRPr/>
          </a:p>
          <a:p>
            <a:r>
              <a:rPr lang="en-US" sz="1100">
                <a:latin typeface="Monospace"/>
              </a:rPr>
              <a:t>node2:192.168.1.2 \</a:t>
            </a:r>
            <a:endParaRPr/>
          </a:p>
          <a:p>
            <a:r>
              <a:rPr lang="en-US" sz="1100">
                <a:latin typeface="Monospace"/>
              </a:rPr>
              <a:t>node3:192.168.1.3 \</a:t>
            </a:r>
            <a:endParaRPr/>
          </a:p>
          <a:p>
            <a:r>
              <a:rPr lang="en-US" sz="1100">
                <a:latin typeface="Monospace"/>
              </a:rPr>
              <a:t>node4:192.168.1.4 \</a:t>
            </a:r>
            <a:endParaRPr/>
          </a:p>
          <a:p>
            <a:r>
              <a:rPr lang="en-US" sz="1100">
                <a:latin typeface="Monospace"/>
              </a:rPr>
              <a:t>node5:192.168.1.5 \</a:t>
            </a:r>
            <a:endParaRPr/>
          </a:p>
          <a:p>
            <a:r>
              <a:rPr lang="en-US" sz="1100">
                <a:latin typeface="Monospace"/>
              </a:rPr>
              <a:t>node6:192.168.1.6"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seeds="192.168.1.1,192.168.1.4"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for n in $nodes</a:t>
            </a:r>
            <a:endParaRPr/>
          </a:p>
          <a:p>
            <a:r>
              <a:rPr lang="en-US" sz="1100">
                <a:latin typeface="Monospace"/>
              </a:rPr>
              <a:t>do</a:t>
            </a:r>
            <a:endParaRPr/>
          </a:p>
          <a:p>
            <a:r>
              <a:rPr lang="en-US" sz="1100">
                <a:latin typeface="Monospace"/>
              </a:rPr>
              <a:t>  </a:t>
            </a:r>
            <a:r>
              <a:rPr lang="en-US" sz="1100">
                <a:latin typeface="Monospace"/>
              </a:rPr>
              <a:t>parts=(${n//:/ })</a:t>
            </a:r>
            <a:endParaRPr/>
          </a:p>
          <a:p>
            <a:r>
              <a:rPr lang="en-US" sz="1100">
                <a:latin typeface="Monospace"/>
              </a:rPr>
              <a:t>  </a:t>
            </a:r>
            <a:r>
              <a:rPr lang="en-US" sz="1100">
                <a:latin typeface="Monospace"/>
              </a:rPr>
              <a:t>echo "./start-node.sh ${parts[0]} ${parts[1]} $seeds"</a:t>
            </a:r>
            <a:endParaRPr/>
          </a:p>
          <a:p>
            <a:r>
              <a:rPr lang="en-US" sz="1100">
                <a:latin typeface="Monospace"/>
              </a:rPr>
              <a:t>  </a:t>
            </a:r>
            <a:r>
              <a:rPr lang="en-US" sz="1100">
                <a:latin typeface="Monospace"/>
              </a:rPr>
              <a:t>./start-node.sh ${parts[0]} ${parts[1]} $seeds</a:t>
            </a:r>
            <a:endParaRPr/>
          </a:p>
          <a:p>
            <a:r>
              <a:rPr lang="en-US" sz="1100">
                <a:latin typeface="Monospace"/>
              </a:rPr>
              <a:t>done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  <a:p>
            <a:endParaRPr/>
          </a:p>
          <a:p>
            <a:r>
              <a:rPr lang="en-US" sz="1600">
                <a:latin typeface="Monospace"/>
              </a:rPr>
              <a:t> 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Fire up the cluster!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221760" y="1248120"/>
            <a:ext cx="8593560" cy="30736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300">
                <a:latin typeface="Monospace"/>
              </a:rPr>
              <a:t># ./start-all-nodes.sh </a:t>
            </a:r>
            <a:endParaRPr/>
          </a:p>
          <a:p>
            <a:r>
              <a:rPr lang="en-US" sz="1300">
                <a:latin typeface="Monospace"/>
              </a:rPr>
              <a:t>./start-node.sh node1 192.168.1.1 192.168.1.1,192.168.1.4</a:t>
            </a:r>
            <a:endParaRPr/>
          </a:p>
          <a:p>
            <a:r>
              <a:rPr lang="en-US" sz="1300">
                <a:latin typeface="Monospace"/>
              </a:rPr>
              <a:t>040dbaa5ef3016b2f7272f97e76c735832c4ad23c543647257991f944409d8fd</a:t>
            </a:r>
            <a:endParaRPr/>
          </a:p>
          <a:p>
            <a:r>
              <a:rPr lang="en-US" sz="1300">
                <a:latin typeface="Monospace"/>
              </a:rPr>
              <a:t>./start-node.sh node2 192.168.1.2 192.168.1.1,192.168.1.4</a:t>
            </a:r>
            <a:endParaRPr/>
          </a:p>
          <a:p>
            <a:r>
              <a:rPr lang="en-US" sz="1300">
                <a:latin typeface="Monospace"/>
              </a:rPr>
              <a:t>af3f9a9f34be3f6fb28c5da57b158b81cfb22d4233ecfcbe0053e18d76fa122e</a:t>
            </a:r>
            <a:endParaRPr/>
          </a:p>
          <a:p>
            <a:r>
              <a:rPr lang="en-US" sz="1300">
                <a:latin typeface="Monospace"/>
              </a:rPr>
              <a:t>./start-node.sh node3 192.168.1.3 192.168.1.1,192.168.1.4</a:t>
            </a:r>
            <a:endParaRPr/>
          </a:p>
          <a:p>
            <a:r>
              <a:rPr lang="en-US" sz="1300">
                <a:latin typeface="Monospace"/>
              </a:rPr>
              <a:t>508cb02f4c4dd85d1912ad814e194df4e99961c0aa1cb3179d844c9b17a92433</a:t>
            </a:r>
            <a:endParaRPr/>
          </a:p>
          <a:p>
            <a:r>
              <a:rPr lang="en-US" sz="1300">
                <a:latin typeface="Monospace"/>
              </a:rPr>
              <a:t>./start-node.sh node4 192.168.1.4 192.168.1.1,192.168.1.4</a:t>
            </a:r>
            <a:endParaRPr/>
          </a:p>
          <a:p>
            <a:r>
              <a:rPr lang="en-US" sz="1300">
                <a:latin typeface="Monospace"/>
              </a:rPr>
              <a:t>430f94beac5ca1cf665b2bdf9a3860a5b9cbfe901f348447e4f5e188e8522559</a:t>
            </a:r>
            <a:endParaRPr/>
          </a:p>
          <a:p>
            <a:r>
              <a:rPr lang="en-US" sz="1300">
                <a:latin typeface="Monospace"/>
              </a:rPr>
              <a:t>./start-node.sh node5 192.168.1.5 192.168.1.1,192.168.1.4</a:t>
            </a:r>
            <a:endParaRPr/>
          </a:p>
          <a:p>
            <a:r>
              <a:rPr lang="en-US" sz="1300">
                <a:latin typeface="Monospace"/>
              </a:rPr>
              <a:t>220dcaf208e6f90f971034dfd31fcd3f7fb8f2b93b686ccc57622da1d4770158</a:t>
            </a:r>
            <a:endParaRPr/>
          </a:p>
          <a:p>
            <a:r>
              <a:rPr lang="en-US" sz="1300">
                <a:latin typeface="Monospace"/>
              </a:rPr>
              <a:t>./start-node.sh node6 192.168.1.6 192.168.1.1,192.168.1.4</a:t>
            </a:r>
            <a:endParaRPr/>
          </a:p>
          <a:p>
            <a:r>
              <a:rPr lang="en-US" sz="1300">
                <a:latin typeface="Monospace"/>
              </a:rPr>
              <a:t>4d3aae38e70eced26b4e137efd3fe4167d4213df8cfa6fbf34d61435bb97dd01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#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Inspect the fruits of our labor.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221760" y="1212480"/>
            <a:ext cx="8593560" cy="11530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</p:sp>
      <p:sp>
        <p:nvSpPr>
          <p:cNvPr id="108" name="CustomShape 3"/>
          <p:cNvSpPr/>
          <p:nvPr/>
        </p:nvSpPr>
        <p:spPr>
          <a:xfrm>
            <a:off x="221760" y="1212480"/>
            <a:ext cx="8593560" cy="11530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800">
                <a:latin typeface="Monospace"/>
              </a:rPr>
              <a:t># docker ps</a:t>
            </a:r>
            <a:endParaRPr/>
          </a:p>
          <a:p>
            <a:r>
              <a:rPr lang="en-US" sz="800">
                <a:latin typeface="Monospace"/>
              </a:rPr>
              <a:t>CONTAINER ID        IMAGE                    COMMAND                CREATED             STATUS              PORTS               NAMES</a:t>
            </a:r>
            <a:endParaRPr/>
          </a:p>
          <a:p>
            <a:r>
              <a:rPr lang="en-US" sz="800">
                <a:latin typeface="Monospace"/>
              </a:rPr>
              <a:t>4d3aae38e70e        kberg/cassandra:latest   start.sh 192.168.1.1   3 minutes ago       Up 3 minutes                            node6</a:t>
            </a:r>
            <a:endParaRPr/>
          </a:p>
          <a:p>
            <a:r>
              <a:rPr lang="en-US" sz="800">
                <a:latin typeface="Monospace"/>
              </a:rPr>
              <a:t>220dcaf208e6        kberg/cassandra:latest   start.sh 192.168.1.1   3 minutes ago       Up 3 minutes                            node5</a:t>
            </a:r>
            <a:endParaRPr/>
          </a:p>
          <a:p>
            <a:r>
              <a:rPr lang="en-US" sz="800">
                <a:latin typeface="Monospace"/>
              </a:rPr>
              <a:t>430f94beac5c        kberg/cassandra:latest   start.sh 192.168.1.1   3 minutes ago       Up 3 minutes                            node4</a:t>
            </a:r>
            <a:endParaRPr/>
          </a:p>
          <a:p>
            <a:r>
              <a:rPr lang="en-US" sz="800">
                <a:latin typeface="Monospace"/>
              </a:rPr>
              <a:t>508cb02f4c4d        kberg/cassandra:latest   start.sh 192.168.1.1   3 minutes ago       Up 3 minutes                            node3</a:t>
            </a:r>
            <a:endParaRPr/>
          </a:p>
          <a:p>
            <a:r>
              <a:rPr lang="en-US" sz="800">
                <a:latin typeface="Monospace"/>
              </a:rPr>
              <a:t>af3f9a9f34be        kberg/cassandra:latest   start.sh 192.168.1.1   3 minutes ago       Up 3 minutes                            node2</a:t>
            </a:r>
            <a:endParaRPr/>
          </a:p>
          <a:p>
            <a:r>
              <a:rPr lang="en-US" sz="800">
                <a:latin typeface="Monospace"/>
              </a:rPr>
              <a:t>040dbaa5ef30        kberg/cassandra:latest   start.sh 192.168.1.1   3 minutes ago       Up 3 minutes                            node1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221760" y="2688480"/>
            <a:ext cx="8593560" cy="15058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# brctl show br1</a:t>
            </a:r>
            <a:endParaRPr/>
          </a:p>
          <a:p>
            <a:r>
              <a:rPr lang="en-US" sz="1100">
                <a:latin typeface="Monospace"/>
              </a:rPr>
              <a:t>bridge name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bridge id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STP enabled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interfaces</a:t>
            </a:r>
            <a:endParaRPr/>
          </a:p>
          <a:p>
            <a:r>
              <a:rPr lang="en-US" sz="1100">
                <a:latin typeface="Monospace"/>
              </a:rPr>
              <a:t>br1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8000.26af10921bb7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no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vethl7114</a:t>
            </a:r>
            <a:endParaRPr/>
          </a:p>
          <a:p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        </a:t>
            </a:r>
            <a:r>
              <a:rPr lang="en-US" sz="1100">
                <a:latin typeface="Monospace"/>
              </a:rPr>
              <a:t>vethl7226</a:t>
            </a:r>
            <a:endParaRPr/>
          </a:p>
          <a:p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        </a:t>
            </a:r>
            <a:r>
              <a:rPr lang="en-US" sz="1100">
                <a:latin typeface="Monospace"/>
              </a:rPr>
              <a:t>vethl7331</a:t>
            </a:r>
            <a:endParaRPr/>
          </a:p>
          <a:p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        </a:t>
            </a:r>
            <a:r>
              <a:rPr lang="en-US" sz="1100">
                <a:latin typeface="Monospace"/>
              </a:rPr>
              <a:t>vethl7440</a:t>
            </a:r>
            <a:endParaRPr/>
          </a:p>
          <a:p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        </a:t>
            </a:r>
            <a:r>
              <a:rPr lang="en-US" sz="1100">
                <a:latin typeface="Monospace"/>
              </a:rPr>
              <a:t>vethl7575</a:t>
            </a:r>
            <a:endParaRPr/>
          </a:p>
          <a:p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        </a:t>
            </a:r>
            <a:r>
              <a:rPr lang="en-US" sz="1100">
                <a:latin typeface="Monospace"/>
              </a:rPr>
              <a:t>vethl7827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access the cluster network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221760" y="960480"/>
            <a:ext cx="8593560" cy="304596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900">
                <a:latin typeface="Monospace"/>
              </a:rPr>
              <a:t># docker run -name ctrl -t -i kberg/cassandra /bin/bash</a:t>
            </a:r>
            <a:endParaRPr/>
          </a:p>
          <a:p>
            <a:r>
              <a:rPr lang="en-US" sz="900">
                <a:latin typeface="Monospace"/>
              </a:rPr>
              <a:t>bash-4.1# ifconfig </a:t>
            </a:r>
            <a:endParaRPr/>
          </a:p>
          <a:p>
            <a:r>
              <a:rPr lang="en-US" sz="900">
                <a:latin typeface="Monospace"/>
              </a:rPr>
              <a:t>eth0      Link encap:Ethernet  HWaddr DA:5C:D7:72:DF:3E 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 addr:172.17.0.16  Bcast:0.0.0.0  Mask:255.255.0.0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inet6 addr: fe80::d85c:d7ff:fe72:df3e/64 Scope:Link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UP BROADCAST RUNNING  MTU:1500  Metric:1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packets:21 errors:0 dropped:0 overruns:0 frame:0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TX packets:6 errors:0 dropped:0 overruns:0 carrier:0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collisions:0 txqueuelen:1000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bytes:4389 (4.2 KiB)  TX bytes:468 (468.0 b)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lo        Link encap:Local Loopback 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 addr:127.0.0.1  Mask:255.0.0.0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inet6 addr: ::1/128 Scope:Host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UP LOOPBACK RUNNING  MTU:65536  Metric:1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packets:0 errors:0 dropped:0 overruns:0 frame:0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TX packets:0 errors:0 dropped:0 overruns:0 carrier:0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collisions:0 txqueuelen:0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bytes:0 (0.0 b)  TX bytes:0 (0.0 b)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bash-4.1#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46880" y="573840"/>
            <a:ext cx="18644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221760" y="4380480"/>
            <a:ext cx="8593560" cy="55404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# ./pipework br1 ctrl 192.168.1.100/24</a:t>
            </a:r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146880" y="4065840"/>
            <a:ext cx="14072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Host shell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access the cluster network (cont.)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21760" y="888480"/>
            <a:ext cx="8593560" cy="415692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900">
                <a:latin typeface="Monospace"/>
              </a:rPr>
              <a:t>bash-4.1# ifconfig </a:t>
            </a:r>
            <a:endParaRPr/>
          </a:p>
          <a:p>
            <a:r>
              <a:rPr lang="en-US" sz="900">
                <a:latin typeface="Monospace"/>
              </a:rPr>
              <a:t>eth0      Link encap:Ethernet  HWaddr DA:5C:D7:72:DF:3E 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 addr:172.17.0.16  Bcast:0.0.0.0  Mask:255.255.0.0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inet6 addr: fe80::d85c:d7ff:fe72:df3e/64 Scope:Link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UP BROADCAST RUNNING  MTU:1500  Metric:1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packets:21 errors:0 dropped:0 overruns:0 frame:0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TX packets:6 errors:0 dropped:0 overruns:0 carrier:0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collisions:0 txqueuelen:1000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bytes:4389 (4.2 KiB)  TX bytes:468 (468.0 b)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eth1      Link encap:Ethernet  HWaddr F6:62:B4:AD:8C:75 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 addr:192.168.1.100  Bcast:0.0.0.0  Mask:255.255.255.0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inet6 addr: fe80::f462:b4ff:fead:8c75/64 Scope:Link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UP BROADCAST RUNNING MULTICAST  MTU:1500  Metric:1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packets:11 errors:0 dropped:0 overruns:0 frame:0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TX packets:3 errors:0 dropped:0 overruns:0 carrier:0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collisions:0 txqueuelen:1000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bytes:2677 (2.6 KiB)  TX bytes:238 (238.0 b)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lo        Link encap:Local Loopback 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 addr:127.0.0.1  Mask:255.0.0.0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inet6 addr: ::1/128 Scope:Host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UP LOOPBACK RUNNING  MTU:65536  Metric:1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packets:0 errors:0 dropped:0 overruns:0 frame:0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TX packets:0 errors:0 dropped:0 overruns:0 carrier:0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collisions:0 txqueuelen:0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bytes:0 (0.0 b)  TX bytes:0 (0.0 b)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bash-4.1#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146880" y="501840"/>
            <a:ext cx="177300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access the cluster network (cont.)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221760" y="1392480"/>
            <a:ext cx="8593560" cy="241956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900">
                <a:latin typeface="Monospace"/>
              </a:rPr>
              <a:t>bash-4.1# nodetool -h 192.168.1.1 status</a:t>
            </a:r>
            <a:endParaRPr/>
          </a:p>
          <a:p>
            <a:r>
              <a:rPr lang="en-US" sz="900">
                <a:latin typeface="Monospace"/>
              </a:rPr>
              <a:t>xss =  -ea -javaagent:/usr/share/cassandra/lib/jamm-0.2.5.jar -XX:+UseThreadPriorities -XX:ThreadPriorityPolicy=42 </a:t>
            </a:r>
            <a:endParaRPr/>
          </a:p>
          <a:p>
            <a:r>
              <a:rPr lang="en-US" sz="900">
                <a:latin typeface="Monospace"/>
              </a:rPr>
              <a:t>-Xms7954M -Xmx7954M -Xmn800M -XX:+HeapDumpOnOutOfMemoryError -Xss256k</a:t>
            </a:r>
            <a:endParaRPr/>
          </a:p>
          <a:p>
            <a:r>
              <a:rPr lang="en-US" sz="900">
                <a:latin typeface="Monospace"/>
              </a:rPr>
              <a:t>Datacenter: datacenter1</a:t>
            </a:r>
            <a:endParaRPr/>
          </a:p>
          <a:p>
            <a:r>
              <a:rPr lang="en-US" sz="900">
                <a:latin typeface="Monospace"/>
              </a:rPr>
              <a:t>=======================</a:t>
            </a:r>
            <a:endParaRPr/>
          </a:p>
          <a:p>
            <a:r>
              <a:rPr lang="en-US" sz="900">
                <a:latin typeface="Monospace"/>
              </a:rPr>
              <a:t>Status=Up/Down</a:t>
            </a:r>
            <a:endParaRPr/>
          </a:p>
          <a:p>
            <a:r>
              <a:rPr lang="en-US" sz="900">
                <a:latin typeface="Monospace"/>
              </a:rPr>
              <a:t>|/ State=Normal/Leaving/Joining/Moving</a:t>
            </a:r>
            <a:endParaRPr/>
          </a:p>
          <a:p>
            <a:r>
              <a:rPr lang="en-US" sz="900">
                <a:latin typeface="Monospace"/>
              </a:rPr>
              <a:t>--  Address      Load       Tokens  Owns (effective)  Host ID                               Rack</a:t>
            </a:r>
            <a:endParaRPr/>
          </a:p>
          <a:p>
            <a:r>
              <a:rPr lang="en-US" sz="900">
                <a:latin typeface="Monospace"/>
              </a:rPr>
              <a:t>UN  192.168.1.5  40.81 KB   256     31.6%             90200dde-48ab-424d-b438-336fd0caa1cf  rack1</a:t>
            </a:r>
            <a:endParaRPr/>
          </a:p>
          <a:p>
            <a:r>
              <a:rPr lang="en-US" sz="900">
                <a:latin typeface="Monospace"/>
              </a:rPr>
              <a:t>UN  192.168.1.4  57.18 KB   256     35.2%             0eda9b84-6a2c-41ea-8a00-a576f4312612  rack1</a:t>
            </a:r>
            <a:endParaRPr/>
          </a:p>
          <a:p>
            <a:r>
              <a:rPr lang="en-US" sz="900">
                <a:latin typeface="Monospace"/>
              </a:rPr>
              <a:t>UN  192.168.1.6  40.85 KB   256     34.2%             8d98f96d-b823-4903-b802-861dbe3d1811  rack1</a:t>
            </a:r>
            <a:endParaRPr/>
          </a:p>
          <a:p>
            <a:r>
              <a:rPr lang="en-US" sz="900">
                <a:latin typeface="Monospace"/>
              </a:rPr>
              <a:t>UN  192.168.1.1  40.85 KB   256     32.9%             f358da74-7194-438e-8abd-4c062fe94347  rack1</a:t>
            </a:r>
            <a:endParaRPr/>
          </a:p>
          <a:p>
            <a:r>
              <a:rPr lang="en-US" sz="900">
                <a:latin typeface="Monospace"/>
              </a:rPr>
              <a:t>UN  192.168.1.3  40.85 KB   256     31.2%             74162ad5-44de-472b-a7aa-596277acc163  rack1</a:t>
            </a:r>
            <a:endParaRPr/>
          </a:p>
          <a:p>
            <a:r>
              <a:rPr lang="en-US" sz="900">
                <a:latin typeface="Monospace"/>
              </a:rPr>
              <a:t>UN  192.168.1.2  40.81 KB   256     34.9%             d7b19bf8-bf6f-46b4-8779-20239dee3848  rack1</a:t>
            </a:r>
            <a:endParaRPr/>
          </a:p>
          <a:p>
            <a:r>
              <a:rPr lang="en-US" sz="900">
                <a:latin typeface="Monospace"/>
              </a:rPr>
              <a:t>bash-4.1#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182880" y="1005840"/>
            <a:ext cx="15512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What else?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182880" y="9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Expose ports between containers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182880" y="1401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Publish container ports to the host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182880" y="18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Publish your images to index.docker.io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182880" y="2301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Attach to running containers</a:t>
            </a: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182880" y="273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Inspect logs of containers</a:t>
            </a:r>
            <a:endParaRPr/>
          </a:p>
        </p:txBody>
      </p:sp>
      <p:sp>
        <p:nvSpPr>
          <p:cNvPr id="127" name="CustomShape 7"/>
          <p:cNvSpPr/>
          <p:nvPr/>
        </p:nvSpPr>
        <p:spPr>
          <a:xfrm>
            <a:off x="182880" y="3201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Import/Export images as tar files</a:t>
            </a:r>
            <a:endParaRPr/>
          </a:p>
        </p:txBody>
      </p:sp>
      <p:sp>
        <p:nvSpPr>
          <p:cNvPr id="128" name="CustomShape 8"/>
          <p:cNvSpPr/>
          <p:nvPr/>
        </p:nvSpPr>
        <p:spPr>
          <a:xfrm>
            <a:off x="182880" y="3633840"/>
            <a:ext cx="68576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Link containers together</a:t>
            </a:r>
            <a:endParaRPr/>
          </a:p>
        </p:txBody>
      </p:sp>
      <p:sp>
        <p:nvSpPr>
          <p:cNvPr id="129" name="CustomShape 9"/>
          <p:cNvSpPr/>
          <p:nvPr/>
        </p:nvSpPr>
        <p:spPr>
          <a:xfrm>
            <a:off x="182880" y="4065840"/>
            <a:ext cx="68576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Do all this same stuff with the REST interface instead of the cmd line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82880" y="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Q/A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1005840" y="1188720"/>
            <a:ext cx="6902640" cy="2394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hlinkClick r:id="rId1"/>
              </a:rPr>
              <a:t>http://www.docker.io/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hlinkClick r:id="rId2"/>
              </a:rPr>
              <a:t>https://github.com/jpetazzo/pipework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</a:rPr>
              <a:t>http://www.datastax.com/docs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hlinkClick r:id="rId3"/>
              </a:rPr>
              <a:t>https://github.com/kcberg/docker-cassandra-cluster-presentation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82880" y="21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What does Docker manage and use?</a:t>
            </a:r>
            <a:endParaRPr/>
          </a:p>
        </p:txBody>
      </p:sp>
      <p:graphicFrame>
        <p:nvGraphicFramePr>
          <p:cNvPr id="41" name="Table 2"/>
          <p:cNvGraphicFramePr/>
          <p:nvPr/>
        </p:nvGraphicFramePr>
        <p:xfrm>
          <a:off x="182880" y="1188720"/>
          <a:ext cx="8832960" cy="2839320"/>
        </p:xfrm>
        <a:graphic>
          <a:graphicData uri="http://schemas.openxmlformats.org/drawingml/2006/table">
            <a:tbl>
              <a:tblPr/>
              <a:tblGrid>
                <a:gridCol w="4250880"/>
                <a:gridCol w="4582080"/>
              </a:tblGrid>
              <a:tr h="653400"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LCX Linux Containers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http://linuxcontainers.org/</a:t>
                      </a:r>
                      <a:endParaRPr/>
                    </a:p>
                  </a:txBody>
                  <a:tcPr/>
                </a:tc>
              </a:tr>
              <a:tr h="784440"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AUFS (stackable unification fs)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http://aufs.sourceforge.net/</a:t>
                      </a:r>
                      <a:endParaRPr/>
                    </a:p>
                  </a:txBody>
                  <a:tcPr/>
                </a:tc>
              </a:tr>
              <a:tr h="653400"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Linux cgroups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http://en.wikipedia.org/wiki/Cgroups</a:t>
                      </a:r>
                      <a:endParaRPr/>
                    </a:p>
                  </a:txBody>
                  <a:tcPr/>
                </a:tc>
              </a:tr>
              <a:tr h="748080"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IP network namespace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http://blog.scottlowe.org/2013/09/04/introducing-linux-network-namespaces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CustomShape 3"/>
          <p:cNvSpPr/>
          <p:nvPr/>
        </p:nvSpPr>
        <p:spPr>
          <a:xfrm>
            <a:off x="2312280" y="4320000"/>
            <a:ext cx="4514760" cy="381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ffff"/>
                </a:solidFill>
                <a:latin typeface="Calbri"/>
              </a:rPr>
              <a:t>https://www.docker.io/learn_more/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2880" y="21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Docker lets you build in layers!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914400"/>
            <a:ext cx="8956440" cy="411012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2880" y="21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Docker has a community!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2358360" y="868320"/>
            <a:ext cx="4129200" cy="498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>
                <a:solidFill>
                  <a:srgbClr val="ffffff"/>
                </a:solidFill>
                <a:latin typeface="Calibri"/>
              </a:rPr>
              <a:t>https://index.docker.io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371600"/>
            <a:ext cx="6609960" cy="465876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2880" y="213840"/>
            <a:ext cx="539028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Find and pull an image from index.docker.io 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274320" y="881280"/>
            <a:ext cx="8590680" cy="19429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>
                <a:latin typeface="Monospace"/>
              </a:rPr>
              <a:t># docker search ubuntu</a:t>
            </a:r>
            <a:endParaRPr/>
          </a:p>
          <a:p>
            <a:r>
              <a:rPr lang="en-US">
                <a:latin typeface="Monospace"/>
              </a:rPr>
              <a:t>NAME              DESCRIPTION              STARS   TRUSTED</a:t>
            </a:r>
            <a:endParaRPr/>
          </a:p>
          <a:p>
            <a:r>
              <a:rPr lang="en-US">
                <a:latin typeface="Monospace"/>
              </a:rPr>
              <a:t>...</a:t>
            </a:r>
            <a:endParaRPr/>
          </a:p>
          <a:p>
            <a:r>
              <a:rPr lang="en-US">
                <a:latin typeface="Monospace"/>
              </a:rPr>
              <a:t>gerhard/ubuntu    Ubuntu 13.04 base image   0  </a:t>
            </a:r>
            <a:endParaRPr/>
          </a:p>
          <a:p>
            <a:r>
              <a:rPr lang="en-US">
                <a:latin typeface="Monospace"/>
              </a:rPr>
              <a:t>dockerfile/ubuntu Trusted Ubuntu ...        5       [OK]</a:t>
            </a:r>
            <a:endParaRPr/>
          </a:p>
          <a:p>
            <a:r>
              <a:rPr lang="en-US">
                <a:latin typeface="Monospace"/>
              </a:rPr>
              <a:t>...</a:t>
            </a:r>
            <a:endParaRPr/>
          </a:p>
          <a:p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274320" y="3005280"/>
            <a:ext cx="8590680" cy="19429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>
                <a:latin typeface="Monospace"/>
              </a:rPr>
              <a:t># docker pull dockerfile/ubuntu</a:t>
            </a:r>
            <a:endParaRPr/>
          </a:p>
          <a:p>
            <a:r>
              <a:rPr lang="en-US">
                <a:latin typeface="Monospace"/>
              </a:rPr>
              <a:t>Pulling repository dockerfile/ubuntu</a:t>
            </a:r>
            <a:endParaRPr/>
          </a:p>
          <a:p>
            <a:r>
              <a:rPr lang="en-US">
                <a:latin typeface="Monospace"/>
              </a:rPr>
              <a:t>1a791700f081: Download complete </a:t>
            </a:r>
            <a:endParaRPr/>
          </a:p>
          <a:p>
            <a:r>
              <a:rPr lang="en-US">
                <a:latin typeface="Monospace"/>
              </a:rPr>
              <a:t>27cf78414709: Download complete </a:t>
            </a:r>
            <a:endParaRPr/>
          </a:p>
          <a:p>
            <a:r>
              <a:rPr lang="en-US">
                <a:latin typeface="Monospace"/>
              </a:rPr>
              <a:t>b750fe79269d: Download complete </a:t>
            </a:r>
            <a:endParaRPr/>
          </a:p>
          <a:p>
            <a:r>
              <a:rPr lang="en-US">
                <a:latin typeface="Monospace"/>
              </a:rPr>
              <a:t>... </a:t>
            </a:r>
            <a:endParaRPr/>
          </a:p>
          <a:p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82880" y="21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Show Docker images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40920" y="742680"/>
            <a:ext cx="497160" cy="342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    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70920" y="1333080"/>
            <a:ext cx="8979840" cy="273960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# docker images</a:t>
            </a:r>
            <a:endParaRPr/>
          </a:p>
          <a:p>
            <a:r>
              <a:rPr lang="en-US" sz="1100">
                <a:latin typeface="Monospace"/>
              </a:rPr>
              <a:t>REPOSITORY          TAG                 IMAGE ID            CREATED             VIRTUAL SIZE</a:t>
            </a:r>
            <a:endParaRPr/>
          </a:p>
          <a:p>
            <a:r>
              <a:rPr lang="en-US" sz="1100">
                <a:latin typeface="Monospace"/>
              </a:rPr>
              <a:t>kc/cassandra        latest              96cdc1037f00        2 days ago          2.378 GB</a:t>
            </a:r>
            <a:endParaRPr/>
          </a:p>
          <a:p>
            <a:r>
              <a:rPr lang="en-US" sz="1100">
                <a:latin typeface="Monospace"/>
              </a:rPr>
              <a:t>kc/cassandra-ctrl   latest              8c34f7b09557        2 days ago          2.418 GB</a:t>
            </a:r>
            <a:endParaRPr/>
          </a:p>
          <a:p>
            <a:r>
              <a:rPr lang="en-US" sz="1100">
                <a:latin typeface="Monospace"/>
              </a:rPr>
              <a:t>dockerfile/ubuntu   latest              1a791700f081        5 days ago          488.4 MB</a:t>
            </a:r>
            <a:endParaRPr/>
          </a:p>
          <a:p>
            <a:r>
              <a:rPr lang="en-US" sz="1100">
                <a:latin typeface="Monospace"/>
              </a:rPr>
              <a:t>&lt;none&gt;              &lt;none&gt;              24a9394847c4        7 days ago          442.9 MB</a:t>
            </a:r>
            <a:endParaRPr/>
          </a:p>
          <a:p>
            <a:r>
              <a:rPr lang="en-US" sz="1100">
                <a:latin typeface="Monospace"/>
              </a:rPr>
              <a:t>poklet/cassandra    latest              10e76b316b41        2 weeks ago         541.4 MB</a:t>
            </a:r>
            <a:endParaRPr/>
          </a:p>
          <a:p>
            <a:r>
              <a:rPr lang="en-US" sz="1100">
                <a:latin typeface="Monospace"/>
              </a:rPr>
              <a:t>ubuntu-bind9        latest              6b13bb872630        3 weeks ago         257.8 MB</a:t>
            </a:r>
            <a:endParaRPr/>
          </a:p>
          <a:p>
            <a:r>
              <a:rPr lang="en-US" sz="1100">
                <a:latin typeface="Monospace"/>
              </a:rPr>
              <a:t>ubuntu              12.04               8dbd9e392a96        9 months ago        128 MB</a:t>
            </a:r>
            <a:endParaRPr/>
          </a:p>
          <a:p>
            <a:r>
              <a:rPr lang="en-US" sz="1100">
                <a:latin typeface="Monospace"/>
              </a:rPr>
              <a:t>ubuntu              latest              8dbd9e392a96        9 months ago        128 MB</a:t>
            </a:r>
            <a:endParaRPr/>
          </a:p>
          <a:p>
            <a:r>
              <a:rPr lang="en-US" sz="1100">
                <a:latin typeface="Monospace"/>
              </a:rPr>
              <a:t>ubuntu              precise             8dbd9e392a96        9 months ago        128 MB</a:t>
            </a:r>
            <a:endParaRPr/>
          </a:p>
          <a:p>
            <a:r>
              <a:rPr lang="en-US" sz="1100">
                <a:latin typeface="Monospace"/>
              </a:rPr>
              <a:t>ubuntu              12.10               b750fe79269d        10 months ago       175.3 MB</a:t>
            </a:r>
            <a:endParaRPr/>
          </a:p>
          <a:p>
            <a:r>
              <a:rPr lang="en-US" sz="1100">
                <a:latin typeface="Monospace"/>
              </a:rPr>
              <a:t>ubuntu              quantal             b750fe79269d        10 months ago       175.3 MB</a:t>
            </a:r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82880" y="21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run a container!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91440" y="1473840"/>
            <a:ext cx="8956440" cy="71604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1300">
                <a:latin typeface="Monospace"/>
              </a:rPr>
              <a:t># docker run -t -i -name test dockerfile/ubuntu /bin/bash</a:t>
            </a:r>
            <a:endParaRPr/>
          </a:p>
          <a:p>
            <a:r>
              <a:rPr lang="en-US" sz="1300">
                <a:latin typeface="Monospace"/>
              </a:rPr>
              <a:t>[ root@ae081774b702:~ ]$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91440" y="3093840"/>
            <a:ext cx="8956440" cy="71604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1300">
                <a:latin typeface="Monospace"/>
              </a:rPr>
              <a:t># docker ps</a:t>
            </a:r>
            <a:endParaRPr/>
          </a:p>
          <a:p>
            <a:r>
              <a:rPr lang="en-US" sz="1300">
                <a:latin typeface="Monospace"/>
              </a:rPr>
              <a:t>CONTAINER ID    IMAGE                     COMMAND   CREATED   STATUS     PORTS  NAMES</a:t>
            </a:r>
            <a:endParaRPr/>
          </a:p>
          <a:p>
            <a:r>
              <a:rPr lang="en-US" sz="1300">
                <a:latin typeface="Monospace"/>
              </a:rPr>
              <a:t>ae081774b702    dockerfile/ubuntu:latest  /bin/bash 2 min...  Up 2 min..        test</a:t>
            </a:r>
            <a:endParaRPr/>
          </a:p>
        </p:txBody>
      </p:sp>
      <p:sp>
        <p:nvSpPr>
          <p:cNvPr id="57" name="CustomShape 4"/>
          <p:cNvSpPr/>
          <p:nvPr/>
        </p:nvSpPr>
        <p:spPr>
          <a:xfrm>
            <a:off x="74880" y="96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Start an interactive container</a:t>
            </a:r>
            <a:endParaRPr/>
          </a:p>
        </p:txBody>
      </p:sp>
      <p:sp>
        <p:nvSpPr>
          <p:cNvPr id="58" name="CustomShape 5"/>
          <p:cNvSpPr/>
          <p:nvPr/>
        </p:nvSpPr>
        <p:spPr>
          <a:xfrm>
            <a:off x="38880" y="2589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List running containers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82880" y="213840"/>
            <a:ext cx="465876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What's happening here?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182880" y="1097280"/>
            <a:ext cx="8682120" cy="26604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Docker started a container based on the ubuntu image we pulled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/bin/bash is running in the container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The container will only run as long as /bin/bash is running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