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780" r:id="rId2"/>
    <p:sldId id="894" r:id="rId3"/>
    <p:sldId id="895" r:id="rId4"/>
    <p:sldId id="896" r:id="rId5"/>
    <p:sldId id="898" r:id="rId6"/>
    <p:sldId id="897" r:id="rId7"/>
    <p:sldId id="907" r:id="rId8"/>
    <p:sldId id="908" r:id="rId9"/>
    <p:sldId id="909" r:id="rId10"/>
    <p:sldId id="910" r:id="rId11"/>
    <p:sldId id="924" r:id="rId12"/>
    <p:sldId id="911" r:id="rId13"/>
    <p:sldId id="912" r:id="rId14"/>
    <p:sldId id="913" r:id="rId15"/>
    <p:sldId id="914" r:id="rId16"/>
    <p:sldId id="915" r:id="rId17"/>
    <p:sldId id="916" r:id="rId18"/>
    <p:sldId id="917" r:id="rId19"/>
    <p:sldId id="918" r:id="rId20"/>
    <p:sldId id="919" r:id="rId21"/>
    <p:sldId id="920" r:id="rId22"/>
    <p:sldId id="921" r:id="rId23"/>
    <p:sldId id="922" r:id="rId24"/>
    <p:sldId id="927" r:id="rId25"/>
    <p:sldId id="928" r:id="rId26"/>
    <p:sldId id="923" r:id="rId27"/>
    <p:sldId id="903" r:id="rId28"/>
    <p:sldId id="929" r:id="rId29"/>
    <p:sldId id="925" r:id="rId30"/>
    <p:sldId id="926" r:id="rId31"/>
    <p:sldId id="930" r:id="rId32"/>
    <p:sldId id="906" r:id="rId33"/>
    <p:sldId id="899" r:id="rId34"/>
  </p:sldIdLst>
  <p:sldSz cx="9144000" cy="6858000" type="screen4x3"/>
  <p:notesSz cx="6934200" cy="9118600"/>
  <p:custShowLst>
    <p:custShow name="S&amp;C" id="0">
      <p:sldLst/>
    </p:custShow>
    <p:custShow name="HCM" id="1">
      <p:sldLst/>
    </p:custShow>
    <p:custShow name="SCM" id="2">
      <p:sldLst/>
    </p:custShow>
    <p:custShow name="CRM" id="3">
      <p:sldLst/>
    </p:custShow>
    <p:custShow name="FM" id="4">
      <p:sldLst/>
    </p:custShow>
    <p:custShow name="GB" id="5">
      <p:sldLst/>
    </p:custShow>
    <p:custShow name="FM_Sector" id="6">
      <p:sldLst/>
    </p:custShow>
    <p:custShow name="COM_Sector" id="7">
      <p:sldLst/>
    </p:custShow>
    <p:custShow name="DIST_Sector" id="8">
      <p:sldLst/>
    </p:custShow>
    <p:custShow name="IND_Sector" id="9">
      <p:sldLst/>
    </p:custShow>
    <p:custShow name="PUB_Sector" id="10">
      <p:sldLst/>
    </p:custShow>
    <p:custShow name="CONTENTS" id="11">
      <p:sldLst/>
    </p:custShow>
    <p:custShow name="IBV" id="12">
      <p:sldLst/>
    </p:custShow>
    <p:custShow name="SOA" id="13">
      <p:sldLst/>
    </p:custShow>
    <p:custShow name="CBM" id="14">
      <p:sldLst/>
    </p:custShow>
    <p:custShow name="GBS Overview" id="15">
      <p:sldLst/>
    </p:custShow>
    <p:custShow name="AS" id="16">
      <p:sldLst/>
    </p:custShow>
    <p:custShow name="IGF" id="17">
      <p:sldLst/>
    </p:custShow>
    <p:custShow name="Helpfulresources" id="18">
      <p:sldLst/>
    </p:custShow>
    <p:custShow name="BigGreen" id="19">
      <p:sldLst/>
    </p:custShow>
    <p:custShow name="CRDBREFERENCES" id="20">
      <p:sldLst/>
    </p:custShow>
    <p:custShow name="GD" id="21">
      <p:sldLst/>
    </p:custShow>
    <p:custShow name="GBSONAPAGE" id="22">
      <p:sldLst/>
    </p:custShow>
    <p:custShow name="Presentationsources" id="23">
      <p:sldLst/>
    </p:custShow>
    <p:custShow name="AS-AMS" id="24">
      <p:sldLst/>
    </p:custShow>
    <p:custShow name="AS-AIS" id="25">
      <p:sldLst/>
    </p:custShow>
  </p:custShowLst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62">
          <p15:clr>
            <a:srgbClr val="A4A3A4"/>
          </p15:clr>
        </p15:guide>
        <p15:guide id="2" orient="horz" pos="3176">
          <p15:clr>
            <a:srgbClr val="A4A3A4"/>
          </p15:clr>
        </p15:guide>
        <p15:guide id="3" pos="1264">
          <p15:clr>
            <a:srgbClr val="A4A3A4"/>
          </p15:clr>
        </p15:guide>
        <p15:guide id="4" pos="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L Che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FF"/>
    <a:srgbClr val="DDDDDD"/>
    <a:srgbClr val="99FFCC"/>
    <a:srgbClr val="66CCFF"/>
    <a:srgbClr val="DBDBFF"/>
    <a:srgbClr val="9999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3838" autoAdjust="0"/>
  </p:normalViewPr>
  <p:slideViewPr>
    <p:cSldViewPr snapToGrid="0">
      <p:cViewPr>
        <p:scale>
          <a:sx n="113" d="100"/>
          <a:sy n="113" d="100"/>
        </p:scale>
        <p:origin x="1152" y="304"/>
      </p:cViewPr>
      <p:guideLst>
        <p:guide orient="horz" pos="562"/>
        <p:guide orient="horz" pos="3176"/>
        <p:guide pos="1264"/>
        <p:guide pos="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96" y="-96"/>
      </p:cViewPr>
      <p:guideLst>
        <p:guide orient="horz" pos="28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fld id="{9C99F77F-CBB6-F14A-A305-147925CCA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48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30700"/>
            <a:ext cx="55467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fld id="{F5BB94EA-E388-2541-A197-D62969EB9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989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384FE3-0924-9840-91FF-0ED6526DF336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4" tIns="45857" rIns="91714" bIns="45857" anchor="b"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1574325-0627-D34F-B9F9-17EBA270596C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714" tIns="45857" rIns="91714" bIns="45857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989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1FC9F5-AC4B-3B43-8AA8-1F6759D1960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7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24" tIns="45861" rIns="91724" bIns="45861" anchor="b"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24CC35D-ED27-F34A-8623-B506A9F59044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4213"/>
            <a:ext cx="4559300" cy="34194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32288"/>
            <a:ext cx="5083175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0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7EE23A-B7AA-B843-B689-76F4DB802EEE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09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E43F25-34D2-7648-BDB5-430C6029E61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137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BF809C-193F-E847-A3AB-444CB3A87F8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22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596C30-AE4E-574E-A311-87B3CADDD156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94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BF98F8-12F8-224C-8908-EDD21FB1C427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75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286C76-C771-F445-BC2F-6090ABA7DE9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79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CBC063-8EFC-4147-ABEC-D6F1FAC32B88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259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06AA8B-63EC-B24E-9581-5F20B2F60E8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73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4E0D3D-A7D1-494B-9A82-66850078FA55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4213"/>
            <a:ext cx="4559300" cy="341947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32288"/>
            <a:ext cx="5083175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89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24C79D-9DF5-A146-A69E-3EE4837E97DC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988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9FE15-8D38-3F46-899C-7B85484AA8FE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042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FF478A-5701-6F42-8AF8-9F0FF5FE7F9F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256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3C38A4-25D1-4B4F-BBBF-2ECDCAC55EBB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485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3C38A4-25D1-4B4F-BBBF-2ECDCAC55EBB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207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3C38A4-25D1-4B4F-BBBF-2ECDCAC55EBB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82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3C38A4-25D1-4B4F-BBBF-2ECDCAC55EBB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50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E491B2-781E-E34C-B960-90DA02E35CF8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34" tIns="48317" rIns="96634" bIns="48317" anchor="b"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212655-2B57-E54D-BAFC-40343271F6A5}" type="slidenum">
              <a:rPr lang="ar-SA" altLang="en-US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73732" name="Rectangle 7"/>
          <p:cNvSpPr txBox="1">
            <a:spLocks noGrp="1" noChangeArrowheads="1"/>
          </p:cNvSpPr>
          <p:nvPr/>
        </p:nvSpPr>
        <p:spPr bwMode="auto">
          <a:xfrm>
            <a:off x="4143375" y="9117013"/>
            <a:ext cx="31702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1" tIns="48321" rIns="96641" bIns="48321" anchor="b"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9E4A829-C0CF-F242-93D7-4B5705289A33}" type="slidenum">
              <a:rPr lang="ar-SA" altLang="en-US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41" tIns="48321" rIns="96641" bIns="48321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55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667361-19DD-2445-A897-3B60D926100D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2" tIns="48321" rIns="96642" bIns="48321" anchor="b"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65096B1-A680-D94F-BB65-7DDA5C103225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74756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0" tIns="48325" rIns="96650" bIns="48325" anchor="b"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33BF9FB-C7F3-6341-AA1B-ABBEE1AB9B55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50" tIns="48325" rIns="96650" bIns="48325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176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24" tIns="45861" rIns="91724" bIns="45861" anchor="b"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6455984-76B0-E544-926B-06F70E246B63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4213"/>
            <a:ext cx="4559300" cy="34194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32288"/>
            <a:ext cx="5083175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24" tIns="45861" rIns="91724" bIns="45861" anchor="b"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65267D7-012C-3F4B-B861-AE9468104C9E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4213"/>
            <a:ext cx="4559300" cy="341947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32288"/>
            <a:ext cx="5083175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90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24" tIns="45861" rIns="91724" bIns="45861" anchor="b"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FF72EC3-5798-694A-A212-C6BC07062E5C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4213"/>
            <a:ext cx="4559300" cy="341947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32288"/>
            <a:ext cx="5083175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2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24" tIns="45861" rIns="91724" bIns="45861" anchor="b"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2588ED0-51B6-EB45-A9AD-CACE65EAA929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4213"/>
            <a:ext cx="4559300" cy="341947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32288"/>
            <a:ext cx="5083175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69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24" tIns="45861" rIns="91724" bIns="45861" anchor="b"/>
          <a:lstStyle>
            <a:lvl1pPr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7575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757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30DF1B2-2BB3-884F-88FB-077A1517C7CA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4213"/>
            <a:ext cx="4559300" cy="3419475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32288"/>
            <a:ext cx="5083175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55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59CACD-CBDB-2E4C-BAA6-45351141D3F6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39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59CACD-CBDB-2E4C-BAA6-45351141D3F6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1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52C179-A204-AF41-8D18-F0FB2C4197D8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8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255588" y="1022350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927725" y="6491288"/>
            <a:ext cx="3054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Font typeface="Arial" charset="0"/>
              <a:buNone/>
            </a:pPr>
            <a:r>
              <a:rPr lang="en-US" altLang="en-US" sz="800">
                <a:solidFill>
                  <a:srgbClr val="000000"/>
                </a:solidFill>
                <a:sym typeface="Arial" charset="0"/>
              </a:rPr>
              <a:t>© 2014 IBM Corporation</a:t>
            </a:r>
          </a:p>
        </p:txBody>
      </p:sp>
      <p:pic>
        <p:nvPicPr>
          <p:cNvPr id="5" name="Picture 6" descr="5300_IBMpos_black_PPT_bkg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317500"/>
            <a:ext cx="5857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254000" y="3663950"/>
            <a:ext cx="8631238" cy="2220913"/>
            <a:chOff x="160" y="2308"/>
            <a:chExt cx="5437" cy="1399"/>
          </a:xfrm>
        </p:grpSpPr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 userDrawn="1"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1305" y="2308"/>
              <a:ext cx="286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880" y="288"/>
                </a:cxn>
                <a:cxn ang="0">
                  <a:pos x="2838" y="256"/>
                </a:cxn>
                <a:cxn ang="0">
                  <a:pos x="2660" y="134"/>
                </a:cxn>
                <a:cxn ang="0">
                  <a:pos x="2430" y="46"/>
                </a:cxn>
                <a:cxn ang="0">
                  <a:pos x="2230" y="10"/>
                </a:cxn>
                <a:cxn ang="0">
                  <a:pos x="2112" y="0"/>
                </a:cxn>
                <a:cxn ang="0">
                  <a:pos x="0" y="0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1305" y="2862"/>
              <a:ext cx="3174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3194" y="290"/>
                </a:cxn>
                <a:cxn ang="0">
                  <a:pos x="3188" y="256"/>
                </a:cxn>
                <a:cxn ang="0">
                  <a:pos x="3160" y="146"/>
                </a:cxn>
                <a:cxn ang="0">
                  <a:pos x="3118" y="34"/>
                </a:cxn>
                <a:cxn ang="0">
                  <a:pos x="3102" y="2"/>
                </a:cxn>
                <a:cxn ang="0">
                  <a:pos x="0" y="0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95" y="3417"/>
              <a:ext cx="916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0" y="2"/>
                </a:cxn>
                <a:cxn ang="0">
                  <a:pos x="3194" y="0"/>
                </a:cxn>
                <a:cxn ang="0">
                  <a:pos x="3176" y="156"/>
                </a:cxn>
                <a:cxn ang="0">
                  <a:pos x="3150" y="254"/>
                </a:cxn>
                <a:cxn ang="0">
                  <a:pos x="3140" y="290"/>
                </a:cxn>
                <a:cxn ang="0">
                  <a:pos x="0" y="290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7" name="Picture 17" descr="Untitled-4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6" r="9488"/>
          <a:stretch>
            <a:fillRect/>
          </a:stretch>
        </p:blipFill>
        <p:spPr bwMode="auto">
          <a:xfrm>
            <a:off x="3094038" y="4000500"/>
            <a:ext cx="29083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 descr="71086568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4"/>
          <a:stretch>
            <a:fillRect/>
          </a:stretch>
        </p:blipFill>
        <p:spPr bwMode="auto">
          <a:xfrm>
            <a:off x="5848350" y="4000500"/>
            <a:ext cx="29781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6" descr="ist2_6040680-emoticons-arra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9" t="5692" r="15942" b="37149"/>
          <a:stretch>
            <a:fillRect/>
          </a:stretch>
        </p:blipFill>
        <p:spPr bwMode="auto">
          <a:xfrm>
            <a:off x="292100" y="4000500"/>
            <a:ext cx="2824163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24"/>
          <p:cNvGrpSpPr>
            <a:grpSpLocks/>
          </p:cNvGrpSpPr>
          <p:nvPr userDrawn="1"/>
        </p:nvGrpSpPr>
        <p:grpSpPr bwMode="auto">
          <a:xfrm>
            <a:off x="269875" y="4005263"/>
            <a:ext cx="8594725" cy="2233612"/>
            <a:chOff x="160" y="2308"/>
            <a:chExt cx="5437" cy="1399"/>
          </a:xfrm>
        </p:grpSpPr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880" y="288"/>
                </a:cxn>
                <a:cxn ang="0">
                  <a:pos x="2838" y="256"/>
                </a:cxn>
                <a:cxn ang="0">
                  <a:pos x="2660" y="134"/>
                </a:cxn>
                <a:cxn ang="0">
                  <a:pos x="2430" y="46"/>
                </a:cxn>
                <a:cxn ang="0">
                  <a:pos x="2230" y="10"/>
                </a:cxn>
                <a:cxn ang="0">
                  <a:pos x="2112" y="0"/>
                </a:cxn>
                <a:cxn ang="0">
                  <a:pos x="0" y="0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3194" y="290"/>
                </a:cxn>
                <a:cxn ang="0">
                  <a:pos x="3188" y="256"/>
                </a:cxn>
                <a:cxn ang="0">
                  <a:pos x="3160" y="146"/>
                </a:cxn>
                <a:cxn ang="0">
                  <a:pos x="3118" y="34"/>
                </a:cxn>
                <a:cxn ang="0">
                  <a:pos x="3102" y="2"/>
                </a:cxn>
                <a:cxn ang="0">
                  <a:pos x="0" y="0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3595" y="3417"/>
              <a:ext cx="919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0" y="2"/>
                </a:cxn>
                <a:cxn ang="0">
                  <a:pos x="3194" y="0"/>
                </a:cxn>
                <a:cxn ang="0">
                  <a:pos x="3176" y="156"/>
                </a:cxn>
                <a:cxn ang="0">
                  <a:pos x="3150" y="254"/>
                </a:cxn>
                <a:cxn ang="0">
                  <a:pos x="3140" y="290"/>
                </a:cxn>
                <a:cxn ang="0">
                  <a:pos x="0" y="290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31" name="Picture 3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4000500"/>
            <a:ext cx="27622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575" y="200025"/>
            <a:ext cx="4881563" cy="8318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300"/>
            </a:lvl1pPr>
          </a:lstStyle>
          <a:p>
            <a:r>
              <a:rPr lang="en-US"/>
              <a:t>Application Management Services</a:t>
            </a:r>
          </a:p>
        </p:txBody>
      </p:sp>
    </p:spTree>
    <p:extLst>
      <p:ext uri="{BB962C8B-B14F-4D97-AF65-F5344CB8AC3E}">
        <p14:creationId xmlns:p14="http://schemas.microsoft.com/office/powerpoint/2010/main" val="7050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611188"/>
            <a:ext cx="2190750" cy="5713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11188"/>
            <a:ext cx="6423025" cy="5713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1188"/>
            <a:ext cx="87661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22901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611188"/>
            <a:ext cx="87661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828800"/>
            <a:ext cx="43053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43053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4152900"/>
            <a:ext cx="43053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152900"/>
            <a:ext cx="43053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611188"/>
            <a:ext cx="8766175" cy="5713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1188"/>
            <a:ext cx="87661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3053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43053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152900"/>
            <a:ext cx="43053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36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305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4305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0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0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11188"/>
            <a:ext cx="8766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828800"/>
            <a:ext cx="876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94308" name="Line 4"/>
          <p:cNvSpPr>
            <a:spLocks noChangeShapeType="1"/>
          </p:cNvSpPr>
          <p:nvPr/>
        </p:nvSpPr>
        <p:spPr bwMode="auto">
          <a:xfrm>
            <a:off x="260350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94309" name="Rectangle 6"/>
          <p:cNvSpPr>
            <a:spLocks noChangeArrowheads="1"/>
          </p:cNvSpPr>
          <p:nvPr/>
        </p:nvSpPr>
        <p:spPr bwMode="black">
          <a:xfrm>
            <a:off x="5927725" y="6491288"/>
            <a:ext cx="3054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US" altLang="en-US" sz="800">
                <a:solidFill>
                  <a:srgbClr val="000000"/>
                </a:solidFill>
                <a:sym typeface="Arial" charset="0"/>
              </a:rPr>
              <a:t>© 2014 IBM Corporation</a:t>
            </a:r>
          </a:p>
        </p:txBody>
      </p:sp>
      <p:sp>
        <p:nvSpPr>
          <p:cNvPr id="994310" name="Rectangle 6"/>
          <p:cNvSpPr>
            <a:spLocks noChangeArrowheads="1"/>
          </p:cNvSpPr>
          <p:nvPr/>
        </p:nvSpPr>
        <p:spPr bwMode="auto">
          <a:xfrm>
            <a:off x="160338" y="6467475"/>
            <a:ext cx="7286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US" altLang="en-US" sz="1000">
                <a:solidFill>
                  <a:srgbClr val="808080"/>
                </a:solidFill>
                <a:sym typeface="Arial" charset="0"/>
              </a:rPr>
              <a:t>Page </a:t>
            </a:r>
            <a:fld id="{A0A5183C-87FC-9647-850B-01198325FF78}" type="slidenum">
              <a:rPr lang="en-US" altLang="en-US" sz="1000">
                <a:solidFill>
                  <a:srgbClr val="808080"/>
                </a:solidFill>
                <a:sym typeface="Arial" charset="0"/>
              </a:rPr>
              <a:pPr>
                <a:spcBef>
                  <a:spcPct val="0"/>
                </a:spcBef>
                <a:buClr>
                  <a:srgbClr val="000000"/>
                </a:buClr>
                <a:buFont typeface="Arial" charset="0"/>
                <a:buNone/>
              </a:pPr>
              <a:t>‹#›</a:t>
            </a:fld>
            <a:endParaRPr lang="en-US" altLang="en-US" sz="1000">
              <a:solidFill>
                <a:srgbClr val="808080"/>
              </a:solidFill>
              <a:sym typeface="Arial" charset="0"/>
            </a:endParaRPr>
          </a:p>
        </p:txBody>
      </p:sp>
      <p:pic>
        <p:nvPicPr>
          <p:cNvPr id="1031" name="Picture 7" descr="5300_IBMpos_black_PPT_bkg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00" y="239713"/>
            <a:ext cx="5857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4312" name="Text Box 46"/>
          <p:cNvSpPr txBox="1">
            <a:spLocks noChangeArrowheads="1"/>
          </p:cNvSpPr>
          <p:nvPr userDrawn="1"/>
        </p:nvSpPr>
        <p:spPr bwMode="auto">
          <a:xfrm>
            <a:off x="2851150" y="6499225"/>
            <a:ext cx="34750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Aft>
                <a:spcPts val="900"/>
              </a:spcAft>
              <a:buClr>
                <a:srgbClr val="000000"/>
              </a:buClr>
              <a:buFont typeface="Arial" charset="0"/>
              <a:buNone/>
              <a:defRPr/>
            </a:pPr>
            <a:r>
              <a:rPr lang="en-US" sz="1000">
                <a:solidFill>
                  <a:srgbClr val="000000"/>
                </a:solidFill>
                <a:ea typeface="+mn-ea"/>
                <a:sym typeface="Arial" charset="0"/>
              </a:rPr>
              <a:t>Application Management Services – IBM Confidential</a:t>
            </a:r>
          </a:p>
        </p:txBody>
      </p:sp>
      <p:pic>
        <p:nvPicPr>
          <p:cNvPr id="1033" name="Picture 12" descr="10-0016-002 PS GBS Powerpoint Image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88900"/>
            <a:ext cx="3124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4317" name="Rectangle 13"/>
          <p:cNvSpPr>
            <a:spLocks noChangeArrowheads="1"/>
          </p:cNvSpPr>
          <p:nvPr userDrawn="1"/>
        </p:nvSpPr>
        <p:spPr bwMode="auto">
          <a:xfrm>
            <a:off x="787400" y="190500"/>
            <a:ext cx="2806700" cy="2921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58" r:id="rId12"/>
    <p:sldLayoutId id="2147483657" r:id="rId13"/>
    <p:sldLayoutId id="2147483656" r:id="rId14"/>
    <p:sldLayoutId id="214748365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1pPr>
      <a:lvl2pPr marL="5730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2pPr>
      <a:lvl3pPr marL="10271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Arial" charset="0"/>
          <a:cs typeface="+mn-cs"/>
        </a:defRPr>
      </a:lvl3pPr>
      <a:lvl4pPr marL="14827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939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3971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cs typeface="+mn-cs"/>
        </a:defRPr>
      </a:lvl6pPr>
      <a:lvl7pPr marL="28543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cs typeface="+mn-cs"/>
        </a:defRPr>
      </a:lvl7pPr>
      <a:lvl8pPr marL="33115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cs typeface="+mn-cs"/>
        </a:defRPr>
      </a:lvl8pPr>
      <a:lvl9pPr marL="37687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groups/SNS/acts/ftfi.html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jpeg"/><Relationship Id="rId12" Type="http://schemas.openxmlformats.org/officeDocument/2006/relationships/image" Target="../media/image38.jpeg"/><Relationship Id="rId13" Type="http://schemas.openxmlformats.org/officeDocument/2006/relationships/image" Target="../media/image39.png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2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9"/>
          <p:cNvSpPr txBox="1">
            <a:spLocks noChangeArrowheads="1"/>
          </p:cNvSpPr>
          <p:nvPr/>
        </p:nvSpPr>
        <p:spPr bwMode="auto">
          <a:xfrm>
            <a:off x="342900" y="1249363"/>
            <a:ext cx="827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50000"/>
              </a:spcBef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b="1"/>
              <a:t>Overview of Combinatorial Test Design (CTD)  with case study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63975" y="5273675"/>
            <a:ext cx="881063" cy="2032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27738" y="4941888"/>
            <a:ext cx="1066800" cy="1571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811463" y="5886450"/>
            <a:ext cx="1327150" cy="22066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37175" y="4646613"/>
            <a:ext cx="1133475" cy="24288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Title 1"/>
          <p:cNvSpPr>
            <a:spLocks noGrp="1"/>
          </p:cNvSpPr>
          <p:nvPr>
            <p:ph type="title" idx="4294967295"/>
          </p:nvPr>
        </p:nvSpPr>
        <p:spPr>
          <a:xfrm>
            <a:off x="152400" y="611188"/>
            <a:ext cx="8766175" cy="401637"/>
          </a:xfrm>
        </p:spPr>
        <p:txBody>
          <a:bodyPr/>
          <a:lstStyle/>
          <a:p>
            <a:pPr eaLnBrk="1" hangingPunct="1"/>
            <a:r>
              <a:rPr lang="en-US" altLang="en-US"/>
              <a:t>Example of potential requirement text – Additional Attributes and Values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403850" y="4370388"/>
            <a:ext cx="330200" cy="276225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7036593" y="4765498"/>
            <a:ext cx="330200" cy="276225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974306" y="5639858"/>
            <a:ext cx="330200" cy="276225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4645025" y="5424727"/>
            <a:ext cx="330200" cy="276225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15338" name="Text Box 10"/>
          <p:cNvSpPr txBox="1">
            <a:spLocks noChangeArrowheads="1"/>
          </p:cNvSpPr>
          <p:nvPr/>
        </p:nvSpPr>
        <p:spPr bwMode="auto">
          <a:xfrm>
            <a:off x="403225" y="1289050"/>
            <a:ext cx="8483600" cy="526297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take orders for any valid item, whether it is in stock or not.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support multiple pricing schemes for an order.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first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second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third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validate the current credit status of the purchaser, when known.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purchaser can select one of the following time frames for order delivery: immediate, within one working week, and within one month. Ground shipping is default, while sea shipping is allowed for orders being delivered in a week or a month, and air shipping is allowed for immediate or one-week orders.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When an item is classified as export controlled, the system shall generate the appropriate work items to comply with governmental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6556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838200" y="1130300"/>
            <a:ext cx="2743200" cy="641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chemeClr val="accent1"/>
                </a:solidFill>
              </a:rPr>
              <a:t>Focus Tool</a:t>
            </a:r>
          </a:p>
        </p:txBody>
      </p:sp>
      <p:pic>
        <p:nvPicPr>
          <p:cNvPr id="93192" name="Picture 8" descr="FoCuS_Welcome_Piece_2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1266825"/>
            <a:ext cx="21907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74700" y="2171700"/>
            <a:ext cx="6223000" cy="3070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charset="2"/>
              <a:buChar char="§"/>
            </a:pPr>
            <a:r>
              <a:rPr lang="en-US" altLang="en-US" sz="1400">
                <a:latin typeface="Calibri" charset="0"/>
              </a:rPr>
              <a:t>  Tool designed by IBM’s Haifa Research</a:t>
            </a:r>
          </a:p>
          <a:p>
            <a:pPr>
              <a:spcBef>
                <a:spcPct val="50000"/>
              </a:spcBef>
              <a:buFont typeface="Wingdings" charset="2"/>
              <a:buChar char="§"/>
            </a:pPr>
            <a:endParaRPr lang="en-US" altLang="en-US" sz="1400">
              <a:latin typeface="Calibri" charset="0"/>
            </a:endParaRPr>
          </a:p>
          <a:p>
            <a:pPr>
              <a:spcBef>
                <a:spcPct val="50000"/>
              </a:spcBef>
              <a:buFont typeface="Wingdings" charset="2"/>
              <a:buChar char="§"/>
            </a:pPr>
            <a:r>
              <a:rPr lang="en-US" altLang="en-US" sz="1400">
                <a:latin typeface="Calibri" charset="0"/>
              </a:rPr>
              <a:t>  IBM Functional Coverage Unified Solution (IBM FOCUS) is an advanced </a:t>
            </a:r>
            <a:br>
              <a:rPr lang="en-US" altLang="en-US" sz="1400">
                <a:latin typeface="Calibri" charset="0"/>
              </a:rPr>
            </a:br>
            <a:r>
              <a:rPr lang="en-US" altLang="en-US" sz="1400">
                <a:latin typeface="Calibri" charset="0"/>
              </a:rPr>
              <a:t>    test planning tool for improving the testing of an application.</a:t>
            </a:r>
          </a:p>
          <a:p>
            <a:pPr>
              <a:spcBef>
                <a:spcPct val="50000"/>
              </a:spcBef>
              <a:buFont typeface="Wingdings" charset="2"/>
              <a:buChar char="§"/>
            </a:pPr>
            <a:endParaRPr lang="en-US" altLang="en-US" sz="1400">
              <a:latin typeface="Calibri" charset="0"/>
            </a:endParaRPr>
          </a:p>
          <a:p>
            <a:pPr>
              <a:spcBef>
                <a:spcPct val="50000"/>
              </a:spcBef>
              <a:buFont typeface="Wingdings" charset="2"/>
              <a:buChar char="§"/>
            </a:pPr>
            <a:r>
              <a:rPr lang="en-US" altLang="en-US" sz="1400">
                <a:latin typeface="Calibri" charset="0"/>
              </a:rPr>
              <a:t>  IBM FOCUS uses Combinatorial Test Design (CTD) to generate an efficient </a:t>
            </a:r>
            <a:br>
              <a:rPr lang="en-US" altLang="en-US" sz="1400">
                <a:latin typeface="Calibri" charset="0"/>
              </a:rPr>
            </a:br>
            <a:r>
              <a:rPr lang="en-US" altLang="en-US" sz="1400">
                <a:latin typeface="Calibri" charset="0"/>
              </a:rPr>
              <a:t>    test plan that provides consistent coverage across the test space at a </a:t>
            </a:r>
            <a:br>
              <a:rPr lang="en-US" altLang="en-US" sz="1400">
                <a:latin typeface="Calibri" charset="0"/>
              </a:rPr>
            </a:br>
            <a:r>
              <a:rPr lang="en-US" altLang="en-US" sz="1400">
                <a:latin typeface="Calibri" charset="0"/>
              </a:rPr>
              <a:t>    known depth, while significantly reducing the required resources.</a:t>
            </a:r>
          </a:p>
          <a:p>
            <a:pPr>
              <a:spcBef>
                <a:spcPct val="50000"/>
              </a:spcBef>
              <a:buFont typeface="Wingdings" charset="2"/>
              <a:buChar char="§"/>
            </a:pPr>
            <a:endParaRPr lang="en-US" altLang="en-US" sz="1400">
              <a:latin typeface="Calibri" charset="0"/>
            </a:endParaRPr>
          </a:p>
          <a:p>
            <a:pPr>
              <a:spcBef>
                <a:spcPct val="50000"/>
              </a:spcBef>
              <a:buFont typeface="Wingdings" charset="2"/>
              <a:buChar char="§"/>
            </a:pPr>
            <a:r>
              <a:rPr lang="en-US" altLang="en-US" sz="1400">
                <a:latin typeface="Calibri" charset="0"/>
              </a:rPr>
              <a:t>  IBM FOCUS is independent of the application's domain and can be applied </a:t>
            </a:r>
            <a:br>
              <a:rPr lang="en-US" altLang="en-US" sz="1400">
                <a:latin typeface="Calibri" charset="0"/>
              </a:rPr>
            </a:br>
            <a:r>
              <a:rPr lang="en-US" altLang="en-US" sz="1400">
                <a:latin typeface="Calibri" charset="0"/>
              </a:rPr>
              <a:t>    at different levels of testing. </a:t>
            </a:r>
          </a:p>
        </p:txBody>
      </p:sp>
    </p:spTree>
    <p:extLst>
      <p:ext uri="{BB962C8B-B14F-4D97-AF65-F5344CB8AC3E}">
        <p14:creationId xmlns:p14="http://schemas.microsoft.com/office/powerpoint/2010/main" val="42240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corresponding model that gets created in CTD based on analysis of the requirements– attributes, their values, and restrictions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72013" y="1657350"/>
            <a:ext cx="412908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01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r>
              <a:rPr lang="en-US" altLang="en-US" sz="1400"/>
              <a:t>Each Attribute and it’s associated values are entered into FOCUS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endParaRPr lang="en-US" altLang="en-US" sz="140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r>
              <a:rPr lang="en-US" altLang="en-US" sz="1400"/>
              <a:t>Value can be explicit in the requirements or they can be implied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endParaRPr lang="en-US" altLang="en-US" sz="140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r>
              <a:rPr lang="en-US" altLang="en-US" sz="1400"/>
              <a:t>Restrictions should be identified for values that cannot occur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en-US" altLang="en-US" sz="1400"/>
              <a:t>These will drive negative test scenarios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endParaRPr lang="en-US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1356957"/>
            <a:ext cx="437329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attribute, it’s type, its values, and corresponding restrictions are captured in CTD by using the GUI Interface. 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535613" y="1657350"/>
            <a:ext cx="326548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01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dirty="0"/>
              <a:t>The GUI allows the Attributes and Values to be entered </a:t>
            </a:r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dirty="0"/>
              <a:t>CTD will compute the total legal and illegal combinations of the entered attributes and values</a:t>
            </a:r>
          </a:p>
          <a:p>
            <a:pPr lvl="1" eaLnBrk="1" hangingPunct="1">
              <a:spcBef>
                <a:spcPct val="20000"/>
              </a:spcBef>
              <a:buClrTx/>
              <a:buFont typeface="Arial" charset="0"/>
              <a:buChar char="–"/>
            </a:pPr>
            <a:r>
              <a:rPr lang="en-US" altLang="en-US" sz="1600" dirty="0"/>
              <a:t>CTD has computed </a:t>
            </a:r>
            <a:r>
              <a:rPr lang="en-US" altLang="en-US" sz="1600" dirty="0" smtClean="0">
                <a:solidFill>
                  <a:srgbClr val="FF0000"/>
                </a:solidFill>
              </a:rPr>
              <a:t>540 Legal &amp; 432</a:t>
            </a:r>
            <a:r>
              <a:rPr lang="en-US" altLang="en-US" sz="1600" dirty="0" smtClean="0"/>
              <a:t> Illegal </a:t>
            </a:r>
            <a:r>
              <a:rPr lang="en-US" altLang="en-US" sz="1600" dirty="0"/>
              <a:t>combinations for the example set of attributes and values</a:t>
            </a:r>
          </a:p>
          <a:p>
            <a:pPr lvl="1" eaLnBrk="1" hangingPunct="1">
              <a:spcBef>
                <a:spcPct val="20000"/>
              </a:spcBef>
              <a:buClrTx/>
              <a:buFont typeface="Arial" charset="0"/>
              <a:buChar char="–"/>
            </a:pPr>
            <a:endParaRPr lang="en-US" alt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7531"/>
            <a:ext cx="562354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CTD provides an easy way to identify and exclude invalid combinations of attributes and values using the Cartesian Product command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50504"/>
            <a:ext cx="8766175" cy="45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 Cartesian Product view of </a:t>
            </a:r>
            <a:r>
              <a:rPr lang="en-US" altLang="en-US" dirty="0" smtClean="0">
                <a:solidFill>
                  <a:srgbClr val="FF0000"/>
                </a:solidFill>
              </a:rPr>
              <a:t>Item availability</a:t>
            </a:r>
            <a:r>
              <a:rPr lang="en-US" altLang="en-US" dirty="0" smtClean="0"/>
              <a:t>, delivery </a:t>
            </a:r>
            <a:r>
              <a:rPr lang="en-US" altLang="en-US" dirty="0"/>
              <a:t>schedule and shipping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1841"/>
            <a:ext cx="88991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Cartesian Product Report displays the legal and Illegal combinations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891213" y="1616075"/>
            <a:ext cx="270668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0188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/>
              <a:t>The report allows you to create restrictions by clicking on and excluding Legal Combinations. </a:t>
            </a:r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/>
              <a:t>Restrictions will be added for each combination which has been marked as illegal.</a:t>
            </a:r>
          </a:p>
          <a:p>
            <a:pPr lvl="1" eaLnBrk="1" hangingPunct="1">
              <a:spcBef>
                <a:spcPct val="20000"/>
              </a:spcBef>
              <a:buClrTx/>
              <a:buFont typeface="Arial" charset="0"/>
              <a:buChar char="–"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" y="1412875"/>
            <a:ext cx="5738813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Combinatorial Test Design command generates optimal test plans from the model, with user-controlled test intensity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2" y="1567921"/>
            <a:ext cx="80962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/>
          <p:cNvSpPr>
            <a:spLocks noGrp="1"/>
          </p:cNvSpPr>
          <p:nvPr>
            <p:ph type="title" idx="4294967295"/>
          </p:nvPr>
        </p:nvSpPr>
        <p:spPr>
          <a:xfrm>
            <a:off x="233363" y="681038"/>
            <a:ext cx="8766175" cy="4524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Do we really need to test all </a:t>
            </a:r>
            <a:r>
              <a:rPr lang="en-US" altLang="en-US" dirty="0" smtClean="0"/>
              <a:t>972 (or even 540) configurations</a:t>
            </a:r>
            <a:r>
              <a:rPr lang="en-US" altLang="en-US" dirty="0"/>
              <a:t>?</a:t>
            </a: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4267200" y="37719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5" tIns="46034" rIns="92065" bIns="46034"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35000"/>
              </a:spcBef>
              <a:spcAft>
                <a:spcPct val="15000"/>
              </a:spcAft>
              <a:buFont typeface="Wingdings" charset="2"/>
              <a:buChar char="§"/>
            </a:pPr>
            <a:r>
              <a:rPr lang="en-US" altLang="en-US" sz="1400"/>
              <a:t>Source </a:t>
            </a:r>
            <a:r>
              <a:rPr lang="en-US" altLang="en-US" sz="1400">
                <a:hlinkClick r:id="rId3"/>
              </a:rPr>
              <a:t>http://csrc.nist.gov/groups/SNS/acts/ftfi.html</a:t>
            </a:r>
            <a:r>
              <a:rPr lang="en-US" altLang="en-US" sz="1400"/>
              <a:t> used in slides 6,8,9</a:t>
            </a:r>
            <a:endParaRPr lang="he-IL" altLang="en-US" sz="1400"/>
          </a:p>
          <a:p>
            <a:pPr eaLnBrk="1" hangingPunct="1">
              <a:spcBef>
                <a:spcPct val="35000"/>
              </a:spcBef>
              <a:spcAft>
                <a:spcPct val="15000"/>
              </a:spcAft>
              <a:buFont typeface="Wingdings" charset="2"/>
              <a:buChar char="§"/>
            </a:pPr>
            <a:endParaRPr lang="he-IL" altLang="en-US" sz="1400"/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85900"/>
            <a:ext cx="56388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9"/>
          <p:cNvSpPr txBox="1">
            <a:spLocks noChangeArrowheads="1"/>
          </p:cNvSpPr>
          <p:nvPr/>
        </p:nvSpPr>
        <p:spPr bwMode="auto">
          <a:xfrm>
            <a:off x="160338" y="1366838"/>
            <a:ext cx="3248025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228A88"/>
              </a:buClr>
              <a:buFont typeface="Wingdings" charset="2"/>
              <a:buChar char="§"/>
            </a:pPr>
            <a:r>
              <a:rPr lang="en-US" altLang="en-US" sz="1800"/>
              <a:t>The root cause analysis of many bugs is tracked back to a specific value of one variable (20%-68%)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228A88"/>
              </a:buClr>
              <a:buFont typeface="Wingdings" charset="2"/>
              <a:buChar char="§"/>
            </a:pPr>
            <a:r>
              <a:rPr lang="en-US" altLang="en-US" sz="1800"/>
              <a:t>Most defects are discovered in tests of the interactions between the values of two configuration variables (66-97%)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228A88"/>
              </a:buClr>
              <a:buFont typeface="Wingdings" charset="2"/>
              <a:buChar char="§"/>
            </a:pPr>
            <a:r>
              <a:rPr lang="en-US" altLang="en-US" sz="1800"/>
              <a:t>So, to balance cost and risk, we look to select a subset of tests that covers the interactions of configuration variables at some level of interaction (pairs, three-way, etc.)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228A88"/>
              </a:buClr>
              <a:buFont typeface="Wingdings 2" charset="2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668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152400" y="539750"/>
            <a:ext cx="8766175" cy="1143000"/>
          </a:xfrm>
        </p:spPr>
        <p:txBody>
          <a:bodyPr/>
          <a:lstStyle/>
          <a:p>
            <a:pPr eaLnBrk="1" hangingPunct="1"/>
            <a:r>
              <a:rPr lang="en-US" altLang="en-US"/>
              <a:t>You can select the level of test intensity by selecting the level of coverage for the 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6932"/>
            <a:ext cx="8839729" cy="50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0"/>
            <a:ext cx="6940550" cy="590550"/>
          </a:xfrm>
        </p:spPr>
        <p:txBody>
          <a:bodyPr/>
          <a:lstStyle/>
          <a:p>
            <a:pPr eaLnBrk="1" hangingPunct="1"/>
            <a:r>
              <a:rPr lang="en-US" altLang="en-US" sz="3200" b="1"/>
              <a:t>Presentation Outline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3400" y="1422400"/>
            <a:ext cx="7785100" cy="39549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</a:rPr>
              <a:t>Learning Objective: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dirty="0">
                <a:solidFill>
                  <a:srgbClr val="000000"/>
                </a:solidFill>
              </a:rPr>
              <a:t>Participant will be able to understand how </a:t>
            </a:r>
            <a:r>
              <a:rPr lang="en-US" altLang="en-US" sz="1800" dirty="0">
                <a:solidFill>
                  <a:srgbClr val="000000"/>
                </a:solidFill>
              </a:rPr>
              <a:t>a </a:t>
            </a:r>
            <a:r>
              <a:rPr lang="en-US" altLang="en-US" sz="1800" dirty="0" smtClean="0">
                <a:solidFill>
                  <a:srgbClr val="000000"/>
                </a:solidFill>
              </a:rPr>
              <a:t>Combinatorial </a:t>
            </a:r>
            <a:r>
              <a:rPr lang="en-US" altLang="en-US" sz="1800" dirty="0">
                <a:solidFill>
                  <a:srgbClr val="000000"/>
                </a:solidFill>
              </a:rPr>
              <a:t>Test Design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(CTD) method helps teams get </a:t>
            </a:r>
            <a:r>
              <a:rPr lang="en-US" altLang="en-US" sz="1800" dirty="0"/>
              <a:t>consistent coverage across the test space</a:t>
            </a:r>
          </a:p>
          <a:p>
            <a:pPr>
              <a:spcBef>
                <a:spcPct val="50000"/>
              </a:spcBef>
            </a:pPr>
            <a:endParaRPr lang="en-US" altLang="en-US" sz="1800" b="1" dirty="0" smtClean="0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1800" b="1" dirty="0" smtClean="0">
                <a:solidFill>
                  <a:schemeClr val="accent1"/>
                </a:solidFill>
              </a:rPr>
              <a:t>Getting </a:t>
            </a:r>
            <a:r>
              <a:rPr lang="en-US" altLang="en-US" sz="1800" b="1" dirty="0">
                <a:solidFill>
                  <a:schemeClr val="accent1"/>
                </a:solidFill>
              </a:rPr>
              <a:t>Started: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	Introduction to CTD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	Focus Tool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schemeClr val="accent1"/>
                </a:solidFill>
              </a:rPr>
              <a:t>Case 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Studies</a:t>
            </a:r>
            <a:endParaRPr lang="en-US" altLang="en-US" sz="1800" b="1" dirty="0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current model generates </a:t>
            </a:r>
            <a:r>
              <a:rPr lang="en-US" altLang="en-US" dirty="0" smtClean="0"/>
              <a:t>123 combinations </a:t>
            </a:r>
            <a:r>
              <a:rPr lang="en-US" altLang="en-US" dirty="0"/>
              <a:t>to be </a:t>
            </a:r>
            <a:r>
              <a:rPr lang="en-US" altLang="en-US" dirty="0" smtClean="0"/>
              <a:t>tested, </a:t>
            </a:r>
            <a:r>
              <a:rPr lang="en-US" altLang="en-US" dirty="0"/>
              <a:t>120 Good Path &amp; 3 Bad Path</a:t>
            </a:r>
            <a:endParaRPr lang="en-US" altLang="en-U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22975" y="1616075"/>
            <a:ext cx="28289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400" dirty="0"/>
              <a:t>Available, Pricing Scheme </a:t>
            </a:r>
            <a:r>
              <a:rPr lang="en-US" altLang="en-US" sz="1400" dirty="0" smtClean="0"/>
              <a:t>1</a:t>
            </a:r>
            <a:endParaRPr lang="en-US" altLang="en-US" sz="1400" dirty="0"/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400" dirty="0"/>
              <a:t>Available, Pricing Scheme </a:t>
            </a:r>
            <a:r>
              <a:rPr lang="en-US" altLang="en-US" sz="1400" dirty="0" smtClean="0"/>
              <a:t>2</a:t>
            </a:r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400" dirty="0" smtClean="0"/>
              <a:t>Available</a:t>
            </a:r>
            <a:r>
              <a:rPr lang="en-US" altLang="en-US" sz="1400" dirty="0"/>
              <a:t>, Pricing Scheme </a:t>
            </a:r>
            <a:r>
              <a:rPr lang="en-US" altLang="en-US" sz="1400" dirty="0" smtClean="0"/>
              <a:t>3</a:t>
            </a:r>
            <a:endParaRPr lang="en-US" altLang="en-US" sz="1400" dirty="0"/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400" dirty="0"/>
              <a:t>Pricing Scheme 1, Good </a:t>
            </a:r>
            <a:r>
              <a:rPr lang="en-US" altLang="en-US" sz="1400" dirty="0" smtClean="0"/>
              <a:t>Credit</a:t>
            </a:r>
            <a:endParaRPr lang="en-US" altLang="en-US" sz="1400" dirty="0"/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400" dirty="0"/>
              <a:t>Pricing Scheme 1, Bad </a:t>
            </a:r>
            <a:r>
              <a:rPr lang="en-US" altLang="en-US" sz="1400" dirty="0" smtClean="0"/>
              <a:t>Credit</a:t>
            </a:r>
            <a:endParaRPr lang="en-US" altLang="en-US" sz="1400" dirty="0"/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400" dirty="0" err="1"/>
              <a:t>etc</a:t>
            </a:r>
            <a:endParaRPr lang="en-US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5854778"/>
            <a:ext cx="5581650" cy="5693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2738" y="5485693"/>
            <a:ext cx="291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Look at ALL Pairs?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94" y="1256593"/>
            <a:ext cx="5734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CTD models all </a:t>
            </a:r>
            <a:r>
              <a:rPr lang="en-US" altLang="en-US" dirty="0"/>
              <a:t>123 </a:t>
            </a:r>
            <a:r>
              <a:rPr lang="en-US" altLang="en-US" dirty="0"/>
              <a:t>pair-wise interactions with just </a:t>
            </a:r>
            <a:r>
              <a:rPr lang="en-US" altLang="en-US" dirty="0"/>
              <a:t>29 tests, 26 Good &amp; 3 Bad path </a:t>
            </a:r>
            <a:endParaRPr lang="en-US" altLang="en-US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870575" y="1311275"/>
            <a:ext cx="27066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dirty="0"/>
              <a:t>The CTD model groups the attributes and values into a model which provides coverage of all the values in the least amount of required test cases</a:t>
            </a:r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endParaRPr lang="en-US" alt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3" y="1649412"/>
            <a:ext cx="581891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intensity does not need to be uniform: we can specify collections of attributes to be tested more thoroughly than pair-wise, up to 7-attribute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45677"/>
            <a:ext cx="8231436" cy="46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all three-way interactions of Availability, Pricing, and </a:t>
            </a:r>
            <a:r>
              <a:rPr lang="en-US" altLang="en-US" dirty="0" smtClean="0"/>
              <a:t>Credit: </a:t>
            </a:r>
            <a:r>
              <a:rPr lang="en-US" altLang="en-US" dirty="0"/>
              <a:t>9</a:t>
            </a:r>
            <a:r>
              <a:rPr lang="en-US" altLang="en-US" dirty="0"/>
              <a:t> </a:t>
            </a:r>
            <a:r>
              <a:rPr lang="en-US" altLang="en-US" dirty="0"/>
              <a:t>test </a:t>
            </a:r>
            <a:r>
              <a:rPr lang="en-US" altLang="en-US" dirty="0"/>
              <a:t>cases, 6 </a:t>
            </a:r>
            <a:r>
              <a:rPr lang="en-US" altLang="en-US" dirty="0" smtClean="0"/>
              <a:t>good </a:t>
            </a:r>
            <a:r>
              <a:rPr lang="en-US" altLang="en-US" dirty="0"/>
              <a:t>&amp; 3 </a:t>
            </a:r>
            <a:r>
              <a:rPr lang="en-US" altLang="en-US" dirty="0" smtClean="0"/>
              <a:t>bad path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61" y="1754188"/>
            <a:ext cx="8577052" cy="1800225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06401" y="3760434"/>
            <a:ext cx="8159574" cy="9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Tx/>
            </a:pPr>
            <a:r>
              <a:rPr lang="en-US" altLang="en-US" sz="1600" dirty="0" smtClean="0"/>
              <a:t>Note: You can also combine interaction levels.  You could take the three-way interaction of Availability, Pricing &amp; Credit plus the two-way interaction of all variables and generate a test plan.  In that case, you’d get 11 good &amp; 3 bad path test cases.</a:t>
            </a:r>
            <a:endParaRPr lang="en-US" altLang="en-US" sz="1600" dirty="0"/>
          </a:p>
          <a:p>
            <a:pPr eaLnBrk="1" hangingPunct="1">
              <a:spcBef>
                <a:spcPct val="20000"/>
              </a:spcBef>
              <a:buClrTx/>
              <a:buFont typeface="Wingdings" charset="2"/>
              <a:buChar char="§"/>
            </a:pPr>
            <a:endParaRPr lang="en-US" alt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1" y="4787724"/>
            <a:ext cx="4087972" cy="144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 rotWithShape="1">
          <a:blip r:embed="rId5"/>
          <a:srcRect b="63213"/>
          <a:stretch/>
        </p:blipFill>
        <p:spPr>
          <a:xfrm>
            <a:off x="4486187" y="4787723"/>
            <a:ext cx="4079787" cy="14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CTD Output based on Templates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4" y="1212185"/>
            <a:ext cx="873104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538163"/>
            <a:ext cx="8766175" cy="4746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Impact of adding a new attribute to the model – Gift Option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172"/>
            <a:ext cx="7418070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" y="3580448"/>
            <a:ext cx="8652510" cy="2552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922814"/>
            <a:ext cx="87661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dirty="0" smtClean="0"/>
              <a:t>Cartesian Product Changes </a:t>
            </a:r>
            <a:endParaRPr lang="en-US" altLang="en-US" kern="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56833" y="3035618"/>
            <a:ext cx="876617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dirty="0" smtClean="0"/>
              <a:t>CTD Output Changes for Level 3</a:t>
            </a:r>
            <a:endParaRPr lang="en-US" alt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7520940" y="1380172"/>
            <a:ext cx="1623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Before it was 942 , 540 Legal &amp; 432 Illegal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143115" y="3076039"/>
            <a:ext cx="1865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Before it was 26 </a:t>
            </a:r>
            <a:r>
              <a:rPr lang="en-US" sz="1100" dirty="0"/>
              <a:t>g</a:t>
            </a:r>
            <a:r>
              <a:rPr lang="en-US" sz="1100" dirty="0" smtClean="0"/>
              <a:t>ood path &amp; 3 bad path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27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Coming soon</a:t>
            </a:r>
            <a:r>
              <a:rPr lang="is-IS" altLang="en-US" dirty="0" smtClean="0"/>
              <a:t>…Automation of the CTD output using Selenium for Web Testing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77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686800" cy="21462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Number </a:t>
            </a:r>
            <a:r>
              <a:rPr lang="en-US" altLang="en-US" dirty="0"/>
              <a:t>of Test Scenarios Identified after the discussion with business : </a:t>
            </a:r>
            <a:r>
              <a:rPr lang="en-US" altLang="en-US" dirty="0" smtClean="0"/>
              <a:t>30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Number of Test cases identified to test the above mentioned scenarios : </a:t>
            </a:r>
            <a:r>
              <a:rPr lang="en-US" altLang="en-US" sz="1800" b="1" dirty="0">
                <a:solidFill>
                  <a:schemeClr val="accent2"/>
                </a:solidFill>
              </a:rPr>
              <a:t>474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Note</a:t>
            </a:r>
            <a:r>
              <a:rPr lang="en-US" altLang="en-US" sz="1800" b="1" dirty="0">
                <a:solidFill>
                  <a:srgbClr val="FF0000"/>
                </a:solidFill>
              </a:rPr>
              <a:t>: </a:t>
            </a:r>
            <a:r>
              <a:rPr lang="en-US" altLang="en-US" sz="1400" dirty="0"/>
              <a:t>The test cases excludes negative test </a:t>
            </a:r>
            <a:r>
              <a:rPr lang="en-US" altLang="en-US" sz="1400" dirty="0" smtClean="0"/>
              <a:t>conditions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kern="1200" dirty="0">
                <a:solidFill>
                  <a:schemeClr val="accent2"/>
                </a:solidFill>
                <a:latin typeface="Arial" charset="0"/>
                <a:cs typeface="Arial" charset="0"/>
              </a:rPr>
              <a:t>CTD Benefit: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CTD </a:t>
            </a:r>
            <a:r>
              <a:rPr lang="en-US" altLang="en-US" dirty="0"/>
              <a:t>proposed 44 Test Cases with 31 positive and 13 negative test </a:t>
            </a:r>
            <a:r>
              <a:rPr lang="en-US" altLang="en-US" dirty="0" smtClean="0"/>
              <a:t>conditions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54000" y="901700"/>
            <a:ext cx="863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chemeClr val="accent2"/>
                </a:solidFill>
              </a:rPr>
              <a:t>Case Study Insurance Industry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44936"/>
              </p:ext>
            </p:extLst>
          </p:nvPr>
        </p:nvGraphicFramePr>
        <p:xfrm>
          <a:off x="533400" y="3327400"/>
          <a:ext cx="3771900" cy="1943100"/>
        </p:xfrm>
        <a:graphic>
          <a:graphicData uri="http://schemas.openxmlformats.org/drawingml/2006/table">
            <a:tbl>
              <a:tblPr/>
              <a:tblGrid>
                <a:gridCol w="2667000"/>
                <a:gridCol w="1104900"/>
              </a:tblGrid>
              <a:tr h="6276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 taken to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execute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474 test conditions via Automation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55 PH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87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 taken to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execute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44 test conditions as proposed by CTD via Automation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 PH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276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Total Time Saved 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Just in Execution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445000" y="3327400"/>
            <a:ext cx="4349750" cy="19431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73508" y="3517900"/>
            <a:ext cx="4056142" cy="161798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Impact:</a:t>
            </a:r>
          </a:p>
          <a:p>
            <a:pPr marL="342900" marR="0" indent="-34290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Fewer TCs written</a:t>
            </a:r>
          </a:p>
          <a:p>
            <a:pPr marL="342900" marR="0" indent="-34290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/>
            </a:pPr>
            <a:r>
              <a:rPr lang="en-US" sz="1600" dirty="0" smtClean="0"/>
              <a:t>Fewer TCs executed</a:t>
            </a:r>
          </a:p>
          <a:p>
            <a:pPr marL="342900" marR="0" indent="-34290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Fewer TCs for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one client’s “high confidence” test set.  Inefficient.  Low requirements coverage.  Client was surprised.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04107" y="2273940"/>
            <a:ext cx="5523026" cy="2580281"/>
            <a:chOff x="1787785" y="1548781"/>
            <a:chExt cx="6224165" cy="2741186"/>
          </a:xfrm>
        </p:grpSpPr>
        <p:sp>
          <p:nvSpPr>
            <p:cNvPr id="5" name="Rectangle 15"/>
            <p:cNvSpPr/>
            <p:nvPr/>
          </p:nvSpPr>
          <p:spPr>
            <a:xfrm>
              <a:off x="7601048" y="1548917"/>
              <a:ext cx="410080" cy="2741011"/>
            </a:xfrm>
            <a:prstGeom prst="rect">
              <a:avLst/>
            </a:prstGeom>
            <a:solidFill>
              <a:srgbClr val="1679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100%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79681" y="1548917"/>
              <a:ext cx="413333" cy="2741011"/>
            </a:xfrm>
            <a:prstGeom prst="rect">
              <a:avLst/>
            </a:prstGeom>
            <a:solidFill>
              <a:srgbClr val="1679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100%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0199" y="1548917"/>
              <a:ext cx="410080" cy="2741011"/>
            </a:xfrm>
            <a:prstGeom prst="rect">
              <a:avLst/>
            </a:prstGeom>
            <a:solidFill>
              <a:srgbClr val="1679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100%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1804" y="3566645"/>
              <a:ext cx="410080" cy="723283"/>
            </a:xfrm>
            <a:prstGeom prst="rect">
              <a:avLst/>
            </a:prstGeom>
            <a:solidFill>
              <a:srgbClr val="1679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26.4%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22087" y="3566645"/>
              <a:ext cx="410080" cy="723283"/>
            </a:xfrm>
            <a:prstGeom prst="rect">
              <a:avLst/>
            </a:prstGeom>
            <a:solidFill>
              <a:srgbClr val="1679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26.4%</a:t>
              </a:r>
            </a:p>
          </p:txBody>
        </p:sp>
        <p:sp>
          <p:nvSpPr>
            <p:cNvPr id="10" name="Rectangle 20"/>
            <p:cNvSpPr/>
            <p:nvPr/>
          </p:nvSpPr>
          <p:spPr>
            <a:xfrm>
              <a:off x="1788332" y="2596527"/>
              <a:ext cx="410080" cy="1693400"/>
            </a:xfrm>
            <a:prstGeom prst="rect">
              <a:avLst/>
            </a:prstGeom>
            <a:solidFill>
              <a:srgbClr val="0F50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112</a:t>
              </a:r>
            </a:p>
          </p:txBody>
        </p:sp>
        <p:sp>
          <p:nvSpPr>
            <p:cNvPr id="11" name="Rectangle 21"/>
            <p:cNvSpPr/>
            <p:nvPr/>
          </p:nvSpPr>
          <p:spPr>
            <a:xfrm>
              <a:off x="5749180" y="2596527"/>
              <a:ext cx="413335" cy="1693400"/>
            </a:xfrm>
            <a:prstGeom prst="rect">
              <a:avLst/>
            </a:prstGeom>
            <a:solidFill>
              <a:srgbClr val="0F50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112</a:t>
              </a:r>
            </a:p>
          </p:txBody>
        </p:sp>
        <p:sp>
          <p:nvSpPr>
            <p:cNvPr id="12" name="Rectangle 22"/>
            <p:cNvSpPr/>
            <p:nvPr/>
          </p:nvSpPr>
          <p:spPr>
            <a:xfrm>
              <a:off x="5749180" y="1812972"/>
              <a:ext cx="413335" cy="777815"/>
            </a:xfrm>
            <a:prstGeom prst="rect">
              <a:avLst/>
            </a:prstGeom>
            <a:solidFill>
              <a:srgbClr val="1FA3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53</a:t>
              </a:r>
            </a:p>
          </p:txBody>
        </p:sp>
        <p:sp>
          <p:nvSpPr>
            <p:cNvPr id="13" name="Rectangle 23"/>
            <p:cNvSpPr/>
            <p:nvPr/>
          </p:nvSpPr>
          <p:spPr>
            <a:xfrm>
              <a:off x="7077057" y="3296849"/>
              <a:ext cx="410080" cy="774946"/>
            </a:xfrm>
            <a:prstGeom prst="rect">
              <a:avLst/>
            </a:prstGeom>
            <a:solidFill>
              <a:srgbClr val="1FA3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53</a:t>
              </a:r>
            </a:p>
          </p:txBody>
        </p:sp>
        <p:sp>
          <p:nvSpPr>
            <p:cNvPr id="14" name="Rectangle 24"/>
            <p:cNvSpPr/>
            <p:nvPr/>
          </p:nvSpPr>
          <p:spPr>
            <a:xfrm>
              <a:off x="3112954" y="3285368"/>
              <a:ext cx="410080" cy="1004559"/>
            </a:xfrm>
            <a:prstGeom prst="rect">
              <a:avLst/>
            </a:prstGeom>
            <a:solidFill>
              <a:srgbClr val="1FA3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53</a:t>
              </a: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4431068" y="4025872"/>
              <a:ext cx="410080" cy="264056"/>
            </a:xfrm>
            <a:prstGeom prst="rect">
              <a:avLst/>
            </a:prstGeom>
            <a:solidFill>
              <a:srgbClr val="0F50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18</a:t>
              </a:r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077057" y="4054573"/>
              <a:ext cx="410080" cy="235354"/>
            </a:xfrm>
            <a:prstGeom prst="rect">
              <a:avLst/>
            </a:prstGeom>
            <a:solidFill>
              <a:srgbClr val="0F50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600" dirty="0"/>
                <a:t>13</a:t>
              </a:r>
            </a:p>
          </p:txBody>
        </p:sp>
      </p:grpSp>
      <p:sp>
        <p:nvSpPr>
          <p:cNvPr id="17" name="Rounded Rectangular Callout 16"/>
          <p:cNvSpPr/>
          <p:nvPr/>
        </p:nvSpPr>
        <p:spPr bwMode="auto">
          <a:xfrm>
            <a:off x="330931" y="5547735"/>
            <a:ext cx="1949426" cy="661153"/>
          </a:xfrm>
          <a:prstGeom prst="wedgeRoundRectCallout">
            <a:avLst>
              <a:gd name="adj1" fmla="val -12250"/>
              <a:gd name="adj2" fmla="val -10212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chemeClr val="hlink"/>
              </a:buClr>
              <a:buFont typeface="Wingdings 2" pitchFamily="18" charset="2"/>
              <a:buNone/>
              <a:defRPr/>
            </a:pPr>
            <a:r>
              <a:rPr lang="en-US" sz="900" i="1" dirty="0">
                <a:solidFill>
                  <a:schemeClr val="tx1"/>
                </a:solidFill>
                <a:cs typeface="Arial"/>
              </a:rPr>
              <a:t>Traditional test planning delivers low functional coverage in-spite of reasonably high test case volumes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3426512" y="5540647"/>
            <a:ext cx="2271042" cy="796560"/>
          </a:xfrm>
          <a:prstGeom prst="wedgeRoundRectCallout">
            <a:avLst>
              <a:gd name="adj1" fmla="val -38643"/>
              <a:gd name="adj2" fmla="val -9718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chemeClr val="hlink"/>
              </a:buClr>
              <a:buFont typeface="Wingdings 2" pitchFamily="18" charset="2"/>
              <a:buNone/>
              <a:defRPr/>
            </a:pPr>
            <a:r>
              <a:rPr lang="en-US" sz="900" i="1" dirty="0">
                <a:solidFill>
                  <a:schemeClr val="tx1"/>
                </a:solidFill>
                <a:cs typeface="Arial"/>
              </a:rPr>
              <a:t>30%-70% test case redundancy is typical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chemeClr val="hlink"/>
              </a:buClr>
              <a:buFont typeface="Wingdings 2" pitchFamily="18" charset="2"/>
              <a:buNone/>
              <a:defRPr/>
            </a:pPr>
            <a:r>
              <a:rPr lang="en-US" sz="900" i="1" dirty="0">
                <a:solidFill>
                  <a:schemeClr val="tx1"/>
                </a:solidFill>
                <a:cs typeface="Arial"/>
              </a:rPr>
              <a:t>Significant cost implications for both manual and automation initiatives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92109" y="1770599"/>
            <a:ext cx="1317314" cy="695026"/>
          </a:xfrm>
          <a:prstGeom prst="wedgeRoundRectCallout">
            <a:avLst>
              <a:gd name="adj1" fmla="val 66772"/>
              <a:gd name="adj2" fmla="val 23637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chemeClr val="hlink"/>
              </a:buClr>
              <a:buFont typeface="Wingdings 2" pitchFamily="18" charset="2"/>
              <a:buNone/>
              <a:defRPr/>
            </a:pPr>
            <a:r>
              <a:rPr lang="en-US" sz="900" i="1" dirty="0">
                <a:solidFill>
                  <a:schemeClr val="tx1"/>
                </a:solidFill>
                <a:cs typeface="Arial"/>
              </a:rPr>
              <a:t>IBM’s approach delivers lowest test case volume with highest coverage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936622" y="1961003"/>
            <a:ext cx="1654223" cy="675948"/>
          </a:xfrm>
          <a:prstGeom prst="wedgeRoundRectCallout">
            <a:avLst>
              <a:gd name="adj1" fmla="val -182123"/>
              <a:gd name="adj2" fmla="val 21804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spcAft>
                <a:spcPct val="20000"/>
              </a:spcAft>
              <a:buClr>
                <a:schemeClr val="hlink"/>
              </a:buClr>
              <a:buFont typeface="Wingdings 2" pitchFamily="18" charset="2"/>
              <a:buNone/>
              <a:defRPr/>
            </a:pPr>
            <a:r>
              <a:rPr lang="en-US" sz="900" i="1" dirty="0">
                <a:solidFill>
                  <a:schemeClr val="tx1"/>
                </a:solidFill>
                <a:cs typeface="Arial"/>
              </a:rPr>
              <a:t>It is important to leverage your test case investments while improving the coverage</a:t>
            </a:r>
          </a:p>
        </p:txBody>
      </p: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7569453" y="2798565"/>
            <a:ext cx="1224808" cy="1160820"/>
            <a:chOff x="9515707" y="2844426"/>
            <a:chExt cx="1955559" cy="1589841"/>
          </a:xfrm>
        </p:grpSpPr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9704332" y="3103989"/>
              <a:ext cx="1766934" cy="1252122"/>
              <a:chOff x="9462407" y="3728818"/>
              <a:chExt cx="1766934" cy="125212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461343" y="3728569"/>
                <a:ext cx="355724" cy="342130"/>
              </a:xfrm>
              <a:prstGeom prst="rect">
                <a:avLst/>
              </a:prstGeom>
              <a:solidFill>
                <a:srgbClr val="16794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68580" rIns="0" bIns="68580"/>
              <a:lstStyle/>
              <a:p>
                <a:pPr algn="ctr">
                  <a:defRPr/>
                </a:pPr>
                <a:endPara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461343" y="4184043"/>
                <a:ext cx="355724" cy="342129"/>
              </a:xfrm>
              <a:prstGeom prst="rect">
                <a:avLst/>
              </a:prstGeom>
              <a:solidFill>
                <a:srgbClr val="1FA3E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68580" rIns="0" bIns="68580"/>
              <a:lstStyle/>
              <a:p>
                <a:pPr algn="ctr">
                  <a:defRPr/>
                </a:pPr>
                <a:endPara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461343" y="4639515"/>
                <a:ext cx="355724" cy="342130"/>
              </a:xfrm>
              <a:prstGeom prst="rect">
                <a:avLst/>
              </a:prstGeom>
              <a:solidFill>
                <a:srgbClr val="0F508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68580" rIns="0" bIns="68580"/>
              <a:lstStyle/>
              <a:p>
                <a:pPr algn="ctr">
                  <a:defRPr/>
                </a:pPr>
                <a:endPara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Title 2"/>
              <p:cNvSpPr txBox="1">
                <a:spLocks/>
              </p:cNvSpPr>
              <p:nvPr/>
            </p:nvSpPr>
            <p:spPr>
              <a:xfrm>
                <a:off x="9861531" y="3766351"/>
                <a:ext cx="1367968" cy="10725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lIns="68580" tIns="34290" rIns="68580" bIns="34290"/>
              <a:lstStyle>
                <a:defPPr>
                  <a:defRPr lang="en-US"/>
                </a:defPPr>
                <a:lvl1pPr>
                  <a:defRPr sz="2000" b="1">
                    <a:latin typeface="Century Gothic" panose="020B0502020202020204" pitchFamily="34" charset="0"/>
                    <a:ea typeface="Gulim" panose="020B0600000101010101" pitchFamily="34" charset="-127"/>
                    <a:cs typeface="+mj-cs"/>
                  </a:defRPr>
                </a:lvl1pPr>
                <a:lvl2pPr>
                  <a:defRPr sz="2200" b="1"/>
                </a:lvl2pPr>
                <a:lvl3pPr>
                  <a:defRPr sz="2200" b="1"/>
                </a:lvl3pPr>
                <a:lvl4pPr>
                  <a:defRPr sz="2200" b="1"/>
                </a:lvl4pPr>
                <a:lvl5pPr>
                  <a:defRPr sz="2200" b="1"/>
                </a:lvl5pPr>
                <a:lvl6pPr marL="457189" fontAlgn="base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2"/>
                    </a:solidFill>
                  </a:defRPr>
                </a:lvl6pPr>
                <a:lvl7pPr marL="914377" fontAlgn="base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2"/>
                    </a:solidFill>
                  </a:defRPr>
                </a:lvl7pPr>
                <a:lvl8pPr marL="1371566" fontAlgn="base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2"/>
                    </a:solidFill>
                  </a:defRPr>
                </a:lvl8pPr>
                <a:lvl9pPr marL="1828754" fontAlgn="base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2"/>
                    </a:solidFill>
                  </a:defRPr>
                </a:lvl9pPr>
              </a:lstStyle>
              <a:p>
                <a:pPr marL="128588" indent="-128588">
                  <a:buFontTx/>
                  <a:buChar char="-"/>
                  <a:defRPr/>
                </a:pPr>
                <a:r>
                  <a:rPr lang="en-US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% Coverage</a:t>
                </a:r>
              </a:p>
              <a:p>
                <a:pPr marL="128588" indent="-128588" algn="ctr">
                  <a:buFontTx/>
                  <a:buChar char="-"/>
                  <a:defRPr/>
                </a:pPr>
                <a:endParaRPr lang="en-US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128588" indent="-128588" algn="ctr">
                  <a:buFontTx/>
                  <a:buChar char="-"/>
                  <a:defRPr/>
                </a:pPr>
                <a:endParaRPr lang="en-US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128588" indent="-128588">
                  <a:buFontTx/>
                  <a:buChar char="-"/>
                  <a:defRPr/>
                </a:pPr>
                <a:r>
                  <a:rPr lang="en-US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 New Tests</a:t>
                </a:r>
              </a:p>
              <a:p>
                <a:pPr marL="128588" indent="-128588">
                  <a:buFontTx/>
                  <a:buChar char="-"/>
                  <a:defRPr/>
                </a:pPr>
                <a:endParaRPr lang="en-US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128588" indent="-128588">
                  <a:buFontTx/>
                  <a:buChar char="-"/>
                  <a:defRPr/>
                </a:pPr>
                <a:endParaRPr lang="en-US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128588" indent="-128588">
                  <a:buFontTx/>
                  <a:buChar char="-"/>
                  <a:defRPr/>
                </a:pPr>
                <a:r>
                  <a:rPr lang="en-US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 Existing Tests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514942" y="2843470"/>
              <a:ext cx="1854472" cy="159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68580" rIns="0" bIns="68580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Legend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906430" y="4943136"/>
            <a:ext cx="5620296" cy="385221"/>
            <a:chOff x="1612584" y="4278204"/>
            <a:chExt cx="6505943" cy="146552"/>
          </a:xfrm>
        </p:grpSpPr>
        <p:sp>
          <p:nvSpPr>
            <p:cNvPr id="29" name="Title 2"/>
            <p:cNvSpPr txBox="1">
              <a:spLocks/>
            </p:cNvSpPr>
            <p:nvPr/>
          </p:nvSpPr>
          <p:spPr>
            <a:xfrm>
              <a:off x="1612584" y="4278204"/>
              <a:ext cx="1028453" cy="907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lIns="68580" tIns="34290" rIns="68580" bIns="34290"/>
            <a:lstStyle>
              <a:defPPr>
                <a:defRPr lang="en-US"/>
              </a:defPPr>
              <a:lvl1pPr>
                <a:defRPr sz="2000" b="1">
                  <a:latin typeface="Century Gothic" panose="020B0502020202020204" pitchFamily="34" charset="0"/>
                  <a:ea typeface="Gulim" panose="020B0600000101010101" pitchFamily="34" charset="-127"/>
                  <a:cs typeface="+mj-cs"/>
                </a:defRPr>
              </a:lvl1pPr>
              <a:lvl2pPr>
                <a:defRPr sz="2200" b="1"/>
              </a:lvl2pPr>
              <a:lvl3pPr>
                <a:defRPr sz="2200" b="1"/>
              </a:lvl3pPr>
              <a:lvl4pPr>
                <a:defRPr sz="2200" b="1"/>
              </a:lvl4pPr>
              <a:lvl5pPr>
                <a:defRPr sz="2200" b="1"/>
              </a:lvl5pPr>
              <a:lvl6pPr marL="457189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6pPr>
              <a:lvl7pPr marL="914377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7pPr>
              <a:lvl8pPr marL="1371566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8pPr>
              <a:lvl9pPr marL="1828754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9pPr>
            </a:lstStyle>
            <a:p>
              <a:pPr algn="ctr">
                <a:defRPr/>
              </a:pPr>
              <a:r>
                <a:rPr lang="en-US" altLang="en-US" sz="9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Existing Tests</a:t>
              </a:r>
            </a:p>
          </p:txBody>
        </p:sp>
        <p:sp>
          <p:nvSpPr>
            <p:cNvPr id="30" name="Title 2"/>
            <p:cNvSpPr txBox="1">
              <a:spLocks/>
            </p:cNvSpPr>
            <p:nvPr/>
          </p:nvSpPr>
          <p:spPr>
            <a:xfrm>
              <a:off x="3002298" y="4278204"/>
              <a:ext cx="1191184" cy="1465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lIns="68580" tIns="34290" rIns="68580" bIns="34290"/>
            <a:lstStyle>
              <a:defPPr>
                <a:defRPr lang="en-US"/>
              </a:defPPr>
              <a:lvl1pPr>
                <a:defRPr sz="2000" b="1">
                  <a:latin typeface="Century Gothic" panose="020B0502020202020204" pitchFamily="34" charset="0"/>
                  <a:ea typeface="Gulim" panose="020B0600000101010101" pitchFamily="34" charset="-127"/>
                  <a:cs typeface="+mj-cs"/>
                </a:defRPr>
              </a:lvl1pPr>
              <a:lvl2pPr>
                <a:defRPr sz="2200" b="1"/>
              </a:lvl2pPr>
              <a:lvl3pPr>
                <a:defRPr sz="2200" b="1"/>
              </a:lvl3pPr>
              <a:lvl4pPr>
                <a:defRPr sz="2200" b="1"/>
              </a:lvl4pPr>
              <a:lvl5pPr>
                <a:defRPr sz="2200" b="1"/>
              </a:lvl5pPr>
              <a:lvl6pPr marL="457189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6pPr>
              <a:lvl7pPr marL="914377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7pPr>
              <a:lvl8pPr marL="1371566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8pPr>
              <a:lvl9pPr marL="1828754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9pPr>
            </a:lstStyle>
            <a:p>
              <a:pPr algn="ctr">
                <a:defRPr/>
              </a:pPr>
              <a:r>
                <a:rPr lang="en-US" altLang="en-US" sz="9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CTD From Scratch</a:t>
              </a:r>
            </a:p>
          </p:txBody>
        </p:sp>
        <p:sp>
          <p:nvSpPr>
            <p:cNvPr id="31" name="Title 2"/>
            <p:cNvSpPr txBox="1">
              <a:spLocks/>
            </p:cNvSpPr>
            <p:nvPr/>
          </p:nvSpPr>
          <p:spPr>
            <a:xfrm>
              <a:off x="4346448" y="4278204"/>
              <a:ext cx="1187928" cy="907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lIns="68580" tIns="34290" rIns="68580" bIns="34290"/>
            <a:lstStyle>
              <a:defPPr>
                <a:defRPr lang="en-US"/>
              </a:defPPr>
              <a:lvl1pPr>
                <a:defRPr sz="2000" b="1">
                  <a:latin typeface="Century Gothic" panose="020B0502020202020204" pitchFamily="34" charset="0"/>
                  <a:ea typeface="Gulim" panose="020B0600000101010101" pitchFamily="34" charset="-127"/>
                  <a:cs typeface="+mj-cs"/>
                </a:defRPr>
              </a:lvl1pPr>
              <a:lvl2pPr>
                <a:defRPr sz="2200" b="1"/>
              </a:lvl2pPr>
              <a:lvl3pPr>
                <a:defRPr sz="2200" b="1"/>
              </a:lvl3pPr>
              <a:lvl4pPr>
                <a:defRPr sz="2200" b="1"/>
              </a:lvl4pPr>
              <a:lvl5pPr>
                <a:defRPr sz="2200" b="1"/>
              </a:lvl5pPr>
              <a:lvl6pPr marL="457189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6pPr>
              <a:lvl7pPr marL="914377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7pPr>
              <a:lvl8pPr marL="1371566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8pPr>
              <a:lvl9pPr marL="1828754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9pPr>
            </a:lstStyle>
            <a:p>
              <a:pPr algn="ctr">
                <a:defRPr/>
              </a:pPr>
              <a:r>
                <a:rPr lang="en-US" altLang="en-US" sz="9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Selection</a:t>
              </a:r>
            </a:p>
          </p:txBody>
        </p:sp>
        <p:sp>
          <p:nvSpPr>
            <p:cNvPr id="32" name="Title 2"/>
            <p:cNvSpPr txBox="1">
              <a:spLocks/>
            </p:cNvSpPr>
            <p:nvPr/>
          </p:nvSpPr>
          <p:spPr>
            <a:xfrm>
              <a:off x="5648288" y="4278204"/>
              <a:ext cx="1422259" cy="1027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lIns="68580" tIns="34290" rIns="68580" bIns="34290"/>
            <a:lstStyle>
              <a:defPPr>
                <a:defRPr lang="en-US"/>
              </a:defPPr>
              <a:lvl1pPr>
                <a:defRPr sz="2000" b="1">
                  <a:latin typeface="Century Gothic" panose="020B0502020202020204" pitchFamily="34" charset="0"/>
                  <a:ea typeface="Gulim" panose="020B0600000101010101" pitchFamily="34" charset="-127"/>
                  <a:cs typeface="+mj-cs"/>
                </a:defRPr>
              </a:lvl1pPr>
              <a:lvl2pPr>
                <a:defRPr sz="2200" b="1"/>
              </a:lvl2pPr>
              <a:lvl3pPr>
                <a:defRPr sz="2200" b="1"/>
              </a:lvl3pPr>
              <a:lvl4pPr>
                <a:defRPr sz="2200" b="1"/>
              </a:lvl4pPr>
              <a:lvl5pPr>
                <a:defRPr sz="2200" b="1"/>
              </a:lvl5pPr>
              <a:lvl6pPr marL="457189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6pPr>
              <a:lvl7pPr marL="914377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7pPr>
              <a:lvl8pPr marL="1371566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8pPr>
              <a:lvl9pPr marL="1828754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9pPr>
            </a:lstStyle>
            <a:p>
              <a:pPr algn="ctr">
                <a:defRPr/>
              </a:pPr>
              <a:r>
                <a:rPr lang="en-US" altLang="en-US" sz="9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Enhancement</a:t>
              </a:r>
            </a:p>
          </p:txBody>
        </p:sp>
        <p:sp>
          <p:nvSpPr>
            <p:cNvPr id="33" name="Title 2"/>
            <p:cNvSpPr txBox="1">
              <a:spLocks/>
            </p:cNvSpPr>
            <p:nvPr/>
          </p:nvSpPr>
          <p:spPr>
            <a:xfrm>
              <a:off x="6927343" y="4278204"/>
              <a:ext cx="1191184" cy="1465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lIns="68580" tIns="34290" rIns="68580" bIns="34290"/>
            <a:lstStyle>
              <a:defPPr>
                <a:defRPr lang="en-US"/>
              </a:defPPr>
              <a:lvl1pPr>
                <a:defRPr sz="2000" b="1">
                  <a:latin typeface="Century Gothic" panose="020B0502020202020204" pitchFamily="34" charset="0"/>
                  <a:ea typeface="Gulim" panose="020B0600000101010101" pitchFamily="34" charset="-127"/>
                  <a:cs typeface="+mj-cs"/>
                </a:defRPr>
              </a:lvl1pPr>
              <a:lvl2pPr>
                <a:defRPr sz="2200" b="1"/>
              </a:lvl2pPr>
              <a:lvl3pPr>
                <a:defRPr sz="2200" b="1"/>
              </a:lvl3pPr>
              <a:lvl4pPr>
                <a:defRPr sz="2200" b="1"/>
              </a:lvl4pPr>
              <a:lvl5pPr>
                <a:defRPr sz="2200" b="1"/>
              </a:lvl5pPr>
              <a:lvl6pPr marL="457189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6pPr>
              <a:lvl7pPr marL="914377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7pPr>
              <a:lvl8pPr marL="1371566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8pPr>
              <a:lvl9pPr marL="1828754" fontAlgn="base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2"/>
                  </a:solidFill>
                </a:defRPr>
              </a:lvl9pPr>
            </a:lstStyle>
            <a:p>
              <a:pPr algn="ctr">
                <a:defRPr/>
              </a:pPr>
              <a:r>
                <a:rPr lang="en-US" altLang="en-US" sz="9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Enhance Select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9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627063"/>
            <a:ext cx="8669338" cy="615950"/>
          </a:xfrm>
        </p:spPr>
        <p:txBody>
          <a:bodyPr lIns="91397" tIns="45698" rIns="91397" bIns="45698"/>
          <a:lstStyle/>
          <a:p>
            <a:pPr eaLnBrk="1" hangingPunct="1"/>
            <a:r>
              <a:rPr lang="en-US" altLang="en-US"/>
              <a:t>Data Processing CTD Case Study for Major Financial Company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5738" y="1593850"/>
            <a:ext cx="2611437" cy="4805363"/>
          </a:xfrm>
        </p:spPr>
        <p:txBody>
          <a:bodyPr lIns="91397" tIns="45698" rIns="91397" bIns="45698"/>
          <a:lstStyle/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None/>
            </a:pPr>
            <a:r>
              <a:rPr lang="en-US" altLang="en-US" b="1" dirty="0"/>
              <a:t>Client objectives</a:t>
            </a:r>
          </a:p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400" dirty="0"/>
              <a:t>Focus on data processing of a single report type</a:t>
            </a:r>
          </a:p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400" dirty="0"/>
              <a:t>Existing test suites consist of 256 tests for regression, and 6 for end-to-end system integration test (SIT)</a:t>
            </a:r>
          </a:p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400" dirty="0"/>
              <a:t>Effectiveness of existing tests is of concern</a:t>
            </a:r>
          </a:p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400" dirty="0"/>
              <a:t>Creating new tests, and new data for them, requires relatively large effort</a:t>
            </a:r>
          </a:p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400" dirty="0"/>
              <a:t>Huge test space to choose from. Number of valid tests is a 25-digit number.</a:t>
            </a:r>
          </a:p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</a:pPr>
            <a:endParaRPr lang="en-US" altLang="en-US" sz="1400" dirty="0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700338" y="1557338"/>
            <a:ext cx="24685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400" b="1" dirty="0"/>
              <a:t>IBM solution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400" dirty="0"/>
              <a:t>Utilizing IBM’s CTD offering: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Create a model capturing the points of variability in the tests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Analyze coverage of existing test suites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Suggest a new test plan that achieves 100% coverage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Suggest an alternative that reuses existing data as much as possible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Using advanced CTD features, minimize required amount of test data in suggested tests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5786438" y="1706563"/>
            <a:ext cx="3081337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168275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Existing test suites achieve 27-45% coverage in good path, and 0-5% in bad path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Suggested a new test plan, consisting of 16 tests, that achieves 100% coverage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Suggested an alternative test plan, consisting of 27 tests, with all but 9 reusing existing test data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Further reduced required amounts of new test data from 309 items to 224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400" dirty="0"/>
              <a:t>Suggested bad-path test plans consisting of 20 and 54 tests (for different coverage requirements)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altLang="en-US" sz="1400" dirty="0"/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altLang="en-US" sz="1400" dirty="0"/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altLang="en-US" sz="1400" dirty="0"/>
          </a:p>
        </p:txBody>
      </p:sp>
      <p:sp>
        <p:nvSpPr>
          <p:cNvPr id="32774" name="Text Box 13"/>
          <p:cNvSpPr txBox="1">
            <a:spLocks noChangeArrowheads="1"/>
          </p:cNvSpPr>
          <p:nvPr/>
        </p:nvSpPr>
        <p:spPr bwMode="auto">
          <a:xfrm>
            <a:off x="3232150" y="3754438"/>
            <a:ext cx="18415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endParaRPr lang="en-US" altLang="en-US" sz="1000" b="1" i="1"/>
          </a:p>
        </p:txBody>
      </p:sp>
      <p:sp>
        <p:nvSpPr>
          <p:cNvPr id="32775" name="Rectangle 14"/>
          <p:cNvSpPr>
            <a:spLocks noChangeArrowheads="1"/>
          </p:cNvSpPr>
          <p:nvPr/>
        </p:nvSpPr>
        <p:spPr bwMode="auto">
          <a:xfrm>
            <a:off x="2352675" y="2057400"/>
            <a:ext cx="3479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endParaRPr lang="en-US" altLang="en-US" sz="900"/>
          </a:p>
        </p:txBody>
      </p:sp>
      <p:sp>
        <p:nvSpPr>
          <p:cNvPr id="32776" name="Rectangle 69"/>
          <p:cNvSpPr>
            <a:spLocks noChangeArrowheads="1"/>
          </p:cNvSpPr>
          <p:nvPr/>
        </p:nvSpPr>
        <p:spPr bwMode="auto">
          <a:xfrm>
            <a:off x="5537200" y="1549400"/>
            <a:ext cx="3349625" cy="3709988"/>
          </a:xfrm>
          <a:prstGeom prst="rect">
            <a:avLst/>
          </a:prstGeom>
          <a:noFill/>
          <a:ln w="9525">
            <a:solidFill>
              <a:srgbClr val="7889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2777" name="Picture 70" descr="Healthc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722438"/>
            <a:ext cx="6794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Rectangle 71"/>
          <p:cNvSpPr>
            <a:spLocks noChangeArrowheads="1"/>
          </p:cNvSpPr>
          <p:nvPr/>
        </p:nvSpPr>
        <p:spPr bwMode="auto">
          <a:xfrm>
            <a:off x="6051550" y="1362075"/>
            <a:ext cx="21717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800" b="1"/>
              <a:t>Business Value</a:t>
            </a:r>
          </a:p>
        </p:txBody>
      </p:sp>
    </p:spTree>
    <p:extLst>
      <p:ext uri="{BB962C8B-B14F-4D97-AF65-F5344CB8AC3E}">
        <p14:creationId xmlns:p14="http://schemas.microsoft.com/office/powerpoint/2010/main" val="19986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31800" y="660400"/>
            <a:ext cx="32512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Introduction to CTD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12800" y="1143000"/>
            <a:ext cx="76454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systematic test planning method to reduce test omissions providing consistent test coverage.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52400" y="2413000"/>
            <a:ext cx="66167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Test everything vs. CTD approach for testing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41300" y="3009900"/>
            <a:ext cx="4203700" cy="349567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prstShdw prst="shdw17" dist="17961" dir="2700000">
              <a:srgbClr val="FFCC00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en-US" sz="1400"/>
              <a:t>                        </a:t>
            </a:r>
            <a:r>
              <a:rPr lang="en-US" altLang="en-US" sz="1400" b="1" u="sng"/>
              <a:t>Test Everything</a:t>
            </a:r>
          </a:p>
          <a:p>
            <a:pPr>
              <a:buFont typeface="Wingdings" charset="2"/>
              <a:buNone/>
            </a:pPr>
            <a:endParaRPr lang="en-US" altLang="en-US" sz="1400" b="1" u="sng"/>
          </a:p>
          <a:p>
            <a:pPr>
              <a:buFont typeface="Wingdings" charset="2"/>
              <a:buChar char="Ø"/>
            </a:pPr>
            <a:r>
              <a:rPr lang="en-US" altLang="en-US" sz="1400"/>
              <a:t>One approach to testing is to create tests that cover every combination of inputs or configurations, so that testers can state that everything was tested.</a:t>
            </a:r>
          </a:p>
          <a:p>
            <a:pPr>
              <a:buFont typeface="Wingdings" charset="2"/>
              <a:buChar char="Ø"/>
            </a:pPr>
            <a:endParaRPr lang="en-US" altLang="en-US" sz="1400"/>
          </a:p>
          <a:p>
            <a:pPr>
              <a:buFont typeface="Wingdings" charset="2"/>
              <a:buChar char="Ø"/>
            </a:pPr>
            <a:r>
              <a:rPr lang="en-US" altLang="en-US" sz="1400"/>
              <a:t>Testers manually generate the test cases that they believe will sufficiently cover the space. </a:t>
            </a:r>
          </a:p>
          <a:p>
            <a:pPr>
              <a:buFont typeface="Wingdings" charset="2"/>
              <a:buChar char="Ø"/>
            </a:pPr>
            <a:endParaRPr lang="en-US" altLang="en-US" sz="1400"/>
          </a:p>
          <a:p>
            <a:pPr>
              <a:buFont typeface="Wingdings" charset="2"/>
              <a:buChar char="Ø"/>
            </a:pPr>
            <a:r>
              <a:rPr lang="en-US" altLang="en-US" sz="1400"/>
              <a:t>In reality, the number of test cases that result from attempting to test all combinations far exceeds the time and resources available.</a:t>
            </a:r>
          </a:p>
          <a:p>
            <a:pPr>
              <a:buFont typeface="Wingdings" charset="2"/>
              <a:buChar char="Ø"/>
            </a:pPr>
            <a:endParaRPr lang="en-US" altLang="en-US" sz="1400"/>
          </a:p>
          <a:p>
            <a:pPr>
              <a:buFont typeface="Wingdings" charset="2"/>
              <a:buChar char="Ø"/>
            </a:pPr>
            <a:r>
              <a:rPr lang="en-US" altLang="en-US" sz="1400"/>
              <a:t>Many redundant tests are defined and there are large gaps in coverage. 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4648200" y="2997200"/>
            <a:ext cx="4203700" cy="3495675"/>
          </a:xfrm>
          <a:prstGeom prst="rect">
            <a:avLst/>
          </a:prstGeom>
          <a:solidFill>
            <a:srgbClr val="99FFCC"/>
          </a:solidFill>
          <a:ln>
            <a:noFill/>
          </a:ln>
          <a:effectLst>
            <a:prstShdw prst="shdw17" dist="17961" dir="2700000">
              <a:srgbClr val="99FFCC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en-US" sz="1400"/>
              <a:t>		</a:t>
            </a:r>
            <a:r>
              <a:rPr lang="en-US" altLang="en-US" sz="1400" b="1" u="sng"/>
              <a:t>CTD</a:t>
            </a:r>
          </a:p>
          <a:p>
            <a:pPr>
              <a:buFont typeface="Wingdings" charset="2"/>
              <a:buNone/>
            </a:pPr>
            <a:endParaRPr lang="en-US" altLang="en-US" sz="1400" b="1" u="sng"/>
          </a:p>
          <a:p>
            <a:pPr>
              <a:buFont typeface="Wingdings" charset="2"/>
              <a:buChar char="Ø"/>
            </a:pPr>
            <a:r>
              <a:rPr lang="en-US" altLang="en-US" sz="1400"/>
              <a:t>Combinatorial Test Design (CTD) is a technique that avoids dealing with all combinations by focusing on a small number of combinations that are likely to expose most of the defects.</a:t>
            </a:r>
          </a:p>
          <a:p>
            <a:pPr>
              <a:buFont typeface="Wingdings" charset="2"/>
              <a:buChar char="Ø"/>
            </a:pPr>
            <a:endParaRPr lang="en-US" altLang="en-US" sz="1400"/>
          </a:p>
          <a:p>
            <a:pPr>
              <a:buFont typeface="Wingdings" charset="2"/>
              <a:buChar char="Ø"/>
            </a:pPr>
            <a:r>
              <a:rPr lang="en-US" altLang="en-US" sz="1400"/>
              <a:t> It consists of modeling the tested environment, identifying high risk combinations, and producing a test suite in which, all high risk combinations are covered.</a:t>
            </a:r>
          </a:p>
          <a:p>
            <a:pPr>
              <a:buFont typeface="Wingdings" charset="2"/>
              <a:buChar char="Ø"/>
            </a:pPr>
            <a:endParaRPr lang="en-US" altLang="en-US" sz="1400"/>
          </a:p>
          <a:p>
            <a:pPr>
              <a:buFont typeface="Wingdings" charset="2"/>
              <a:buChar char="Ø"/>
            </a:pPr>
            <a:r>
              <a:rPr lang="en-US" altLang="en-US" sz="1400"/>
              <a:t>Each test is as different as possible from all other tests. </a:t>
            </a:r>
          </a:p>
          <a:p>
            <a:pPr>
              <a:buFont typeface="Wingdings" charset="2"/>
              <a:buChar char="Ø"/>
            </a:pPr>
            <a:endParaRPr lang="en-US" altLang="en-US" sz="1400"/>
          </a:p>
          <a:p>
            <a:pPr>
              <a:buFont typeface="Wingdings" charset="2"/>
              <a:buChar char="Ø"/>
            </a:pPr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614363"/>
            <a:ext cx="8669338" cy="615950"/>
          </a:xfrm>
        </p:spPr>
        <p:txBody>
          <a:bodyPr lIns="91397" tIns="45698" rIns="91397" bIns="45698"/>
          <a:lstStyle/>
          <a:p>
            <a:pPr eaLnBrk="1" hangingPunct="1"/>
            <a:r>
              <a:rPr lang="en-US" altLang="en-US"/>
              <a:t>High Availability Recovery Subsystem enhances testing with Combinatorial Test Design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43050"/>
            <a:ext cx="2506663" cy="4735513"/>
          </a:xfrm>
        </p:spPr>
        <p:txBody>
          <a:bodyPr lIns="91397" tIns="45698" rIns="91397" bIns="45698"/>
          <a:lstStyle/>
          <a:p>
            <a:pPr marL="228600" indent="-228600"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None/>
            </a:pPr>
            <a:r>
              <a:rPr lang="en-US" altLang="en-US" b="1"/>
              <a:t>Client objectives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/>
              <a:t>Model a test plan with all possible recovery actions   as current testing had not done a good job of covering the possibilities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</a:pPr>
            <a:r>
              <a:rPr lang="en-US" altLang="en-US"/>
              <a:t>Regain customer trust after two outages in six months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</a:pPr>
            <a:r>
              <a:rPr lang="en-US" altLang="en-US"/>
              <a:t>Avoid further outages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</a:pPr>
            <a:r>
              <a:rPr lang="en-US" altLang="en-US"/>
              <a:t>Shorten testing cycles in System Integration Testing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</a:pPr>
            <a:endParaRPr lang="en-US" altLang="en-US"/>
          </a:p>
          <a:p>
            <a:pPr marL="228600" indent="-228600" eaLnBrk="1" hangingPunct="1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</a:pPr>
            <a:endParaRPr lang="en-US" altLang="en-US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543175" y="1530350"/>
            <a:ext cx="2824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accent1"/>
              </a:buClr>
            </a:pPr>
            <a:r>
              <a:rPr lang="en-US" altLang="en-US" sz="1600" b="1"/>
              <a:t>IBM solution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600"/>
              <a:t>Utilized IBM’s Combinatorial Design offering to develop a functional model of the system in cooperation with the development and test teams  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600"/>
              <a:t>Output model contained 100 tests which was substantially down from the 7800 possible tests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600"/>
              <a:t>Further analysis brought this down to 21 tests  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5786438" y="1985963"/>
            <a:ext cx="3081337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600"/>
              <a:t>Reduced testing cycle by an order of magnitude 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600"/>
              <a:t>Improved defect discovery and decreased defect escapes into production by creating highly efficient tests – averaged approximately 1 defect per test case executed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altLang="en-US" sz="1600"/>
              <a:t>No more outages in two years after creation of new tests</a:t>
            </a:r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altLang="en-US" sz="1600"/>
          </a:p>
          <a:p>
            <a:pPr eaLnBrk="1" hangingPunct="1">
              <a:spcBef>
                <a:spcPct val="15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altLang="en-US" sz="1600"/>
          </a:p>
        </p:txBody>
      </p: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3232150" y="3754438"/>
            <a:ext cx="18415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endParaRPr lang="en-US" altLang="en-US" sz="1000" b="1" i="1"/>
          </a:p>
        </p:txBody>
      </p:sp>
      <p:sp>
        <p:nvSpPr>
          <p:cNvPr id="33799" name="Rectangle 14"/>
          <p:cNvSpPr>
            <a:spLocks noChangeArrowheads="1"/>
          </p:cNvSpPr>
          <p:nvPr/>
        </p:nvSpPr>
        <p:spPr bwMode="auto">
          <a:xfrm>
            <a:off x="2352675" y="2057400"/>
            <a:ext cx="3479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</a:pPr>
            <a:endParaRPr lang="en-US" altLang="en-US" sz="900"/>
          </a:p>
        </p:txBody>
      </p:sp>
      <p:sp>
        <p:nvSpPr>
          <p:cNvPr id="33800" name="Rectangle 69"/>
          <p:cNvSpPr>
            <a:spLocks noChangeArrowheads="1"/>
          </p:cNvSpPr>
          <p:nvPr/>
        </p:nvSpPr>
        <p:spPr bwMode="auto">
          <a:xfrm>
            <a:off x="5689600" y="1828800"/>
            <a:ext cx="3197225" cy="3668713"/>
          </a:xfrm>
          <a:prstGeom prst="rect">
            <a:avLst/>
          </a:prstGeom>
          <a:noFill/>
          <a:ln w="9525">
            <a:solidFill>
              <a:srgbClr val="7889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801" name="Picture 70" descr="Healthc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01838"/>
            <a:ext cx="6794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Rectangle 71"/>
          <p:cNvSpPr>
            <a:spLocks noChangeArrowheads="1"/>
          </p:cNvSpPr>
          <p:nvPr/>
        </p:nvSpPr>
        <p:spPr bwMode="auto">
          <a:xfrm>
            <a:off x="6051550" y="1501775"/>
            <a:ext cx="21717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800" b="1"/>
              <a:t>Business Value</a:t>
            </a:r>
          </a:p>
        </p:txBody>
      </p:sp>
    </p:spTree>
    <p:extLst>
      <p:ext uri="{BB962C8B-B14F-4D97-AF65-F5344CB8AC3E}">
        <p14:creationId xmlns:p14="http://schemas.microsoft.com/office/powerpoint/2010/main" val="19045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26673"/>
            <a:ext cx="90875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18376A"/>
                </a:solidFill>
                <a:latin typeface="Calibri" charset="0"/>
              </a:rPr>
              <a:t>Waterfall </a:t>
            </a:r>
            <a:r>
              <a:rPr lang="en-US" sz="1200" b="1" dirty="0">
                <a:solidFill>
                  <a:srgbClr val="18376A"/>
                </a:solidFill>
                <a:latin typeface="Calibri" charset="0"/>
              </a:rPr>
              <a:t>- PJ# 020801 - Reference Table Enhancement for Texas IA taxation</a:t>
            </a:r>
            <a:endParaRPr lang="en-US" sz="1200" dirty="0">
              <a:solidFill>
                <a:srgbClr val="18376A"/>
              </a:solidFill>
              <a:latin typeface="Calibri" charset="0"/>
            </a:endParaRPr>
          </a:p>
          <a:p>
            <a:r>
              <a:rPr lang="pl-PL" sz="1200" dirty="0">
                <a:solidFill>
                  <a:srgbClr val="18376A"/>
                </a:solidFill>
                <a:latin typeface="Calibri" charset="0"/>
              </a:rPr>
              <a:t>        </a:t>
            </a:r>
            <a:r>
              <a:rPr lang="pl-PL" sz="1200" b="1" dirty="0" err="1">
                <a:solidFill>
                  <a:srgbClr val="18376A"/>
                </a:solidFill>
                <a:latin typeface="Calibri" charset="0"/>
              </a:rPr>
              <a:t>Milestones</a:t>
            </a:r>
            <a:r>
              <a:rPr lang="pl-PL" sz="1200" b="1" dirty="0">
                <a:solidFill>
                  <a:srgbClr val="18376A"/>
                </a:solidFill>
                <a:latin typeface="Calibri" charset="0"/>
              </a:rPr>
              <a:t>:</a:t>
            </a:r>
            <a:endParaRPr lang="pl-PL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pl-PL" sz="1200" dirty="0" smtClean="0">
                <a:solidFill>
                  <a:srgbClr val="18376A"/>
                </a:solidFill>
                <a:latin typeface="Calibri" charset="0"/>
              </a:rPr>
              <a:t>CTD </a:t>
            </a:r>
            <a:r>
              <a:rPr lang="pl-PL" sz="1200" dirty="0">
                <a:solidFill>
                  <a:srgbClr val="18376A"/>
                </a:solidFill>
                <a:latin typeface="Calibri" charset="0"/>
              </a:rPr>
              <a:t>Model &amp; HLTC </a:t>
            </a:r>
            <a:r>
              <a:rPr lang="pl-PL" sz="1200" dirty="0" err="1">
                <a:solidFill>
                  <a:srgbClr val="18376A"/>
                </a:solidFill>
                <a:latin typeface="Calibri" charset="0"/>
              </a:rPr>
              <a:t>generation</a:t>
            </a:r>
            <a:r>
              <a:rPr lang="pl-PL" sz="1200" dirty="0">
                <a:solidFill>
                  <a:srgbClr val="18376A"/>
                </a:solidFill>
                <a:latin typeface="Calibri" charset="0"/>
              </a:rPr>
              <a:t> – </a:t>
            </a:r>
            <a:r>
              <a:rPr lang="pl-PL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pl-PL" sz="1200" dirty="0">
                <a:solidFill>
                  <a:srgbClr val="18376A"/>
                </a:solidFill>
                <a:latin typeface="Calibri" charset="0"/>
              </a:rPr>
              <a:t> – (04/15)</a:t>
            </a:r>
            <a:endParaRPr lang="pl-PL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de-DE" sz="1200" dirty="0" smtClean="0">
                <a:solidFill>
                  <a:srgbClr val="18376A"/>
                </a:solidFill>
                <a:latin typeface="Calibri" charset="0"/>
              </a:rPr>
              <a:t>TCB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review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&amp;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approval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of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HLTC –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– (04/22)</a:t>
            </a:r>
            <a:endParaRPr lang="de-DE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de-DE" sz="1200" dirty="0" smtClean="0">
                <a:solidFill>
                  <a:srgbClr val="18376A"/>
                </a:solidFill>
                <a:latin typeface="Calibri" charset="0"/>
              </a:rPr>
              <a:t>HLTC 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Review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by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Project /Business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team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–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– (04/26)</a:t>
            </a:r>
            <a:endParaRPr lang="de-DE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de-DE" sz="1200" dirty="0" smtClean="0">
                <a:solidFill>
                  <a:srgbClr val="18376A"/>
                </a:solidFill>
                <a:latin typeface="Calibri" charset="0"/>
              </a:rPr>
              <a:t>Update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of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Project/Business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team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comments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–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– (05/03)</a:t>
            </a:r>
            <a:endParaRPr lang="de-DE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de-DE" sz="1200" dirty="0" smtClean="0">
                <a:solidFill>
                  <a:srgbClr val="18376A"/>
                </a:solidFill>
                <a:latin typeface="Calibri" charset="0"/>
              </a:rPr>
              <a:t>HLTC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upload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in ALM – </a:t>
            </a:r>
            <a:r>
              <a:rPr lang="de-DE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de-DE" sz="1200" dirty="0">
                <a:solidFill>
                  <a:srgbClr val="18376A"/>
                </a:solidFill>
                <a:latin typeface="Calibri" charset="0"/>
              </a:rPr>
              <a:t> – (05/04)</a:t>
            </a:r>
            <a:endParaRPr lang="de-DE" sz="1200" dirty="0">
              <a:solidFill>
                <a:prstClr val="black"/>
              </a:solidFill>
              <a:latin typeface="Calibri" charset="0"/>
            </a:endParaRPr>
          </a:p>
          <a:p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 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r>
              <a:rPr lang="en-US" sz="1200" b="1" dirty="0">
                <a:solidFill>
                  <a:srgbClr val="18376A"/>
                </a:solidFill>
                <a:latin typeface="Calibri" charset="0"/>
              </a:rPr>
              <a:t>Waterfall - PJ#020773 - Lease Co Phase 3  (Epic # : 717)</a:t>
            </a:r>
            <a:endParaRPr lang="en-US" sz="1200" dirty="0">
              <a:solidFill>
                <a:srgbClr val="18376A"/>
              </a:solidFill>
              <a:latin typeface="Calibri" charset="0"/>
            </a:endParaRPr>
          </a:p>
          <a:p>
            <a:r>
              <a:rPr lang="en-US" sz="1200" dirty="0">
                <a:solidFill>
                  <a:srgbClr val="18376A"/>
                </a:solidFill>
                <a:latin typeface="Calibri" charset="0"/>
              </a:rPr>
              <a:t>Scrum teams: Hulk, Gravity, Narwhals, MRT (Working on it part of PSI 19 &amp; 20)</a:t>
            </a:r>
            <a:endParaRPr lang="en-US" sz="1200" dirty="0">
              <a:solidFill>
                <a:prstClr val="black"/>
              </a:solidFill>
              <a:latin typeface="Calibri" charset="0"/>
            </a:endParaRPr>
          </a:p>
          <a:p>
            <a:r>
              <a:rPr lang="sk-SK" sz="1200" b="1" dirty="0" err="1" smtClean="0">
                <a:solidFill>
                  <a:srgbClr val="18376A"/>
                </a:solidFill>
                <a:latin typeface="Calibri" charset="0"/>
              </a:rPr>
              <a:t>Milestones</a:t>
            </a:r>
            <a:r>
              <a:rPr lang="sk-SK" sz="1200" b="1" dirty="0">
                <a:solidFill>
                  <a:srgbClr val="18376A"/>
                </a:solidFill>
                <a:latin typeface="Calibri" charset="0"/>
              </a:rPr>
              <a:t>: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CTD 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Model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creation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&amp; HLTC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generation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for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ETS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Waterfall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scope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–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– (04/29)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Internal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review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of CTD model –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. – (05/05)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TCB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review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of HLTC –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. – (05/12)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HLTC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Review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by Business/Project team – In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Progress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(ETC – 05/27)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endParaRPr lang="sk-SK" sz="1200" b="1" dirty="0" smtClean="0">
              <a:solidFill>
                <a:srgbClr val="18376A"/>
              </a:solidFill>
              <a:latin typeface="Calibri" charset="0"/>
            </a:endParaRPr>
          </a:p>
          <a:p>
            <a:r>
              <a:rPr lang="sk-SK" sz="1200" b="1" dirty="0" err="1" smtClean="0">
                <a:solidFill>
                  <a:srgbClr val="18376A"/>
                </a:solidFill>
                <a:latin typeface="Calibri" charset="0"/>
              </a:rPr>
              <a:t>Scrum</a:t>
            </a:r>
            <a:r>
              <a:rPr lang="sk-SK" sz="1200" b="1" dirty="0" smtClean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b="1" dirty="0" err="1">
                <a:solidFill>
                  <a:srgbClr val="18376A"/>
                </a:solidFill>
                <a:latin typeface="Calibri" charset="0"/>
              </a:rPr>
              <a:t>Only</a:t>
            </a:r>
            <a:r>
              <a:rPr lang="sk-SK" sz="1200" b="1" dirty="0">
                <a:solidFill>
                  <a:srgbClr val="18376A"/>
                </a:solidFill>
                <a:latin typeface="Calibri" charset="0"/>
              </a:rPr>
              <a:t> - PJ020681 – RMS – Point of </a:t>
            </a:r>
            <a:r>
              <a:rPr lang="sk-SK" sz="1200" b="1" dirty="0" err="1">
                <a:solidFill>
                  <a:srgbClr val="18376A"/>
                </a:solidFill>
                <a:latin typeface="Calibri" charset="0"/>
              </a:rPr>
              <a:t>Sales</a:t>
            </a:r>
            <a:r>
              <a:rPr lang="sk-SK" sz="1200" b="1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b="1" dirty="0" err="1">
                <a:solidFill>
                  <a:srgbClr val="18376A"/>
                </a:solidFill>
                <a:latin typeface="Calibri" charset="0"/>
              </a:rPr>
              <a:t>Changes</a:t>
            </a:r>
            <a:endParaRPr lang="sk-SK" sz="1200" dirty="0">
              <a:solidFill>
                <a:srgbClr val="18376A"/>
              </a:solidFill>
              <a:latin typeface="Calibri" charset="0"/>
            </a:endParaRPr>
          </a:p>
          <a:p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 </a:t>
            </a:r>
            <a:r>
              <a:rPr lang="sk-SK" sz="1200" b="1" dirty="0" err="1" smtClean="0">
                <a:solidFill>
                  <a:srgbClr val="18376A"/>
                </a:solidFill>
                <a:latin typeface="Calibri" charset="0"/>
              </a:rPr>
              <a:t>Milestones</a:t>
            </a:r>
            <a:r>
              <a:rPr lang="sk-SK" sz="1200" b="1" dirty="0" smtClean="0">
                <a:solidFill>
                  <a:srgbClr val="18376A"/>
                </a:solidFill>
                <a:latin typeface="Calibri" charset="0"/>
              </a:rPr>
              <a:t>:</a:t>
            </a:r>
            <a:endParaRPr lang="sk-SK" sz="1200" dirty="0" smtClean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CTD Model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creation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&amp; HLTC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generation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for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Agile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scope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–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Completed</a:t>
            </a:r>
            <a:endParaRPr lang="sk-SK" sz="1200" dirty="0" smtClean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Internal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review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of CTD model –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HLTC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Review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by Business/Project team – In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Progress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(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HLTCs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were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sent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to business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for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sign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off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–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expecting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a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response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) - ETC -5/27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r>
              <a:rPr lang="sk-SK" sz="1200" b="1" dirty="0" err="1">
                <a:solidFill>
                  <a:srgbClr val="18376A"/>
                </a:solidFill>
                <a:latin typeface="Calibri" charset="0"/>
              </a:rPr>
              <a:t>Waterfall</a:t>
            </a:r>
            <a:r>
              <a:rPr lang="sk-SK" sz="1200" b="1" dirty="0">
                <a:solidFill>
                  <a:srgbClr val="18376A"/>
                </a:solidFill>
                <a:latin typeface="Calibri" charset="0"/>
              </a:rPr>
              <a:t> - PJ020449 – </a:t>
            </a:r>
            <a:r>
              <a:rPr lang="sk-SK" sz="1200" b="1" dirty="0" err="1">
                <a:solidFill>
                  <a:srgbClr val="18376A"/>
                </a:solidFill>
                <a:latin typeface="Calibri" charset="0"/>
              </a:rPr>
              <a:t>Prepaid</a:t>
            </a:r>
            <a:r>
              <a:rPr lang="sk-SK" sz="1200" b="1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b="1" dirty="0" smtClean="0">
                <a:solidFill>
                  <a:srgbClr val="18376A"/>
                </a:solidFill>
                <a:latin typeface="Calibri" charset="0"/>
              </a:rPr>
              <a:t>IB 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(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doing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as a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review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of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past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 smtClean="0">
                <a:solidFill>
                  <a:srgbClr val="18376A"/>
                </a:solidFill>
                <a:latin typeface="Calibri" charset="0"/>
              </a:rPr>
              <a:t>work</a:t>
            </a:r>
            <a:r>
              <a:rPr lang="sk-SK" sz="1200" dirty="0" smtClean="0">
                <a:solidFill>
                  <a:srgbClr val="18376A"/>
                </a:solidFill>
                <a:latin typeface="Calibri" charset="0"/>
              </a:rPr>
              <a:t>)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r>
              <a:rPr lang="sk-SK" sz="1200" b="1" dirty="0" err="1">
                <a:solidFill>
                  <a:srgbClr val="18376A"/>
                </a:solidFill>
                <a:latin typeface="Calibri" charset="0"/>
              </a:rPr>
              <a:t>Milestones</a:t>
            </a:r>
            <a:r>
              <a:rPr lang="sk-SK" sz="1200" b="1" dirty="0">
                <a:solidFill>
                  <a:srgbClr val="18376A"/>
                </a:solidFill>
                <a:latin typeface="Calibri" charset="0"/>
              </a:rPr>
              <a:t>:</a:t>
            </a:r>
            <a:endParaRPr lang="sk-SK" sz="1200" dirty="0">
              <a:solidFill>
                <a:prstClr val="black"/>
              </a:solidFill>
              <a:latin typeface="Calibri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Requirement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/ IA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analysis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along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with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Sprint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SMEs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– In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Progress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(85%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completed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) (ETC – 5/27)</a:t>
            </a:r>
          </a:p>
          <a:p>
            <a:pPr marL="685800" lvl="1" indent="-228600">
              <a:buFont typeface="+mj-lt"/>
              <a:buAutoNum type="alphaLcPeriod"/>
            </a:pP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CTD Model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Creation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–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Not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</a:t>
            </a:r>
            <a:r>
              <a:rPr lang="sk-SK" sz="1200" dirty="0" err="1">
                <a:solidFill>
                  <a:srgbClr val="18376A"/>
                </a:solidFill>
                <a:latin typeface="Calibri" charset="0"/>
              </a:rPr>
              <a:t>started</a:t>
            </a:r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 (ETC – 5/31)</a:t>
            </a:r>
          </a:p>
          <a:p>
            <a:r>
              <a:rPr lang="sk-SK" sz="1200" dirty="0">
                <a:solidFill>
                  <a:srgbClr val="18376A"/>
                </a:solidFill>
                <a:latin typeface="Calibri" charset="0"/>
              </a:rPr>
              <a:t> </a:t>
            </a:r>
            <a:endParaRPr lang="en-US" sz="1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2400" y="614363"/>
            <a:ext cx="86693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397" tIns="45698" rIns="91397" bIns="4569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dirty="0" smtClean="0"/>
              <a:t>Current ETS Pilot Status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0269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-285750" y="-152400"/>
            <a:ext cx="9810750" cy="6497638"/>
            <a:chOff x="-144" y="227"/>
            <a:chExt cx="6096" cy="3709"/>
          </a:xfrm>
        </p:grpSpPr>
        <p:pic>
          <p:nvPicPr>
            <p:cNvPr id="102404" name="Picture 2" descr="\\Adisbssvr\adi shared folders\Artitudes_Other\Artitudes_EPG_MGX2006\col-fade-blue-d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" y="227"/>
              <a:ext cx="6096" cy="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5" name="Text Box 5"/>
            <p:cNvSpPr txBox="1">
              <a:spLocks noChangeArrowheads="1"/>
            </p:cNvSpPr>
            <p:nvPr/>
          </p:nvSpPr>
          <p:spPr bwMode="auto">
            <a:xfrm>
              <a:off x="4487" y="2535"/>
              <a:ext cx="889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3600">
                  <a:latin typeface="Rockwell" charset="0"/>
                </a:rPr>
                <a:t>Merci</a:t>
              </a:r>
            </a:p>
          </p:txBody>
        </p:sp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1064" y="2338"/>
              <a:ext cx="95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3200">
                  <a:latin typeface="Verdana" charset="0"/>
                </a:rPr>
                <a:t>Grazie</a:t>
              </a:r>
            </a:p>
          </p:txBody>
        </p:sp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3464" y="1131"/>
              <a:ext cx="142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4600">
                  <a:latin typeface="Garamond" charset="0"/>
                </a:rPr>
                <a:t>Gracias</a:t>
              </a:r>
            </a:p>
          </p:txBody>
        </p:sp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4319" y="1664"/>
              <a:ext cx="1309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3600">
                  <a:latin typeface="Comic Sans MS" charset="0"/>
                </a:rPr>
                <a:t>Obrigado</a:t>
              </a:r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3444" y="2258"/>
              <a:ext cx="105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4000">
                  <a:latin typeface="Nimrod" charset="0"/>
                </a:rPr>
                <a:t>Danke</a:t>
              </a:r>
            </a:p>
          </p:txBody>
        </p:sp>
        <p:pic>
          <p:nvPicPr>
            <p:cNvPr id="102410" name="Picture 1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" y="1209"/>
              <a:ext cx="1564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11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552"/>
              <a:ext cx="2600" cy="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2216" y="3877"/>
              <a:ext cx="248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Japanese</a:t>
              </a:r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4854" y="2866"/>
              <a:ext cx="175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French</a:t>
              </a:r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1202" y="1500"/>
              <a:ext cx="213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Russian</a:t>
              </a: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3808" y="2633"/>
              <a:ext cx="213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German</a:t>
              </a:r>
            </a:p>
          </p:txBody>
        </p:sp>
        <p:sp>
          <p:nvSpPr>
            <p:cNvPr id="102416" name="Text Box 16"/>
            <p:cNvSpPr txBox="1">
              <a:spLocks noChangeArrowheads="1"/>
            </p:cNvSpPr>
            <p:nvPr/>
          </p:nvSpPr>
          <p:spPr bwMode="auto">
            <a:xfrm>
              <a:off x="1465" y="2659"/>
              <a:ext cx="161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Italian</a:t>
              </a:r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auto">
            <a:xfrm>
              <a:off x="4035" y="1499"/>
              <a:ext cx="212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Spanish</a:t>
              </a:r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4691" y="2028"/>
              <a:ext cx="496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Brazilian Portuguese</a:t>
              </a:r>
            </a:p>
          </p:txBody>
        </p:sp>
        <p:pic>
          <p:nvPicPr>
            <p:cNvPr id="102419" name="Picture 1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1771"/>
              <a:ext cx="823" cy="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20" name="Text Box 20"/>
            <p:cNvSpPr txBox="1">
              <a:spLocks noChangeArrowheads="1"/>
            </p:cNvSpPr>
            <p:nvPr/>
          </p:nvSpPr>
          <p:spPr bwMode="auto">
            <a:xfrm>
              <a:off x="608" y="2205"/>
              <a:ext cx="200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Arabic</a:t>
              </a:r>
            </a:p>
          </p:txBody>
        </p:sp>
        <p:sp>
          <p:nvSpPr>
            <p:cNvPr id="102421" name="Text Box 21"/>
            <p:cNvSpPr txBox="1">
              <a:spLocks noChangeArrowheads="1"/>
            </p:cNvSpPr>
            <p:nvPr/>
          </p:nvSpPr>
          <p:spPr bwMode="auto">
            <a:xfrm>
              <a:off x="2608" y="1337"/>
              <a:ext cx="466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Traditional Chinese</a:t>
              </a:r>
            </a:p>
          </p:txBody>
        </p:sp>
        <p:sp>
          <p:nvSpPr>
            <p:cNvPr id="102422" name="Text Box 22"/>
            <p:cNvSpPr txBox="1">
              <a:spLocks noChangeArrowheads="1"/>
            </p:cNvSpPr>
            <p:nvPr/>
          </p:nvSpPr>
          <p:spPr bwMode="auto">
            <a:xfrm>
              <a:off x="2452" y="3264"/>
              <a:ext cx="442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Simplified Chinese</a:t>
              </a:r>
            </a:p>
          </p:txBody>
        </p:sp>
        <p:pic>
          <p:nvPicPr>
            <p:cNvPr id="102423" name="Picture 23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" y="2629"/>
              <a:ext cx="1237" cy="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4" name="Picture 24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761"/>
              <a:ext cx="1051" cy="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5" name="Picture 25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626"/>
              <a:ext cx="1651" cy="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26" name="Text Box 26"/>
            <p:cNvSpPr txBox="1">
              <a:spLocks noChangeArrowheads="1"/>
            </p:cNvSpPr>
            <p:nvPr/>
          </p:nvSpPr>
          <p:spPr bwMode="auto">
            <a:xfrm>
              <a:off x="837" y="999"/>
              <a:ext cx="141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Hindi</a:t>
              </a:r>
            </a:p>
          </p:txBody>
        </p:sp>
        <p:pic>
          <p:nvPicPr>
            <p:cNvPr id="102427" name="Picture 27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832"/>
              <a:ext cx="1366" cy="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28" name="Text Box 28"/>
            <p:cNvSpPr txBox="1">
              <a:spLocks noChangeArrowheads="1"/>
            </p:cNvSpPr>
            <p:nvPr/>
          </p:nvSpPr>
          <p:spPr bwMode="auto">
            <a:xfrm>
              <a:off x="908" y="3302"/>
              <a:ext cx="152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Tamil</a:t>
              </a:r>
            </a:p>
          </p:txBody>
        </p:sp>
        <p:pic>
          <p:nvPicPr>
            <p:cNvPr id="102429" name="Picture 29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" y="550"/>
              <a:ext cx="1271" cy="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30" name="Text Box 30"/>
            <p:cNvSpPr txBox="1">
              <a:spLocks noChangeArrowheads="1"/>
            </p:cNvSpPr>
            <p:nvPr/>
          </p:nvSpPr>
          <p:spPr bwMode="auto">
            <a:xfrm>
              <a:off x="4532" y="975"/>
              <a:ext cx="121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Thai</a:t>
              </a:r>
            </a:p>
          </p:txBody>
        </p:sp>
        <p:sp>
          <p:nvSpPr>
            <p:cNvPr id="102431" name="Text Box 31"/>
            <p:cNvSpPr txBox="1">
              <a:spLocks noChangeArrowheads="1"/>
            </p:cNvSpPr>
            <p:nvPr/>
          </p:nvSpPr>
          <p:spPr bwMode="auto">
            <a:xfrm>
              <a:off x="4567" y="3829"/>
              <a:ext cx="185" cy="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11163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820738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231900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641475" defTabSz="820738">
                <a:spcBef>
                  <a:spcPct val="50000"/>
                </a:spcBef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0986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5558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0130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470275" defTabSz="820738" fontAlgn="base"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spcAft>
                  <a:spcPct val="15000"/>
                </a:spcAft>
                <a:buClrTx/>
                <a:buFontTx/>
                <a:buNone/>
              </a:pPr>
              <a:r>
                <a:rPr lang="en-US" altLang="en-US" sz="600"/>
                <a:t>Korean</a:t>
              </a:r>
            </a:p>
          </p:txBody>
        </p:sp>
        <p:pic>
          <p:nvPicPr>
            <p:cNvPr id="102432" name="Picture 32" descr="PPP_CHEAD_CLP_ThankYou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" y="1620"/>
              <a:ext cx="2976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aphicFrame>
          <p:nvGraphicFramePr>
            <p:cNvPr id="102433" name="Object 33"/>
            <p:cNvGraphicFramePr>
              <a:graphicFrameLocks noChangeAspect="1"/>
            </p:cNvGraphicFramePr>
            <p:nvPr/>
          </p:nvGraphicFramePr>
          <p:xfrm>
            <a:off x="3908" y="3387"/>
            <a:ext cx="1661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8" name="Drawing" r:id="rId14" imgW="2588400" imgH="774000" progId="FLW3Drawing">
                    <p:embed/>
                  </p:oleObj>
                </mc:Choice>
                <mc:Fallback>
                  <p:oleObj name="Drawing" r:id="rId14" imgW="2588400" imgH="774000" progId="FLW3Drawing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3387"/>
                          <a:ext cx="1661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81000" y="711200"/>
            <a:ext cx="76454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Attribute &amp; Values for a CTD Model</a:t>
            </a:r>
          </a:p>
        </p:txBody>
      </p:sp>
      <p:pic>
        <p:nvPicPr>
          <p:cNvPr id="87043" name="Picture 3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4300"/>
            <a:ext cx="3802063" cy="488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02" name="Picture 62" descr="Untitle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1328738"/>
            <a:ext cx="492918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4191000" y="2641600"/>
            <a:ext cx="46863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Number of combinations</a:t>
            </a:r>
            <a:r>
              <a:rPr lang="en-US" altLang="en-US" sz="1200"/>
              <a:t> = n1 x n2 x n3 x n4 x n5 x n6 x n7 x n8 x n9 = 2 x 2 x 3 x 3 x 3 x 2 x 2 x 2 x 2 = </a:t>
            </a:r>
            <a:r>
              <a:rPr lang="en-US" altLang="en-US" sz="1200" b="1"/>
              <a:t>1,728</a:t>
            </a:r>
          </a:p>
        </p:txBody>
      </p:sp>
      <p:sp>
        <p:nvSpPr>
          <p:cNvPr id="87106" name="Text Box 66"/>
          <p:cNvSpPr txBox="1">
            <a:spLocks noChangeArrowheads="1"/>
          </p:cNvSpPr>
          <p:nvPr/>
        </p:nvSpPr>
        <p:spPr bwMode="auto">
          <a:xfrm>
            <a:off x="4267200" y="3886200"/>
            <a:ext cx="4533900" cy="21637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 b="1">
                <a:solidFill>
                  <a:schemeClr val="accent1"/>
                </a:solidFill>
              </a:rPr>
              <a:t>Identify all the attributes</a:t>
            </a:r>
          </a:p>
          <a:p>
            <a:pPr>
              <a:buFontTx/>
              <a:buChar char="•"/>
            </a:pPr>
            <a:r>
              <a:rPr lang="en-US" altLang="en-US" sz="1000"/>
              <a:t>Input or parameters to the product</a:t>
            </a:r>
          </a:p>
          <a:p>
            <a:pPr>
              <a:buFontTx/>
              <a:buChar char="•"/>
            </a:pPr>
            <a:r>
              <a:rPr lang="en-US" altLang="en-US" sz="1000"/>
              <a:t>Conditions that affect processing</a:t>
            </a:r>
          </a:p>
          <a:p>
            <a:pPr>
              <a:buFontTx/>
              <a:buChar char="•"/>
            </a:pPr>
            <a:r>
              <a:rPr lang="en-US" altLang="en-US" sz="1000"/>
              <a:t>Missed variables will not get tested</a:t>
            </a:r>
          </a:p>
          <a:p>
            <a:endParaRPr lang="en-US" altLang="en-US" sz="1000"/>
          </a:p>
          <a:p>
            <a:r>
              <a:rPr lang="en-US" altLang="en-US" sz="1200" b="1">
                <a:solidFill>
                  <a:schemeClr val="accent1"/>
                </a:solidFill>
              </a:rPr>
              <a:t>Establish values for each variable</a:t>
            </a:r>
          </a:p>
          <a:p>
            <a:pPr>
              <a:buFontTx/>
              <a:buChar char="•"/>
            </a:pPr>
            <a:r>
              <a:rPr lang="en-US" altLang="en-US" sz="1000"/>
              <a:t>Explore values that could drive different logic or behavior</a:t>
            </a:r>
          </a:p>
          <a:p>
            <a:pPr>
              <a:buFontTx/>
              <a:buChar char="•"/>
            </a:pPr>
            <a:r>
              <a:rPr lang="en-US" altLang="en-US" sz="1000"/>
              <a:t>Use equivalence classes and boundary conditions</a:t>
            </a:r>
          </a:p>
          <a:p>
            <a:pPr>
              <a:buFontTx/>
              <a:buChar char="•"/>
            </a:pPr>
            <a:r>
              <a:rPr lang="en-US" altLang="en-US" sz="1000"/>
              <a:t>Explicitly capture Default as value</a:t>
            </a:r>
          </a:p>
          <a:p>
            <a:pPr>
              <a:buFontTx/>
              <a:buChar char="•"/>
            </a:pPr>
            <a:r>
              <a:rPr lang="en-US" altLang="en-US" sz="1000"/>
              <a:t>Include good and error value</a:t>
            </a:r>
          </a:p>
          <a:p>
            <a:endParaRPr lang="en-US" altLang="en-US" sz="1000"/>
          </a:p>
          <a:p>
            <a:r>
              <a:rPr lang="en-US" altLang="en-US" sz="1200" b="1">
                <a:solidFill>
                  <a:schemeClr val="accent1"/>
                </a:solidFill>
              </a:rPr>
              <a:t>Consider restrictions</a:t>
            </a:r>
          </a:p>
          <a:p>
            <a:pPr>
              <a:buFontTx/>
              <a:buChar char="•"/>
            </a:pPr>
            <a:r>
              <a:rPr lang="en-US" altLang="en-US" sz="1000"/>
              <a:t>Look for combinations of values that cannot occur</a:t>
            </a:r>
          </a:p>
        </p:txBody>
      </p:sp>
      <p:sp>
        <p:nvSpPr>
          <p:cNvPr id="87107" name="Text Box 67"/>
          <p:cNvSpPr txBox="1">
            <a:spLocks noChangeArrowheads="1"/>
          </p:cNvSpPr>
          <p:nvPr/>
        </p:nvSpPr>
        <p:spPr bwMode="auto">
          <a:xfrm>
            <a:off x="4229100" y="3492500"/>
            <a:ext cx="303530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Create a CTD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1000" y="711200"/>
            <a:ext cx="7645400" cy="53165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Issues CTD Addresses</a:t>
            </a:r>
          </a:p>
          <a:p>
            <a:endParaRPr lang="en-US" altLang="en-US" sz="1800" dirty="0"/>
          </a:p>
          <a:p>
            <a:r>
              <a:rPr lang="en-US" altLang="en-US" sz="1600" dirty="0"/>
              <a:t>Many teams today use an ad hoc design method for Test Planning which result in:</a:t>
            </a:r>
          </a:p>
          <a:p>
            <a:endParaRPr lang="en-US" altLang="en-US" sz="1600" dirty="0"/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</a:t>
            </a:r>
            <a:r>
              <a:rPr lang="en-US" altLang="en-US" sz="1600" dirty="0" smtClean="0"/>
              <a:t> Too </a:t>
            </a:r>
            <a:r>
              <a:rPr lang="en-US" altLang="en-US" sz="1600" dirty="0"/>
              <a:t>many test cases to create, execute and maintain</a:t>
            </a:r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 Lack of ability to identify which tests are missing</a:t>
            </a:r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 Lack of ability to quantify the risk of testing less or the value of testing more</a:t>
            </a:r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 Volumes of test results data that makes it difficult, or impossible to analyze  </a:t>
            </a:r>
            <a:br>
              <a:rPr lang="en-US" altLang="en-US" sz="1600" dirty="0"/>
            </a:br>
            <a:r>
              <a:rPr lang="en-US" altLang="en-US" sz="1600" dirty="0"/>
              <a:t>      result</a:t>
            </a:r>
          </a:p>
          <a:p>
            <a:endParaRPr lang="en-US" altLang="en-US" sz="1600" dirty="0"/>
          </a:p>
          <a:p>
            <a:r>
              <a:rPr lang="en-US" altLang="en-US" sz="1800" b="1" dirty="0">
                <a:solidFill>
                  <a:schemeClr val="accent1"/>
                </a:solidFill>
              </a:rPr>
              <a:t>Value that CTD Provides</a:t>
            </a:r>
          </a:p>
          <a:p>
            <a:endParaRPr lang="en-US" altLang="en-US" sz="1600" dirty="0"/>
          </a:p>
          <a:p>
            <a:r>
              <a:rPr lang="en-US" altLang="en-US" sz="1600" dirty="0"/>
              <a:t>Combinatorial Test Design provides a structured , tool based design methodology which result in:</a:t>
            </a:r>
          </a:p>
          <a:p>
            <a:endParaRPr lang="en-US" altLang="en-US" sz="1600" dirty="0"/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 A repeatable test design process that doesn't depend solely on the experience </a:t>
            </a:r>
            <a:br>
              <a:rPr lang="en-US" altLang="en-US" sz="1600" dirty="0"/>
            </a:br>
            <a:r>
              <a:rPr lang="en-US" altLang="en-US" sz="1600" dirty="0"/>
              <a:t>      of the test team</a:t>
            </a:r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Consistent coverage without test duplication</a:t>
            </a:r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A test plan that is well positioned for effective test automation strategies</a:t>
            </a:r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The minimum number of test cases needed for a known interaction level</a:t>
            </a:r>
          </a:p>
          <a:p>
            <a:pPr>
              <a:buFont typeface="Wingdings" charset="2"/>
              <a:buChar char="Ø"/>
            </a:pPr>
            <a:r>
              <a:rPr lang="en-US" altLang="en-US" sz="1600" dirty="0"/>
              <a:t>  Ability to answer the question, "Did you test that?"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81000" y="711200"/>
            <a:ext cx="76454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A Sample Test Scenario for Online Shopping</a:t>
            </a:r>
          </a:p>
        </p:txBody>
      </p:sp>
      <p:pic>
        <p:nvPicPr>
          <p:cNvPr id="84995" name="Picture 3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333500"/>
            <a:ext cx="3983038" cy="51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219" name="Text Box 227"/>
          <p:cNvSpPr txBox="1">
            <a:spLocks noChangeArrowheads="1"/>
          </p:cNvSpPr>
          <p:nvPr/>
        </p:nvSpPr>
        <p:spPr bwMode="auto">
          <a:xfrm>
            <a:off x="4686300" y="1549400"/>
            <a:ext cx="4254500" cy="3079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In traditional test planning, the answer to “how many tests” is usually “as many as I have time to write.”</a:t>
            </a:r>
            <a:br>
              <a:rPr lang="en-US" altLang="en-US" sz="1600"/>
            </a:br>
            <a:endParaRPr lang="en-US" altLang="en-US" sz="1600"/>
          </a:p>
          <a:p>
            <a:r>
              <a:rPr lang="en-US" altLang="en-US" sz="1600"/>
              <a:t> </a:t>
            </a:r>
          </a:p>
          <a:p>
            <a:pPr>
              <a:buFont typeface="Wingdings" charset="2"/>
              <a:buChar char="v"/>
            </a:pPr>
            <a:r>
              <a:rPr lang="en-US" altLang="en-US" sz="1600"/>
              <a:t>  </a:t>
            </a:r>
            <a:r>
              <a:rPr lang="en-US" altLang="en-US" sz="1400"/>
              <a:t>When test cases are hand-written, we tend to create test cases with copy and paste. </a:t>
            </a:r>
          </a:p>
          <a:p>
            <a:pPr>
              <a:buFont typeface="Wingdings" charset="2"/>
              <a:buChar char="v"/>
            </a:pPr>
            <a:endParaRPr lang="en-US" altLang="en-US" sz="1400"/>
          </a:p>
          <a:p>
            <a:pPr>
              <a:buFont typeface="Wingdings" charset="2"/>
              <a:buChar char="v"/>
            </a:pPr>
            <a:r>
              <a:rPr lang="en-US" altLang="en-US" sz="1400"/>
              <a:t>  Each time we paste, we tend to change only one or a couple of values for each test case. </a:t>
            </a:r>
          </a:p>
          <a:p>
            <a:pPr>
              <a:buFont typeface="Wingdings" charset="2"/>
              <a:buChar char="v"/>
            </a:pPr>
            <a:endParaRPr lang="en-US" altLang="en-US" sz="1400"/>
          </a:p>
          <a:p>
            <a:pPr>
              <a:buFont typeface="Wingdings" charset="2"/>
              <a:buChar char="v"/>
            </a:pPr>
            <a:r>
              <a:rPr lang="en-US" altLang="en-US" sz="1400"/>
              <a:t>  The result is a test plan in which each test case is very similar to its predecessors and successors.</a:t>
            </a:r>
            <a:r>
              <a:rPr lang="en-US" altLang="en-US" sz="1600"/>
              <a:t> </a:t>
            </a:r>
            <a:endParaRPr lang="en-US" altLang="en-US" sz="5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81000" y="711200"/>
            <a:ext cx="76454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How CTD works - Concepts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81000" y="1358900"/>
            <a:ext cx="8153400" cy="3937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With CTD, you document the test requirements by creating a </a:t>
            </a:r>
            <a:r>
              <a:rPr lang="en-US" altLang="en-US" sz="1800" b="1">
                <a:solidFill>
                  <a:schemeClr val="accent1"/>
                </a:solidFill>
              </a:rPr>
              <a:t>Model</a:t>
            </a:r>
            <a:r>
              <a:rPr lang="en-US" altLang="en-US" sz="1800"/>
              <a:t> of the points of variability. This is the first step in test planning to create a model.</a:t>
            </a:r>
          </a:p>
          <a:p>
            <a:endParaRPr lang="en-US" altLang="en-US" sz="1800"/>
          </a:p>
          <a:p>
            <a:pPr>
              <a:buFont typeface="Wingdings" charset="2"/>
              <a:buChar char="Ø"/>
            </a:pPr>
            <a:r>
              <a:rPr lang="en-US" altLang="en-US" sz="1800">
                <a:latin typeface="Calibri" charset="0"/>
              </a:rPr>
              <a:t> The points of variability in a system are called</a:t>
            </a:r>
            <a:r>
              <a:rPr lang="en-US" altLang="en-US" sz="1800" b="1">
                <a:latin typeface="Calibri" charset="0"/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latin typeface="Calibri" charset="0"/>
              </a:rPr>
              <a:t>attributes</a:t>
            </a:r>
            <a:r>
              <a:rPr lang="en-US" altLang="en-US" sz="1800">
                <a:latin typeface="Calibri" charset="0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altLang="en-US" sz="1800">
              <a:latin typeface="Calibri" charset="0"/>
            </a:endParaRPr>
          </a:p>
          <a:p>
            <a:pPr>
              <a:buFont typeface="Wingdings" charset="2"/>
              <a:buChar char="Ø"/>
            </a:pPr>
            <a:r>
              <a:rPr lang="en-US" altLang="en-US" sz="1800">
                <a:latin typeface="Calibri" charset="0"/>
              </a:rPr>
              <a:t> These are the elements in the testing requirements that cause different navigation </a:t>
            </a:r>
            <a:br>
              <a:rPr lang="en-US" altLang="en-US" sz="1800">
                <a:latin typeface="Calibri" charset="0"/>
              </a:rPr>
            </a:br>
            <a:r>
              <a:rPr lang="en-US" altLang="en-US" sz="1800">
                <a:latin typeface="Calibri" charset="0"/>
              </a:rPr>
              <a:t>    paths through the code.</a:t>
            </a:r>
          </a:p>
          <a:p>
            <a:pPr>
              <a:buFont typeface="Wingdings" charset="2"/>
              <a:buChar char="Ø"/>
            </a:pPr>
            <a:endParaRPr lang="en-US" altLang="en-US" sz="1800">
              <a:latin typeface="Calibri" charset="0"/>
            </a:endParaRPr>
          </a:p>
          <a:p>
            <a:pPr>
              <a:buFont typeface="Wingdings" charset="2"/>
              <a:buChar char="Ø"/>
            </a:pPr>
            <a:r>
              <a:rPr lang="en-US" altLang="en-US" sz="1800">
                <a:latin typeface="Calibri" charset="0"/>
              </a:rPr>
              <a:t> Attributes include inputs or parameters to the system and the conditions that </a:t>
            </a:r>
            <a:br>
              <a:rPr lang="en-US" altLang="en-US" sz="1800">
                <a:latin typeface="Calibri" charset="0"/>
              </a:rPr>
            </a:br>
            <a:r>
              <a:rPr lang="en-US" altLang="en-US" sz="1800">
                <a:latin typeface="Calibri" charset="0"/>
              </a:rPr>
              <a:t>    affect processing, and they can describe physical configurations, not only logical </a:t>
            </a:r>
            <a:br>
              <a:rPr lang="en-US" altLang="en-US" sz="1800">
                <a:latin typeface="Calibri" charset="0"/>
              </a:rPr>
            </a:br>
            <a:r>
              <a:rPr lang="en-US" altLang="en-US" sz="1800">
                <a:latin typeface="Calibri" charset="0"/>
              </a:rPr>
              <a:t>    elements.</a:t>
            </a:r>
            <a:br>
              <a:rPr lang="en-US" altLang="en-US" sz="1800">
                <a:latin typeface="Calibri" charset="0"/>
              </a:rPr>
            </a:br>
            <a:endParaRPr lang="en-US" altLang="en-US" sz="1800">
              <a:latin typeface="Calibri" charset="0"/>
            </a:endParaRPr>
          </a:p>
          <a:p>
            <a:pPr>
              <a:buFont typeface="Wingdings" charset="2"/>
              <a:buChar char="Ø"/>
            </a:pPr>
            <a:r>
              <a:rPr lang="en-US" altLang="en-US" sz="1800">
                <a:latin typeface="Calibri" charset="0"/>
              </a:rPr>
              <a:t> The different states of an attribute are called </a:t>
            </a:r>
            <a:r>
              <a:rPr lang="en-US" altLang="en-US" sz="1800" b="1">
                <a:solidFill>
                  <a:schemeClr val="accent1"/>
                </a:solidFill>
                <a:latin typeface="Calibri" charset="0"/>
              </a:rPr>
              <a:t>values</a:t>
            </a:r>
            <a:r>
              <a:rPr lang="en-US" altLang="en-US" sz="1800">
                <a:latin typeface="Calibri" charset="0"/>
              </a:rPr>
              <a:t>, which can be represented as </a:t>
            </a:r>
            <a:br>
              <a:rPr lang="en-US" altLang="en-US" sz="1800">
                <a:latin typeface="Calibri" charset="0"/>
              </a:rPr>
            </a:br>
            <a:r>
              <a:rPr lang="en-US" altLang="en-US" sz="1800">
                <a:latin typeface="Calibri" charset="0"/>
              </a:rPr>
              <a:t>     a String, Integers, or Booleans when designing a CTD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98475" y="1209675"/>
            <a:ext cx="6064250" cy="49688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1" name="Title 1"/>
          <p:cNvSpPr>
            <a:spLocks noGrp="1"/>
          </p:cNvSpPr>
          <p:nvPr>
            <p:ph type="title" idx="4294967295"/>
          </p:nvPr>
        </p:nvSpPr>
        <p:spPr>
          <a:xfrm>
            <a:off x="152400" y="611188"/>
            <a:ext cx="8766175" cy="401637"/>
          </a:xfrm>
        </p:spPr>
        <p:txBody>
          <a:bodyPr/>
          <a:lstStyle/>
          <a:p>
            <a:pPr eaLnBrk="1" hangingPunct="1"/>
            <a:r>
              <a:rPr lang="en-US" altLang="en-US"/>
              <a:t>Example of potential requirement text – Availability Attribute and Values</a:t>
            </a:r>
          </a:p>
        </p:txBody>
      </p:sp>
      <p:sp>
        <p:nvSpPr>
          <p:cNvPr id="2911236" name="Text Box 4"/>
          <p:cNvSpPr txBox="1">
            <a:spLocks noChangeArrowheads="1"/>
          </p:cNvSpPr>
          <p:nvPr/>
        </p:nvSpPr>
        <p:spPr bwMode="auto">
          <a:xfrm>
            <a:off x="944563" y="1736725"/>
            <a:ext cx="7599362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911237" name="Text Box 5"/>
          <p:cNvSpPr txBox="1">
            <a:spLocks noChangeArrowheads="1"/>
          </p:cNvSpPr>
          <p:nvPr/>
        </p:nvSpPr>
        <p:spPr bwMode="auto">
          <a:xfrm>
            <a:off x="508000" y="1241425"/>
            <a:ext cx="8483600" cy="526297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take orders for any valid item, whether it is in stock or not.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support multiple pricing schemes for an order.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first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second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third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validate the current credit status of the purchaser, when known.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purchaser can select one of the following time frames for order delivery: immediate, within one working week, and within one month. Ground shipping is default, while sea shipping is allowed for orders being delivered in a week or a month, and air shipping is allowed for immediate or one-week orders.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When an item is classified as export controlled, the system shall generate the appropriate work items to comply with governmental requirements.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370638" y="1960563"/>
            <a:ext cx="1296987" cy="366712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599113" y="2530475"/>
            <a:ext cx="1135062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 smtClean="0"/>
              <a:t>In Stock</a:t>
            </a:r>
            <a:endParaRPr lang="en-US" altLang="en-US" sz="1600" dirty="0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894273" y="2530475"/>
            <a:ext cx="1287463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Not in Stock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166644" y="3020427"/>
            <a:ext cx="1785937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No Such Product</a:t>
            </a:r>
          </a:p>
        </p:txBody>
      </p:sp>
      <p:sp>
        <p:nvSpPr>
          <p:cNvPr id="2911243" name="Line 11"/>
          <p:cNvSpPr>
            <a:spLocks noChangeShapeType="1"/>
          </p:cNvSpPr>
          <p:nvPr/>
        </p:nvSpPr>
        <p:spPr bwMode="auto">
          <a:xfrm>
            <a:off x="6370638" y="1697038"/>
            <a:ext cx="3048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158750" y="1308100"/>
            <a:ext cx="330200" cy="276225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03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25800" y="1779587"/>
            <a:ext cx="1397000" cy="49688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1" name="Title 1"/>
          <p:cNvSpPr>
            <a:spLocks noGrp="1"/>
          </p:cNvSpPr>
          <p:nvPr>
            <p:ph type="title" idx="4294967295"/>
          </p:nvPr>
        </p:nvSpPr>
        <p:spPr>
          <a:xfrm>
            <a:off x="152400" y="611188"/>
            <a:ext cx="8766175" cy="401637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potential requirement text – </a:t>
            </a:r>
            <a:r>
              <a:rPr lang="en-US" altLang="en-US" dirty="0" smtClean="0"/>
              <a:t>Pricing Scheme Attribute &amp; </a:t>
            </a:r>
            <a:r>
              <a:rPr lang="en-US" altLang="en-US" dirty="0"/>
              <a:t>Values</a:t>
            </a:r>
          </a:p>
        </p:txBody>
      </p:sp>
      <p:sp>
        <p:nvSpPr>
          <p:cNvPr id="2911236" name="Text Box 4"/>
          <p:cNvSpPr txBox="1">
            <a:spLocks noChangeArrowheads="1"/>
          </p:cNvSpPr>
          <p:nvPr/>
        </p:nvSpPr>
        <p:spPr bwMode="auto">
          <a:xfrm>
            <a:off x="944563" y="1736725"/>
            <a:ext cx="7599362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911237" name="Text Box 5"/>
          <p:cNvSpPr txBox="1">
            <a:spLocks noChangeArrowheads="1"/>
          </p:cNvSpPr>
          <p:nvPr/>
        </p:nvSpPr>
        <p:spPr bwMode="auto">
          <a:xfrm>
            <a:off x="508000" y="1241425"/>
            <a:ext cx="8483600" cy="526297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take orders for any valid item, whether it is in stock or not.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support multiple pricing schemes for an order.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first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second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third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validate the current credit status of the purchaser, when known.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purchaser can select one of the following time frames for order delivery: immediate, within one working week, and within one month. Ground shipping is default, while sea shipping is allowed for orders being delivered in a week or a month, and air shipping is allowed for immediate or one-week orders.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When an item is classified as export controlled, the system shall generate the appropriate work items to comply with governmental requirements.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370638" y="1960563"/>
            <a:ext cx="1808162" cy="369332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smtClean="0">
                <a:solidFill>
                  <a:schemeClr val="bg1"/>
                </a:solidFill>
              </a:rPr>
              <a:t>Pricing Scheme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599113" y="2530475"/>
            <a:ext cx="1135062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 smtClean="0"/>
              <a:t>Scheme 1</a:t>
            </a:r>
            <a:endParaRPr lang="en-US" altLang="en-US" sz="1600" dirty="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215188" y="2938463"/>
            <a:ext cx="1377950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 smtClean="0"/>
              <a:t>Scheme 3</a:t>
            </a:r>
            <a:endParaRPr lang="en-US" altLang="en-US" sz="1600" dirty="0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942138" y="2560638"/>
            <a:ext cx="1785937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 smtClean="0"/>
              <a:t>Scheme 2</a:t>
            </a:r>
            <a:endParaRPr lang="en-US" altLang="en-US" sz="1600" dirty="0"/>
          </a:p>
        </p:txBody>
      </p:sp>
      <p:sp>
        <p:nvSpPr>
          <p:cNvPr id="2911243" name="Line 11"/>
          <p:cNvSpPr>
            <a:spLocks noChangeShapeType="1"/>
          </p:cNvSpPr>
          <p:nvPr/>
        </p:nvSpPr>
        <p:spPr bwMode="auto">
          <a:xfrm>
            <a:off x="5059363" y="1870074"/>
            <a:ext cx="1077911" cy="263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516437" y="1593850"/>
            <a:ext cx="330200" cy="276225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smtClean="0">
                <a:solidFill>
                  <a:schemeClr val="bg1"/>
                </a:solidFill>
              </a:rPr>
              <a:t>2</a:t>
            </a:r>
            <a:endParaRPr lang="en-US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422650" y="3832225"/>
            <a:ext cx="981075" cy="30797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Title 1"/>
          <p:cNvSpPr>
            <a:spLocks noGrp="1"/>
          </p:cNvSpPr>
          <p:nvPr>
            <p:ph type="title" idx="4294967295"/>
          </p:nvPr>
        </p:nvSpPr>
        <p:spPr>
          <a:xfrm>
            <a:off x="152400" y="611188"/>
            <a:ext cx="8766175" cy="401637"/>
          </a:xfrm>
        </p:spPr>
        <p:txBody>
          <a:bodyPr/>
          <a:lstStyle/>
          <a:p>
            <a:pPr eaLnBrk="1" hangingPunct="1"/>
            <a:r>
              <a:rPr lang="en-US" altLang="en-US"/>
              <a:t>Example of potential requirement text – Credit Status Attribute and Values</a:t>
            </a:r>
          </a:p>
        </p:txBody>
      </p:sp>
      <p:sp>
        <p:nvSpPr>
          <p:cNvPr id="2913284" name="Text Box 4"/>
          <p:cNvSpPr txBox="1">
            <a:spLocks noChangeArrowheads="1"/>
          </p:cNvSpPr>
          <p:nvPr/>
        </p:nvSpPr>
        <p:spPr bwMode="auto">
          <a:xfrm>
            <a:off x="944563" y="1736725"/>
            <a:ext cx="7599362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230563" y="3605213"/>
            <a:ext cx="330200" cy="276225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13286" name="Text Box 6"/>
          <p:cNvSpPr txBox="1">
            <a:spLocks noChangeArrowheads="1"/>
          </p:cNvSpPr>
          <p:nvPr/>
        </p:nvSpPr>
        <p:spPr bwMode="auto">
          <a:xfrm>
            <a:off x="403225" y="1289050"/>
            <a:ext cx="8483600" cy="526297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take orders for any valid item, whether it is in stock or not.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support multiple pricing schemes for an order.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first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second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  o   The third scheme ... [description omitted for demo]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system shall validate the current credit status of the purchaser, when known.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The purchaser can select one of the following time frames for order delivery: immediate, within one working week, and within one month. Ground shipping is default, while sea shipping is allowed for orders being delivered in a week or a month, and air shipping is allowed for immediate or one-week orders.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1400" dirty="0"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400" dirty="0">
                <a:ea typeface="+mn-ea"/>
              </a:rPr>
              <a:t>When an item is classified as export controlled, the system shall generate the appropriate work items to comply with governmental requirements.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765925" y="2457450"/>
            <a:ext cx="1624013" cy="366713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prstShdw prst="shdw17" dist="17961" dir="2700000">
              <a:srgbClr val="00004D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bg1"/>
                </a:solidFill>
              </a:rPr>
              <a:t>Credit Status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567445" y="2935288"/>
            <a:ext cx="1222417" cy="33855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 smtClean="0"/>
              <a:t>Approved</a:t>
            </a:r>
            <a:endParaRPr lang="en-US" altLang="en-US" sz="1600" dirty="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258050" y="3340100"/>
            <a:ext cx="1063625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Unknown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885906" y="2935288"/>
            <a:ext cx="871538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 smtClean="0"/>
              <a:t>Denied</a:t>
            </a:r>
            <a:endParaRPr lang="en-US" altLang="en-US" sz="1600" dirty="0"/>
          </a:p>
        </p:txBody>
      </p:sp>
      <p:sp>
        <p:nvSpPr>
          <p:cNvPr id="2913291" name="Line 11"/>
          <p:cNvSpPr>
            <a:spLocks noChangeShapeType="1"/>
          </p:cNvSpPr>
          <p:nvPr/>
        </p:nvSpPr>
        <p:spPr bwMode="auto">
          <a:xfrm flipV="1">
            <a:off x="4400550" y="2732088"/>
            <a:ext cx="2336800" cy="1047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1_white020309v2">
  <a:themeElements>
    <a:clrScheme name="1_white020309v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71BFC5"/>
      </a:accent2>
      <a:accent3>
        <a:srgbClr val="FFFFFF"/>
      </a:accent3>
      <a:accent4>
        <a:srgbClr val="000000"/>
      </a:accent4>
      <a:accent5>
        <a:srgbClr val="BEC4FD"/>
      </a:accent5>
      <a:accent6>
        <a:srgbClr val="66ADB2"/>
      </a:accent6>
      <a:hlink>
        <a:srgbClr val="0000FF"/>
      </a:hlink>
      <a:folHlink>
        <a:srgbClr val="6600CC"/>
      </a:folHlink>
    </a:clrScheme>
    <a:fontScheme name="1_white020309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white020309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020309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00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35588</TotalTime>
  <Words>2338</Words>
  <Application>Microsoft Macintosh PowerPoint</Application>
  <PresentationFormat>On-screen Show (4:3)</PresentationFormat>
  <Paragraphs>369</Paragraphs>
  <Slides>33</Slides>
  <Notes>29</Notes>
  <HiddenSlides>0</HiddenSlides>
  <MMClips>0</MMClips>
  <ScaleCrop>false</ScaleCrop>
  <HeadingPairs>
    <vt:vector size="10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26</vt:i4>
      </vt:variant>
    </vt:vector>
  </HeadingPairs>
  <TitlesOfParts>
    <vt:vector size="72" baseType="lpstr">
      <vt:lpstr>Calibri</vt:lpstr>
      <vt:lpstr>Century Gothic</vt:lpstr>
      <vt:lpstr>Comic Sans MS</vt:lpstr>
      <vt:lpstr>Garamond</vt:lpstr>
      <vt:lpstr>Gulim</vt:lpstr>
      <vt:lpstr>Nimrod</vt:lpstr>
      <vt:lpstr>Rockwell</vt:lpstr>
      <vt:lpstr>Verdana</vt:lpstr>
      <vt:lpstr>Wingdings</vt:lpstr>
      <vt:lpstr>Wingdings 2</vt:lpstr>
      <vt:lpstr>Arial</vt:lpstr>
      <vt:lpstr>1_white020309v2</vt:lpstr>
      <vt:lpstr>Drawing</vt:lpstr>
      <vt:lpstr>PowerPoint Presentation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Example of potential requirement text – Availability Attribute and Values</vt:lpstr>
      <vt:lpstr>Example of potential requirement text – Pricing Scheme Attribute &amp; Values</vt:lpstr>
      <vt:lpstr>Example of potential requirement text – Credit Status Attribute and Values</vt:lpstr>
      <vt:lpstr>Example of potential requirement text – Additional Attributes and Values</vt:lpstr>
      <vt:lpstr>PowerPoint Presentation</vt:lpstr>
      <vt:lpstr>The corresponding model that gets created in CTD based on analysis of the requirements– attributes, their values, and restrictions</vt:lpstr>
      <vt:lpstr>Each attribute, it’s type, its values, and corresponding restrictions are captured in CTD by using the GUI Interface.  </vt:lpstr>
      <vt:lpstr>CTD provides an easy way to identify and exclude invalid combinations of attributes and values using the Cartesian Product command</vt:lpstr>
      <vt:lpstr>Creating a Cartesian Product view of Item availability, delivery schedule and shipping options</vt:lpstr>
      <vt:lpstr>The Cartesian Product Report displays the legal and Illegal combinations</vt:lpstr>
      <vt:lpstr>The Combinatorial Test Design command generates optimal test plans from the model, with user-controlled test intensity</vt:lpstr>
      <vt:lpstr>Do we really need to test all 972 (or even 540) configurations?</vt:lpstr>
      <vt:lpstr>You can select the level of test intensity by selecting the level of coverage for the attributes</vt:lpstr>
      <vt:lpstr>The current model generates 123 combinations to be tested, 120 Good Path &amp; 3 Bad Path</vt:lpstr>
      <vt:lpstr>CTD models all 123 pair-wise interactions with just 29 tests, 26 Good &amp; 3 Bad path </vt:lpstr>
      <vt:lpstr>Testing intensity does not need to be uniform: we can specify collections of attributes to be tested more thoroughly than pair-wise, up to 7-attribute testing</vt:lpstr>
      <vt:lpstr>Testing all three-way interactions of Availability, Pricing, and Credit: 9 test cases, 6 good &amp; 3 bad path</vt:lpstr>
      <vt:lpstr>Sample CTD Output based on Templates</vt:lpstr>
      <vt:lpstr>Impact of adding a new attribute to the model – Gift Option</vt:lpstr>
      <vt:lpstr>Coming soon…Automation of the CTD output using Selenium for Web Testing</vt:lpstr>
      <vt:lpstr>PowerPoint Presentation</vt:lpstr>
      <vt:lpstr>Analysis of one client’s “high confidence” test set.  Inefficient.  Low requirements coverage.  Client was surprised.</vt:lpstr>
      <vt:lpstr>Data Processing CTD Case Study for Major Financial Company</vt:lpstr>
      <vt:lpstr>High Availability Recovery Subsystem enhances testing with Combinatorial Test Design</vt:lpstr>
      <vt:lpstr>PowerPoint Presentation</vt:lpstr>
      <vt:lpstr>PowerPoint Presentation</vt:lpstr>
      <vt:lpstr>PowerPoint Presentation</vt:lpstr>
      <vt:lpstr>S&amp;C</vt:lpstr>
      <vt:lpstr>HCM</vt:lpstr>
      <vt:lpstr>SCM</vt:lpstr>
      <vt:lpstr>CRM</vt:lpstr>
      <vt:lpstr>FM</vt:lpstr>
      <vt:lpstr>GB</vt:lpstr>
      <vt:lpstr>FM_Sector</vt:lpstr>
      <vt:lpstr>COM_Sector</vt:lpstr>
      <vt:lpstr>DIST_Sector</vt:lpstr>
      <vt:lpstr>IND_Sector</vt:lpstr>
      <vt:lpstr>PUB_Sector</vt:lpstr>
      <vt:lpstr>CONTENTS</vt:lpstr>
      <vt:lpstr>IBV</vt:lpstr>
      <vt:lpstr>SOA</vt:lpstr>
      <vt:lpstr>CBM</vt:lpstr>
      <vt:lpstr>GBS Overview</vt:lpstr>
      <vt:lpstr>AS</vt:lpstr>
      <vt:lpstr>IGF</vt:lpstr>
      <vt:lpstr>Helpfulresources</vt:lpstr>
      <vt:lpstr>BigGreen</vt:lpstr>
      <vt:lpstr>CRDBREFERENCES</vt:lpstr>
      <vt:lpstr>GD</vt:lpstr>
      <vt:lpstr>GBSONAPAGE</vt:lpstr>
      <vt:lpstr>Presentationsources</vt:lpstr>
      <vt:lpstr>AS-AMS</vt:lpstr>
      <vt:lpstr>AS-AIS</vt:lpstr>
    </vt:vector>
  </TitlesOfParts>
  <Manager>Lisa Smith/Chicago</Manager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GBS Capabilities Presentation - Executive Overview</dc:title>
  <dc:creator>Doug Crites-Moore, Shona Eliason</dc:creator>
  <dc:description>Using IBM Blue Asterisk template downloaded from w3 Presentation Central</dc:description>
  <cp:lastModifiedBy>Matt Haun</cp:lastModifiedBy>
  <cp:revision>1006</cp:revision>
  <dcterms:created xsi:type="dcterms:W3CDTF">2007-01-31T13:17:19Z</dcterms:created>
  <dcterms:modified xsi:type="dcterms:W3CDTF">2016-05-24T17:57:06Z</dcterms:modified>
  <cp:category>IBM template</cp:category>
</cp:coreProperties>
</file>