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8a44c91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8a44c91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8a44c9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8a44c9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8a44c91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8a44c91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456050" y="1061438"/>
            <a:ext cx="1651800" cy="3595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775" y="1079050"/>
            <a:ext cx="1651800" cy="3595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0" y="76200"/>
            <a:ext cx="15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시나리오 :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0" y="1865113"/>
            <a:ext cx="1509000" cy="20048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/>
        </p:nvSpPr>
        <p:spPr>
          <a:xfrm>
            <a:off x="1399450" y="39300"/>
            <a:ext cx="771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b="1" lang="ko" sz="1000">
                <a:solidFill>
                  <a:srgbClr val="980000"/>
                </a:solidFill>
              </a:rPr>
              <a:t>외국인에 펜팔</a:t>
            </a:r>
            <a:r>
              <a:rPr b="1" lang="ko" sz="1000">
                <a:solidFill>
                  <a:schemeClr val="dk2"/>
                </a:solidFill>
              </a:rPr>
              <a:t>을 보내려는 종현이…</a:t>
            </a:r>
            <a:endParaRPr b="1"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b="1" lang="ko" sz="1000">
                <a:solidFill>
                  <a:schemeClr val="dk2"/>
                </a:solidFill>
              </a:rPr>
              <a:t>손글씨로 적은 펜팔의 </a:t>
            </a:r>
            <a:r>
              <a:rPr b="1" lang="ko" sz="1000">
                <a:solidFill>
                  <a:srgbClr val="980000"/>
                </a:solidFill>
              </a:rPr>
              <a:t>문법이 정확한지</a:t>
            </a:r>
            <a:r>
              <a:rPr b="1" lang="ko" sz="1000">
                <a:solidFill>
                  <a:schemeClr val="dk2"/>
                </a:solidFill>
              </a:rPr>
              <a:t> 확인하고 싶은 종현이…</a:t>
            </a:r>
            <a:endParaRPr b="1"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b="1" lang="ko" sz="1000">
                <a:solidFill>
                  <a:schemeClr val="dk2"/>
                </a:solidFill>
              </a:rPr>
              <a:t>자신이 적은 펜팔 </a:t>
            </a:r>
            <a:r>
              <a:rPr b="1" lang="ko" sz="1000">
                <a:solidFill>
                  <a:srgbClr val="980000"/>
                </a:solidFill>
              </a:rPr>
              <a:t>내용에 어울리는 간단한 삽화</a:t>
            </a:r>
            <a:r>
              <a:rPr b="1" lang="ko" sz="1000">
                <a:solidFill>
                  <a:schemeClr val="dk2"/>
                </a:solidFill>
              </a:rPr>
              <a:t>를 첨부하고 싶은 종현이…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52850" y="1060775"/>
            <a:ext cx="4638300" cy="3613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747775" y="2690975"/>
            <a:ext cx="3663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029925" y="2690975"/>
            <a:ext cx="366300" cy="3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600" y="2600775"/>
            <a:ext cx="1509000" cy="20048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3"/>
          <p:cNvSpPr/>
          <p:nvPr/>
        </p:nvSpPr>
        <p:spPr>
          <a:xfrm>
            <a:off x="7740700" y="3350438"/>
            <a:ext cx="1156200" cy="505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문법이 수정된 편지내용</a:t>
            </a:r>
            <a:endParaRPr b="1" sz="12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600" y="1343000"/>
            <a:ext cx="1509000" cy="84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8107950" y="2211250"/>
            <a:ext cx="366300" cy="366300"/>
          </a:xfrm>
          <a:prstGeom prst="mathPlus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777800" y="835700"/>
            <a:ext cx="1599000" cy="431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2"/>
                </a:solidFill>
              </a:rPr>
              <a:t>&lt; 프로그램 &gt;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875400" y="1699175"/>
            <a:ext cx="965100" cy="6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[ model ]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397725" y="1806875"/>
            <a:ext cx="54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[ input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image</a:t>
            </a:r>
            <a:endParaRPr b="1" sz="800">
              <a:solidFill>
                <a:srgbClr val="0000FF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778175" y="1806875"/>
            <a:ext cx="6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[ output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string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5162500" y="1699175"/>
            <a:ext cx="965100" cy="64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[ model ]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Grammer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684825" y="1806875"/>
            <a:ext cx="54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[ input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string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065275" y="1806875"/>
            <a:ext cx="6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[ output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string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875400" y="3492675"/>
            <a:ext cx="965100" cy="64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666666"/>
                </a:solidFill>
              </a:rPr>
              <a:t>[ model ]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image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generation</a:t>
            </a:r>
            <a:endParaRPr sz="1000"/>
          </a:p>
        </p:txBody>
      </p:sp>
      <p:sp>
        <p:nvSpPr>
          <p:cNvPr id="74" name="Google Shape;74;p13"/>
          <p:cNvSpPr txBox="1"/>
          <p:nvPr/>
        </p:nvSpPr>
        <p:spPr>
          <a:xfrm>
            <a:off x="2397725" y="3600375"/>
            <a:ext cx="54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[ input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980000"/>
                </a:solidFill>
              </a:rPr>
              <a:t>string</a:t>
            </a:r>
            <a:endParaRPr b="1" sz="800">
              <a:solidFill>
                <a:srgbClr val="98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778175" y="3600375"/>
            <a:ext cx="6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[ output ]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0000FF"/>
                </a:solidFill>
              </a:rPr>
              <a:t>image</a:t>
            </a:r>
            <a:endParaRPr b="1" sz="800">
              <a:solidFill>
                <a:srgbClr val="0000FF"/>
              </a:solidFill>
            </a:endParaRPr>
          </a:p>
        </p:txBody>
      </p:sp>
      <p:cxnSp>
        <p:nvCxnSpPr>
          <p:cNvPr id="76" name="Google Shape;76;p13"/>
          <p:cNvCxnSpPr/>
          <p:nvPr/>
        </p:nvCxnSpPr>
        <p:spPr>
          <a:xfrm flipH="1" rot="10800000">
            <a:off x="4266625" y="1971150"/>
            <a:ext cx="517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/>
          <p:nvPr/>
        </p:nvSpPr>
        <p:spPr>
          <a:xfrm>
            <a:off x="2367541" y="2007550"/>
            <a:ext cx="4428750" cy="1702975"/>
          </a:xfrm>
          <a:custGeom>
            <a:rect b="b" l="l" r="r" t="t"/>
            <a:pathLst>
              <a:path extrusionOk="0" h="68119" w="177150">
                <a:moveTo>
                  <a:pt x="167250" y="0"/>
                </a:moveTo>
                <a:cubicBezTo>
                  <a:pt x="166927" y="4292"/>
                  <a:pt x="190879" y="20075"/>
                  <a:pt x="165311" y="25752"/>
                </a:cubicBezTo>
                <a:cubicBezTo>
                  <a:pt x="139744" y="31429"/>
                  <a:pt x="40382" y="26999"/>
                  <a:pt x="13845" y="34060"/>
                </a:cubicBezTo>
                <a:cubicBezTo>
                  <a:pt x="-12692" y="41121"/>
                  <a:pt x="7383" y="62443"/>
                  <a:pt x="6091" y="6811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" name="Google Shape;78;p13"/>
          <p:cNvSpPr/>
          <p:nvPr/>
        </p:nvSpPr>
        <p:spPr>
          <a:xfrm>
            <a:off x="2132175" y="1915445"/>
            <a:ext cx="401500" cy="957425"/>
          </a:xfrm>
          <a:custGeom>
            <a:rect b="b" l="l" r="r" t="t"/>
            <a:pathLst>
              <a:path extrusionOk="0" h="38297" w="16060">
                <a:moveTo>
                  <a:pt x="0" y="38297"/>
                </a:moveTo>
                <a:cubicBezTo>
                  <a:pt x="877" y="37236"/>
                  <a:pt x="4154" y="37929"/>
                  <a:pt x="5261" y="31929"/>
                </a:cubicBezTo>
                <a:cubicBezTo>
                  <a:pt x="6369" y="25930"/>
                  <a:pt x="4845" y="7284"/>
                  <a:pt x="6645" y="2300"/>
                </a:cubicBezTo>
                <a:cubicBezTo>
                  <a:pt x="8445" y="-2684"/>
                  <a:pt x="14491" y="2069"/>
                  <a:pt x="16060" y="202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79" name="Google Shape;79;p13"/>
          <p:cNvCxnSpPr>
            <a:endCxn id="61" idx="1"/>
          </p:cNvCxnSpPr>
          <p:nvPr/>
        </p:nvCxnSpPr>
        <p:spPr>
          <a:xfrm flipH="1" rot="10800000">
            <a:off x="4266625" y="2867525"/>
            <a:ext cx="2763300" cy="89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 rot="-1093547">
            <a:off x="4872979" y="3230678"/>
            <a:ext cx="1689142" cy="38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980000"/>
                </a:solidFill>
              </a:rPr>
              <a:t>string</a:t>
            </a:r>
            <a:r>
              <a:rPr b="1" lang="ko" sz="1300">
                <a:solidFill>
                  <a:schemeClr val="dk2"/>
                </a:solidFill>
              </a:rPr>
              <a:t> + </a:t>
            </a:r>
            <a:r>
              <a:rPr b="1" lang="ko" sz="1300">
                <a:solidFill>
                  <a:srgbClr val="0000FF"/>
                </a:solidFill>
              </a:rPr>
              <a:t>image</a:t>
            </a:r>
            <a:endParaRPr b="1" sz="1300">
              <a:solidFill>
                <a:srgbClr val="0000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09550" y="835700"/>
            <a:ext cx="1089900" cy="431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[</a:t>
            </a:r>
            <a:r>
              <a:rPr lang="ko" sz="1600">
                <a:solidFill>
                  <a:schemeClr val="dk2"/>
                </a:solidFill>
              </a:rPr>
              <a:t> input ]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807000" y="817300"/>
            <a:ext cx="1089900" cy="4311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[ output ]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82650" y="3620375"/>
            <a:ext cx="4043100" cy="143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2650" y="2096525"/>
            <a:ext cx="4043100" cy="143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2650" y="572700"/>
            <a:ext cx="4043100" cy="143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실제 구현 : 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43275" y="968825"/>
            <a:ext cx="965100" cy="646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66"/>
                </a:solidFill>
              </a:rPr>
              <a:t>[ model ]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OCR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43275" y="2492688"/>
            <a:ext cx="965100" cy="64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[ model ]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Grammer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check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43275" y="4016525"/>
            <a:ext cx="965100" cy="646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[ model ]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image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generation</a:t>
            </a:r>
            <a:endParaRPr sz="1000"/>
          </a:p>
        </p:txBody>
      </p:sp>
      <p:sp>
        <p:nvSpPr>
          <p:cNvPr id="94" name="Google Shape;94;p14"/>
          <p:cNvSpPr txBox="1"/>
          <p:nvPr/>
        </p:nvSpPr>
        <p:spPr>
          <a:xfrm>
            <a:off x="1613550" y="55500"/>
            <a:ext cx="74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모든 모델은 </a:t>
            </a:r>
            <a:r>
              <a:rPr b="1" lang="ko" sz="1800">
                <a:solidFill>
                  <a:schemeClr val="dk2"/>
                </a:solidFill>
              </a:rPr>
              <a:t>OpenVINO ZOO</a:t>
            </a:r>
            <a:r>
              <a:rPr lang="ko" sz="1800">
                <a:solidFill>
                  <a:schemeClr val="dk2"/>
                </a:solidFill>
              </a:rPr>
              <a:t>의 </a:t>
            </a:r>
            <a:r>
              <a:rPr lang="ko" sz="1800">
                <a:solidFill>
                  <a:srgbClr val="980000"/>
                </a:solidFill>
              </a:rPr>
              <a:t>Intel Pre-Trained Models</a:t>
            </a:r>
            <a:r>
              <a:rPr lang="ko" sz="1800">
                <a:solidFill>
                  <a:schemeClr val="dk2"/>
                </a:solidFill>
              </a:rPr>
              <a:t>를 사용함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322125" y="763363"/>
            <a:ext cx="2644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문자열 </a:t>
            </a:r>
            <a:r>
              <a:rPr b="1" lang="ko" sz="1200">
                <a:solidFill>
                  <a:srgbClr val="434343"/>
                </a:solidFill>
              </a:rPr>
              <a:t>detection</a:t>
            </a:r>
            <a:r>
              <a:rPr lang="ko" sz="1200">
                <a:solidFill>
                  <a:srgbClr val="434343"/>
                </a:solidFill>
              </a:rPr>
              <a:t> 모델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80000"/>
                </a:solidFill>
              </a:rPr>
              <a:t>horizontal-text-detection-0001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322125" y="1429938"/>
            <a:ext cx="2644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문자열 </a:t>
            </a:r>
            <a:r>
              <a:rPr b="1" lang="ko" sz="1200">
                <a:solidFill>
                  <a:srgbClr val="434343"/>
                </a:solidFill>
              </a:rPr>
              <a:t>recognition</a:t>
            </a:r>
            <a:r>
              <a:rPr lang="ko" sz="1200">
                <a:solidFill>
                  <a:srgbClr val="434343"/>
                </a:solidFill>
              </a:rPr>
              <a:t> 모델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80000"/>
                </a:solidFill>
              </a:rPr>
              <a:t>text-recognition-resnet-fc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25" y="572700"/>
            <a:ext cx="1237100" cy="164945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1322125" y="2270063"/>
            <a:ext cx="2644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grammar</a:t>
            </a:r>
            <a:r>
              <a:rPr lang="ko" sz="1200">
                <a:solidFill>
                  <a:srgbClr val="434343"/>
                </a:solidFill>
              </a:rPr>
              <a:t> </a:t>
            </a:r>
            <a:r>
              <a:rPr b="1" lang="ko" sz="1200">
                <a:solidFill>
                  <a:srgbClr val="434343"/>
                </a:solidFill>
              </a:rPr>
              <a:t>checker</a:t>
            </a:r>
            <a:r>
              <a:rPr lang="ko" sz="1200">
                <a:solidFill>
                  <a:srgbClr val="434343"/>
                </a:solidFill>
              </a:rPr>
              <a:t> 모델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80000"/>
                </a:solidFill>
              </a:rPr>
              <a:t>roberta-base-CoLA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322125" y="2945213"/>
            <a:ext cx="2644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grammar </a:t>
            </a:r>
            <a:r>
              <a:rPr b="1" lang="ko" sz="1200">
                <a:solidFill>
                  <a:srgbClr val="434343"/>
                </a:solidFill>
              </a:rPr>
              <a:t>corrector</a:t>
            </a:r>
            <a:r>
              <a:rPr lang="ko" sz="1200">
                <a:solidFill>
                  <a:srgbClr val="434343"/>
                </a:solidFill>
              </a:rPr>
              <a:t> 모델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80000"/>
                </a:solidFill>
              </a:rPr>
              <a:t>flan-t5-large-grammar-synthesis</a:t>
            </a:r>
            <a:endParaRPr sz="1300">
              <a:solidFill>
                <a:srgbClr val="980000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322125" y="3813888"/>
            <a:ext cx="2644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글자 긍정 부정 </a:t>
            </a:r>
            <a:r>
              <a:rPr b="1" lang="ko" sz="1200">
                <a:solidFill>
                  <a:srgbClr val="434343"/>
                </a:solidFill>
              </a:rPr>
              <a:t>판별</a:t>
            </a:r>
            <a:r>
              <a:rPr lang="ko" sz="1200">
                <a:solidFill>
                  <a:srgbClr val="434343"/>
                </a:solidFill>
              </a:rPr>
              <a:t> </a:t>
            </a:r>
            <a:r>
              <a:rPr lang="ko" sz="1200">
                <a:solidFill>
                  <a:srgbClr val="434343"/>
                </a:solidFill>
              </a:rPr>
              <a:t>모델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80000"/>
                </a:solidFill>
              </a:rPr>
              <a:t>U-net</a:t>
            </a:r>
            <a:endParaRPr sz="1300">
              <a:solidFill>
                <a:srgbClr val="980000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322125" y="4406763"/>
            <a:ext cx="2644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34343"/>
                </a:solidFill>
              </a:rPr>
              <a:t> 글자 - 이미지로 </a:t>
            </a:r>
            <a:r>
              <a:rPr b="1" lang="ko" sz="1200">
                <a:solidFill>
                  <a:srgbClr val="434343"/>
                </a:solidFill>
              </a:rPr>
              <a:t>변환</a:t>
            </a:r>
            <a:r>
              <a:rPr lang="ko" sz="1200">
                <a:solidFill>
                  <a:srgbClr val="434343"/>
                </a:solidFill>
              </a:rPr>
              <a:t> </a:t>
            </a:r>
            <a:r>
              <a:rPr lang="ko" sz="1200">
                <a:solidFill>
                  <a:srgbClr val="434343"/>
                </a:solidFill>
              </a:rPr>
              <a:t>모델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980000"/>
                </a:solidFill>
              </a:rPr>
              <a:t>VAE</a:t>
            </a:r>
            <a:endParaRPr sz="1300">
              <a:solidFill>
                <a:srgbClr val="980000"/>
              </a:solidFill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691" y="572705"/>
            <a:ext cx="1622509" cy="17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4"/>
          <p:cNvCxnSpPr/>
          <p:nvPr/>
        </p:nvCxnSpPr>
        <p:spPr>
          <a:xfrm>
            <a:off x="5669625" y="1397425"/>
            <a:ext cx="4914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4352025" y="2453575"/>
            <a:ext cx="44742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dear did my you friend it is know my friends that that is more i house go to bigger her see house in you than later england at sunday my house best ken gwon</a:t>
            </a:r>
            <a:endParaRPr sz="900"/>
          </a:p>
        </p:txBody>
      </p:sp>
      <p:sp>
        <p:nvSpPr>
          <p:cNvPr id="105" name="Google Shape;105;p14"/>
          <p:cNvSpPr/>
          <p:nvPr/>
        </p:nvSpPr>
        <p:spPr>
          <a:xfrm>
            <a:off x="7981775" y="1316816"/>
            <a:ext cx="557225" cy="1071475"/>
          </a:xfrm>
          <a:custGeom>
            <a:rect b="b" l="l" r="r" t="t"/>
            <a:pathLst>
              <a:path extrusionOk="0" h="42859" w="22289">
                <a:moveTo>
                  <a:pt x="0" y="2985"/>
                </a:moveTo>
                <a:cubicBezTo>
                  <a:pt x="3646" y="2985"/>
                  <a:pt x="19521" y="-3661"/>
                  <a:pt x="21875" y="2985"/>
                </a:cubicBezTo>
                <a:cubicBezTo>
                  <a:pt x="24229" y="9631"/>
                  <a:pt x="15414" y="36213"/>
                  <a:pt x="14122" y="42859"/>
                </a:cubicBezTo>
              </a:path>
            </a:pathLst>
          </a:cu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6" name="Google Shape;106;p14"/>
          <p:cNvSpPr txBox="1"/>
          <p:nvPr/>
        </p:nvSpPr>
        <p:spPr>
          <a:xfrm>
            <a:off x="4352025" y="3277625"/>
            <a:ext cx="22371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Do you know my friend that it is more important to go to her house in London than to go to my house in Beijing on a Sunday?</a:t>
            </a:r>
            <a:endParaRPr sz="900"/>
          </a:p>
        </p:txBody>
      </p:sp>
      <p:cxnSp>
        <p:nvCxnSpPr>
          <p:cNvPr id="107" name="Google Shape;107;p14"/>
          <p:cNvCxnSpPr>
            <a:stCxn id="104" idx="2"/>
            <a:endCxn id="106" idx="0"/>
          </p:cNvCxnSpPr>
          <p:nvPr/>
        </p:nvCxnSpPr>
        <p:spPr>
          <a:xfrm flipH="1">
            <a:off x="5470725" y="2915275"/>
            <a:ext cx="1118400" cy="362400"/>
          </a:xfrm>
          <a:prstGeom prst="straightConnector1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/>
          <p:nvPr/>
        </p:nvSpPr>
        <p:spPr>
          <a:xfrm>
            <a:off x="5275481" y="4015125"/>
            <a:ext cx="1827125" cy="484450"/>
          </a:xfrm>
          <a:custGeom>
            <a:rect b="b" l="l" r="r" t="t"/>
            <a:pathLst>
              <a:path extrusionOk="0" h="19378" w="73085">
                <a:moveTo>
                  <a:pt x="4690" y="0"/>
                </a:moveTo>
                <a:cubicBezTo>
                  <a:pt x="4782" y="3184"/>
                  <a:pt x="-6156" y="17352"/>
                  <a:pt x="5243" y="19106"/>
                </a:cubicBezTo>
                <a:cubicBezTo>
                  <a:pt x="16642" y="20860"/>
                  <a:pt x="61778" y="11953"/>
                  <a:pt x="73085" y="10522"/>
                </a:cubicBez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09" name="Google Shape;10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7450" y="3277675"/>
            <a:ext cx="1622500" cy="17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 시연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254975" y="834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한계1: </a:t>
            </a:r>
            <a:r>
              <a:rPr lang="ko" sz="1600"/>
              <a:t>최초에 펜팔 이미지에 OCR을 적용하여 단어별로 문자열을 뽑아내는 것 까지는 됐지만, 문자열이 좌-&gt;우 순서대로 되지않고 뒤섞임</a:t>
            </a:r>
            <a:br>
              <a:rPr lang="ko" sz="1600"/>
            </a:b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한계2: </a:t>
            </a:r>
            <a:r>
              <a:rPr lang="ko" sz="1600"/>
              <a:t>문장을 교정할때 임의적으로 상관없는 단어가 추가됨</a:t>
            </a:r>
            <a:endParaRPr sz="1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한계3: </a:t>
            </a:r>
            <a:r>
              <a:rPr lang="ko" sz="1600"/>
              <a:t>모델을 불러오는 과정에서 딜레이 발생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0" y="2358538"/>
            <a:ext cx="8839202" cy="42642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75" y="3157250"/>
            <a:ext cx="3698695" cy="5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