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66" r:id="rId3"/>
    <p:sldId id="267" r:id="rId4"/>
    <p:sldId id="259" r:id="rId5"/>
    <p:sldId id="268" r:id="rId6"/>
    <p:sldId id="269" r:id="rId7"/>
    <p:sldId id="262" r:id="rId8"/>
    <p:sldId id="270" r:id="rId9"/>
    <p:sldId id="261" r:id="rId10"/>
  </p:sldIdLst>
  <p:sldSz cx="18288000" cy="10287000"/>
  <p:notesSz cx="6858000" cy="9144000"/>
  <p:embeddedFontLst>
    <p:embeddedFont>
      <p:font typeface="Bryndan Write" panose="020B0600000101010101" charset="0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맑은 고딕" panose="020B0503020000020004" pitchFamily="50" charset="-127"/>
      <p:regular r:id="rId17"/>
      <p:bold r:id="rId18"/>
    </p:embeddedFont>
    <p:embeddedFont>
      <p:font typeface="휴먼편지체" panose="02030504000101010101" pitchFamily="18" charset="-127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9C612-1268-49B6-8B40-5DB4F6CDF87D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B5A5E6-BE59-4BE8-AA59-DB163E7546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764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B5A5E6-BE59-4BE8-AA59-DB163E75469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954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jpe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4.svg"/><Relationship Id="rId4" Type="http://schemas.openxmlformats.org/officeDocument/2006/relationships/image" Target="../media/image9.sv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20.png"/><Relationship Id="rId3" Type="http://schemas.microsoft.com/office/2007/relationships/media" Target="../media/media2.mp3"/><Relationship Id="rId7" Type="http://schemas.openxmlformats.org/officeDocument/2006/relationships/image" Target="../media/image13.png"/><Relationship Id="rId12" Type="http://schemas.openxmlformats.org/officeDocument/2006/relationships/image" Target="../media/image19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1.jpeg"/><Relationship Id="rId11" Type="http://schemas.openxmlformats.org/officeDocument/2006/relationships/image" Target="../media/image18.png"/><Relationship Id="rId5" Type="http://schemas.openxmlformats.org/officeDocument/2006/relationships/slideLayout" Target="../slideLayouts/slideLayout7.xml"/><Relationship Id="rId15" Type="http://schemas.openxmlformats.org/officeDocument/2006/relationships/image" Target="../media/image22.png"/><Relationship Id="rId10" Type="http://schemas.openxmlformats.org/officeDocument/2006/relationships/image" Target="../media/image9.svg"/><Relationship Id="rId4" Type="http://schemas.openxmlformats.org/officeDocument/2006/relationships/audio" Target="../media/media2.mp3"/><Relationship Id="rId9" Type="http://schemas.openxmlformats.org/officeDocument/2006/relationships/image" Target="../media/image8.png"/><Relationship Id="rId1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287" y="381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  <p:txBody>
          <a:bodyPr/>
          <a:lstStyle/>
          <a:p>
            <a:endParaRPr lang="ko-KR" altLang="en-US" dirty="0"/>
          </a:p>
        </p:txBody>
      </p:sp>
      <p:grpSp>
        <p:nvGrpSpPr>
          <p:cNvPr id="3" name="Group 3"/>
          <p:cNvGrpSpPr/>
          <p:nvPr/>
        </p:nvGrpSpPr>
        <p:grpSpPr>
          <a:xfrm>
            <a:off x="3616204" y="4430929"/>
            <a:ext cx="11055591" cy="704128"/>
            <a:chOff x="0" y="0"/>
            <a:chExt cx="2911761" cy="18544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911761" cy="185449"/>
            </a:xfrm>
            <a:custGeom>
              <a:avLst/>
              <a:gdLst/>
              <a:ahLst/>
              <a:cxnLst/>
              <a:rect l="l" t="t" r="r" b="b"/>
              <a:pathLst>
                <a:path w="2911761" h="185449">
                  <a:moveTo>
                    <a:pt x="0" y="0"/>
                  </a:moveTo>
                  <a:lnTo>
                    <a:pt x="2911761" y="0"/>
                  </a:lnTo>
                  <a:lnTo>
                    <a:pt x="2911761" y="185449"/>
                  </a:lnTo>
                  <a:lnTo>
                    <a:pt x="0" y="185449"/>
                  </a:lnTo>
                  <a:close/>
                </a:path>
              </a:pathLst>
            </a:custGeom>
            <a:solidFill>
              <a:srgbClr val="6CE5E8">
                <a:alpha val="73725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2911761" cy="2330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211017" y="5834226"/>
            <a:ext cx="11865966" cy="9902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8035"/>
              </a:lnSpc>
              <a:spcBef>
                <a:spcPct val="0"/>
              </a:spcBef>
            </a:pPr>
            <a:r>
              <a:rPr lang="en-US" sz="5739" dirty="0">
                <a:solidFill>
                  <a:srgbClr val="00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9 </a:t>
            </a:r>
            <a:r>
              <a:rPr lang="ko-KR" altLang="en-US" sz="5739" dirty="0">
                <a:solidFill>
                  <a:srgbClr val="00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조 김기훈</a:t>
            </a:r>
            <a:r>
              <a:rPr lang="en-US" altLang="ko-KR" sz="5739" dirty="0">
                <a:solidFill>
                  <a:srgbClr val="00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sz="5739" dirty="0" err="1">
                <a:solidFill>
                  <a:srgbClr val="00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정희중</a:t>
            </a:r>
            <a:endParaRPr lang="en-US" sz="5739" dirty="0">
              <a:solidFill>
                <a:srgbClr val="000000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431887" y="3934628"/>
            <a:ext cx="11424225" cy="1461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1385"/>
              </a:lnSpc>
              <a:spcBef>
                <a:spcPct val="0"/>
              </a:spcBef>
            </a:pPr>
            <a:r>
              <a:rPr lang="en-US" sz="11385" dirty="0">
                <a:solidFill>
                  <a:srgbClr val="000000"/>
                </a:solidFill>
                <a:latin typeface="Bryndan Write"/>
              </a:rPr>
              <a:t>Hand Voice</a:t>
            </a:r>
          </a:p>
        </p:txBody>
      </p:sp>
      <p:sp>
        <p:nvSpPr>
          <p:cNvPr id="8" name="Freeform 8"/>
          <p:cNvSpPr/>
          <p:nvPr/>
        </p:nvSpPr>
        <p:spPr>
          <a:xfrm rot="-193124">
            <a:off x="9392102" y="6755938"/>
            <a:ext cx="2592041" cy="131958"/>
          </a:xfrm>
          <a:custGeom>
            <a:avLst/>
            <a:gdLst/>
            <a:ahLst/>
            <a:cxnLst/>
            <a:rect l="l" t="t" r="r" b="b"/>
            <a:pathLst>
              <a:path w="2592041" h="131958">
                <a:moveTo>
                  <a:pt x="0" y="0"/>
                </a:moveTo>
                <a:lnTo>
                  <a:pt x="2592040" y="0"/>
                </a:lnTo>
                <a:lnTo>
                  <a:pt x="2592040" y="131959"/>
                </a:lnTo>
                <a:lnTo>
                  <a:pt x="0" y="13195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792103">
            <a:off x="14189470" y="3188225"/>
            <a:ext cx="964652" cy="1070348"/>
          </a:xfrm>
          <a:custGeom>
            <a:avLst/>
            <a:gdLst/>
            <a:ahLst/>
            <a:cxnLst/>
            <a:rect l="l" t="t" r="r" b="b"/>
            <a:pathLst>
              <a:path w="964652" h="1070348">
                <a:moveTo>
                  <a:pt x="0" y="0"/>
                </a:moveTo>
                <a:lnTo>
                  <a:pt x="964651" y="0"/>
                </a:lnTo>
                <a:lnTo>
                  <a:pt x="964651" y="1070348"/>
                </a:lnTo>
                <a:lnTo>
                  <a:pt x="0" y="107034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462849" flipH="1">
            <a:off x="3139293" y="3151442"/>
            <a:ext cx="953823" cy="1058333"/>
          </a:xfrm>
          <a:custGeom>
            <a:avLst/>
            <a:gdLst/>
            <a:ahLst/>
            <a:cxnLst/>
            <a:rect l="l" t="t" r="r" b="b"/>
            <a:pathLst>
              <a:path w="953823" h="1058333">
                <a:moveTo>
                  <a:pt x="953823" y="0"/>
                </a:moveTo>
                <a:lnTo>
                  <a:pt x="0" y="0"/>
                </a:lnTo>
                <a:lnTo>
                  <a:pt x="0" y="1058333"/>
                </a:lnTo>
                <a:lnTo>
                  <a:pt x="953823" y="1058333"/>
                </a:lnTo>
                <a:lnTo>
                  <a:pt x="953823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6039008" y="4546091"/>
            <a:ext cx="3882875" cy="4114800"/>
          </a:xfrm>
          <a:custGeom>
            <a:avLst/>
            <a:gdLst/>
            <a:ahLst/>
            <a:cxnLst/>
            <a:rect l="l" t="t" r="r" b="b"/>
            <a:pathLst>
              <a:path w="3882875" h="4114800">
                <a:moveTo>
                  <a:pt x="0" y="0"/>
                </a:moveTo>
                <a:lnTo>
                  <a:pt x="3882875" y="0"/>
                </a:lnTo>
                <a:lnTo>
                  <a:pt x="388287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10493798">
            <a:off x="-1445640" y="864160"/>
            <a:ext cx="3882875" cy="4114800"/>
          </a:xfrm>
          <a:custGeom>
            <a:avLst/>
            <a:gdLst/>
            <a:ahLst/>
            <a:cxnLst/>
            <a:rect l="l" t="t" r="r" b="b"/>
            <a:pathLst>
              <a:path w="3882875" h="4114800">
                <a:moveTo>
                  <a:pt x="0" y="0"/>
                </a:moveTo>
                <a:lnTo>
                  <a:pt x="3882875" y="0"/>
                </a:lnTo>
                <a:lnTo>
                  <a:pt x="388287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3813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376856" y="1263807"/>
            <a:ext cx="4911457" cy="461597"/>
            <a:chOff x="0" y="0"/>
            <a:chExt cx="2698329" cy="19003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698329" cy="190039"/>
            </a:xfrm>
            <a:custGeom>
              <a:avLst/>
              <a:gdLst/>
              <a:ahLst/>
              <a:cxnLst/>
              <a:rect l="l" t="t" r="r" b="b"/>
              <a:pathLst>
                <a:path w="2698329" h="190039">
                  <a:moveTo>
                    <a:pt x="0" y="0"/>
                  </a:moveTo>
                  <a:lnTo>
                    <a:pt x="2698329" y="0"/>
                  </a:lnTo>
                  <a:lnTo>
                    <a:pt x="2698329" y="190039"/>
                  </a:lnTo>
                  <a:lnTo>
                    <a:pt x="0" y="190039"/>
                  </a:lnTo>
                  <a:close/>
                </a:path>
              </a:pathLst>
            </a:custGeom>
            <a:solidFill>
              <a:srgbClr val="6CE5E8">
                <a:alpha val="73725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2698329" cy="237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-376925" y="931533"/>
            <a:ext cx="6419021" cy="9822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7283"/>
              </a:lnSpc>
              <a:spcBef>
                <a:spcPct val="0"/>
              </a:spcBef>
            </a:pPr>
            <a:r>
              <a:rPr lang="ko-KR" altLang="en-US" sz="7283" dirty="0">
                <a:solidFill>
                  <a:srgbClr val="00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초기 계획</a:t>
            </a:r>
            <a:endParaRPr lang="en-US" sz="7283" dirty="0">
              <a:solidFill>
                <a:srgbClr val="000000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200400" y="1138544"/>
            <a:ext cx="13705686" cy="11737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630"/>
              </a:lnSpc>
              <a:spcBef>
                <a:spcPct val="0"/>
              </a:spcBef>
            </a:pPr>
            <a:r>
              <a:rPr lang="ko-KR" altLang="en-US" sz="3675" spc="91" dirty="0">
                <a:solidFill>
                  <a:srgbClr val="00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얼굴 감정 인식을 통한 영화 평가 지표 만들기</a:t>
            </a:r>
            <a:endParaRPr lang="en-US" altLang="ko-KR" sz="3675" spc="91" dirty="0">
              <a:solidFill>
                <a:srgbClr val="000000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lvl="0" indent="0" algn="ctr">
              <a:lnSpc>
                <a:spcPts val="4630"/>
              </a:lnSpc>
              <a:spcBef>
                <a:spcPct val="0"/>
              </a:spcBef>
            </a:pPr>
            <a:r>
              <a:rPr lang="ko-KR" altLang="en-US" sz="3675" spc="91" dirty="0">
                <a:solidFill>
                  <a:srgbClr val="00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endParaRPr lang="en-US" sz="3675" spc="91" dirty="0">
              <a:solidFill>
                <a:srgbClr val="000000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8" name="Freeform 8"/>
          <p:cNvSpPr/>
          <p:nvPr/>
        </p:nvSpPr>
        <p:spPr>
          <a:xfrm rot="6636849" flipH="1">
            <a:off x="15860797" y="87509"/>
            <a:ext cx="3194332" cy="3652563"/>
          </a:xfrm>
          <a:custGeom>
            <a:avLst/>
            <a:gdLst/>
            <a:ahLst/>
            <a:cxnLst/>
            <a:rect l="l" t="t" r="r" b="b"/>
            <a:pathLst>
              <a:path w="3194332" h="3652563">
                <a:moveTo>
                  <a:pt x="3194332" y="0"/>
                </a:moveTo>
                <a:lnTo>
                  <a:pt x="0" y="0"/>
                </a:lnTo>
                <a:lnTo>
                  <a:pt x="0" y="3652562"/>
                </a:lnTo>
                <a:lnTo>
                  <a:pt x="3194332" y="3652562"/>
                </a:lnTo>
                <a:lnTo>
                  <a:pt x="3194332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10493798">
            <a:off x="-2346937" y="5308040"/>
            <a:ext cx="3882875" cy="4114800"/>
          </a:xfrm>
          <a:custGeom>
            <a:avLst/>
            <a:gdLst/>
            <a:ahLst/>
            <a:cxnLst/>
            <a:rect l="l" t="t" r="r" b="b"/>
            <a:pathLst>
              <a:path w="3882875" h="4114800">
                <a:moveTo>
                  <a:pt x="0" y="0"/>
                </a:moveTo>
                <a:lnTo>
                  <a:pt x="3882875" y="0"/>
                </a:lnTo>
                <a:lnTo>
                  <a:pt x="388287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51C36A8B-0FAF-4F55-BFA5-AA6E5B227C13}"/>
              </a:ext>
            </a:extLst>
          </p:cNvPr>
          <p:cNvSpPr txBox="1"/>
          <p:nvPr/>
        </p:nvSpPr>
        <p:spPr>
          <a:xfrm>
            <a:off x="-991163" y="4390237"/>
            <a:ext cx="13705686" cy="5838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630"/>
              </a:lnSpc>
              <a:spcBef>
                <a:spcPct val="0"/>
              </a:spcBef>
            </a:pPr>
            <a:r>
              <a:rPr lang="en-US" altLang="ko-KR" sz="3675" spc="91" dirty="0">
                <a:solidFill>
                  <a:srgbClr val="00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But,</a:t>
            </a:r>
            <a:r>
              <a:rPr lang="ko-KR" altLang="en-US" sz="3675" spc="91" dirty="0">
                <a:solidFill>
                  <a:srgbClr val="00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 해당 </a:t>
            </a:r>
            <a:r>
              <a:rPr lang="en-US" altLang="ko-KR" sz="3675" spc="91" dirty="0">
                <a:solidFill>
                  <a:srgbClr val="00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model</a:t>
            </a:r>
            <a:r>
              <a:rPr lang="ko-KR" altLang="en-US" sz="3675" spc="91" dirty="0">
                <a:solidFill>
                  <a:srgbClr val="00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은 </a:t>
            </a:r>
            <a:r>
              <a:rPr lang="en-US" altLang="ko-KR" sz="3675" spc="91" dirty="0" err="1">
                <a:solidFill>
                  <a:srgbClr val="00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c++</a:t>
            </a:r>
            <a:r>
              <a:rPr lang="ko-KR" altLang="en-US" sz="3675" spc="91" dirty="0">
                <a:solidFill>
                  <a:srgbClr val="00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로 되어 있음</a:t>
            </a:r>
            <a:endParaRPr lang="en-US" sz="3675" spc="91" dirty="0">
              <a:solidFill>
                <a:srgbClr val="000000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FC1057B3-36A4-4B35-821D-BBC71F8D98FF}"/>
              </a:ext>
            </a:extLst>
          </p:cNvPr>
          <p:cNvSpPr txBox="1"/>
          <p:nvPr/>
        </p:nvSpPr>
        <p:spPr>
          <a:xfrm>
            <a:off x="2410384" y="5729359"/>
            <a:ext cx="14858999" cy="17761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4630"/>
              </a:lnSpc>
              <a:spcBef>
                <a:spcPct val="0"/>
              </a:spcBef>
            </a:pPr>
            <a:r>
              <a:rPr lang="ko-KR" altLang="en-US" sz="40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여러 개의 </a:t>
            </a:r>
            <a:r>
              <a:rPr lang="en-US" altLang="ko-KR" sz="40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cpp</a:t>
            </a:r>
            <a:r>
              <a:rPr lang="ko-KR" altLang="en-US" sz="40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와 </a:t>
            </a:r>
            <a:r>
              <a:rPr lang="en-US" altLang="ko-KR" sz="40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hpp</a:t>
            </a:r>
            <a:r>
              <a:rPr lang="en-US" altLang="ko-KR" sz="40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ko-KR" altLang="en-US" sz="40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파일이 있는</a:t>
            </a:r>
            <a:r>
              <a:rPr lang="en-US" altLang="ko-KR" sz="40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ko-KR" altLang="en-US" sz="40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상황에서</a:t>
            </a:r>
            <a:r>
              <a:rPr lang="en-US" altLang="ko-KR" sz="40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sz="40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복합적인 에러가 발생</a:t>
            </a:r>
            <a:endParaRPr lang="en-US" altLang="ko-KR" sz="40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lvl="0">
              <a:lnSpc>
                <a:spcPts val="4630"/>
              </a:lnSpc>
              <a:spcBef>
                <a:spcPct val="0"/>
              </a:spcBef>
            </a:pPr>
            <a:endParaRPr lang="en-US" altLang="ko-KR" sz="40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lvl="0">
              <a:lnSpc>
                <a:spcPts val="4630"/>
              </a:lnSpc>
              <a:spcBef>
                <a:spcPct val="0"/>
              </a:spcBef>
            </a:pPr>
            <a:r>
              <a:rPr lang="ko-KR" altLang="en-US" sz="40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에러를 해결하는 데 시간이 많이 걸릴 것으로 예상되어 주제를 변경</a:t>
            </a:r>
            <a:endParaRPr lang="en-US" sz="3675" spc="91" dirty="0">
              <a:solidFill>
                <a:srgbClr val="000000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0548C22-BC05-4712-BB58-30774838B6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68799" y="3017134"/>
            <a:ext cx="6597672" cy="251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848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3813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  <p:txBody>
          <a:bodyPr/>
          <a:lstStyle/>
          <a:p>
            <a:endParaRPr lang="ko-KR" altLang="en-US" dirty="0"/>
          </a:p>
        </p:txBody>
      </p:sp>
      <p:grpSp>
        <p:nvGrpSpPr>
          <p:cNvPr id="3" name="Group 3"/>
          <p:cNvGrpSpPr/>
          <p:nvPr/>
        </p:nvGrpSpPr>
        <p:grpSpPr>
          <a:xfrm>
            <a:off x="376856" y="1263807"/>
            <a:ext cx="4911457" cy="461597"/>
            <a:chOff x="0" y="0"/>
            <a:chExt cx="2698329" cy="19003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698329" cy="190039"/>
            </a:xfrm>
            <a:custGeom>
              <a:avLst/>
              <a:gdLst/>
              <a:ahLst/>
              <a:cxnLst/>
              <a:rect l="l" t="t" r="r" b="b"/>
              <a:pathLst>
                <a:path w="2698329" h="190039">
                  <a:moveTo>
                    <a:pt x="0" y="0"/>
                  </a:moveTo>
                  <a:lnTo>
                    <a:pt x="2698329" y="0"/>
                  </a:lnTo>
                  <a:lnTo>
                    <a:pt x="2698329" y="190039"/>
                  </a:lnTo>
                  <a:lnTo>
                    <a:pt x="0" y="190039"/>
                  </a:lnTo>
                  <a:close/>
                </a:path>
              </a:pathLst>
            </a:custGeom>
            <a:solidFill>
              <a:srgbClr val="6CE5E8">
                <a:alpha val="73725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2698329" cy="237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421101" y="856900"/>
            <a:ext cx="4644125" cy="9822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7283"/>
              </a:lnSpc>
              <a:spcBef>
                <a:spcPct val="0"/>
              </a:spcBef>
            </a:pPr>
            <a:r>
              <a:rPr lang="ko-KR" altLang="en-US" sz="7283" dirty="0">
                <a:solidFill>
                  <a:srgbClr val="00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프로젝트 개요</a:t>
            </a:r>
            <a:endParaRPr lang="en-US" sz="7283" dirty="0">
              <a:solidFill>
                <a:srgbClr val="000000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200400" y="1138544"/>
            <a:ext cx="13705686" cy="5838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630"/>
              </a:lnSpc>
              <a:spcBef>
                <a:spcPct val="0"/>
              </a:spcBef>
            </a:pPr>
            <a:r>
              <a:rPr lang="ko-KR" altLang="en-US" sz="3675" spc="91" dirty="0">
                <a:solidFill>
                  <a:srgbClr val="00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시각 장애인을 위한 </a:t>
            </a:r>
            <a:r>
              <a:rPr lang="ko-KR" altLang="en-US" sz="3675" spc="91" dirty="0" err="1">
                <a:solidFill>
                  <a:srgbClr val="00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손글씨</a:t>
            </a:r>
            <a:r>
              <a:rPr lang="ko-KR" altLang="en-US" sz="3675" spc="91" dirty="0">
                <a:solidFill>
                  <a:srgbClr val="00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 음성변환 시스템 </a:t>
            </a:r>
            <a:endParaRPr lang="en-US" sz="3675" spc="91" dirty="0">
              <a:solidFill>
                <a:srgbClr val="000000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8" name="Freeform 8"/>
          <p:cNvSpPr/>
          <p:nvPr/>
        </p:nvSpPr>
        <p:spPr>
          <a:xfrm rot="6636849" flipH="1">
            <a:off x="15860797" y="87509"/>
            <a:ext cx="3194332" cy="3652563"/>
          </a:xfrm>
          <a:custGeom>
            <a:avLst/>
            <a:gdLst/>
            <a:ahLst/>
            <a:cxnLst/>
            <a:rect l="l" t="t" r="r" b="b"/>
            <a:pathLst>
              <a:path w="3194332" h="3652563">
                <a:moveTo>
                  <a:pt x="3194332" y="0"/>
                </a:moveTo>
                <a:lnTo>
                  <a:pt x="0" y="0"/>
                </a:lnTo>
                <a:lnTo>
                  <a:pt x="0" y="3652562"/>
                </a:lnTo>
                <a:lnTo>
                  <a:pt x="3194332" y="3652562"/>
                </a:lnTo>
                <a:lnTo>
                  <a:pt x="3194332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10493798">
            <a:off x="-2346937" y="5308040"/>
            <a:ext cx="3882875" cy="4114800"/>
          </a:xfrm>
          <a:custGeom>
            <a:avLst/>
            <a:gdLst/>
            <a:ahLst/>
            <a:cxnLst/>
            <a:rect l="l" t="t" r="r" b="b"/>
            <a:pathLst>
              <a:path w="3882875" h="4114800">
                <a:moveTo>
                  <a:pt x="0" y="0"/>
                </a:moveTo>
                <a:lnTo>
                  <a:pt x="3882875" y="0"/>
                </a:lnTo>
                <a:lnTo>
                  <a:pt x="388287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51C36A8B-0FAF-4F55-BFA5-AA6E5B227C13}"/>
              </a:ext>
            </a:extLst>
          </p:cNvPr>
          <p:cNvSpPr txBox="1"/>
          <p:nvPr/>
        </p:nvSpPr>
        <p:spPr>
          <a:xfrm>
            <a:off x="1210402" y="4151974"/>
            <a:ext cx="15662346" cy="5838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4630"/>
              </a:lnSpc>
              <a:spcBef>
                <a:spcPct val="0"/>
              </a:spcBef>
            </a:pPr>
            <a:r>
              <a:rPr lang="ko-KR" altLang="en-US" sz="3675" spc="91" dirty="0">
                <a:solidFill>
                  <a:srgbClr val="00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시각 장애인은 일상 생활에서 쓰여진 글씨를 읽는 데 많은 어려움을 겪음</a:t>
            </a:r>
            <a:endParaRPr lang="en-US" sz="3675" spc="91" dirty="0">
              <a:solidFill>
                <a:srgbClr val="000000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5" name="TextBox 7">
            <a:extLst>
              <a:ext uri="{FF2B5EF4-FFF2-40B4-BE49-F238E27FC236}">
                <a16:creationId xmlns:a16="http://schemas.microsoft.com/office/drawing/2014/main" id="{FF62F6BD-B097-4F90-A839-33294E40F7B9}"/>
              </a:ext>
            </a:extLst>
          </p:cNvPr>
          <p:cNvSpPr txBox="1"/>
          <p:nvPr/>
        </p:nvSpPr>
        <p:spPr>
          <a:xfrm>
            <a:off x="2362200" y="5190223"/>
            <a:ext cx="15662346" cy="5838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4630"/>
              </a:lnSpc>
              <a:spcBef>
                <a:spcPct val="0"/>
              </a:spcBef>
            </a:pPr>
            <a:r>
              <a:rPr lang="ko-KR" altLang="en-US" sz="3675" spc="91" dirty="0">
                <a:solidFill>
                  <a:srgbClr val="00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이를 해결하기 위한 기술적 솔루션 필요</a:t>
            </a:r>
            <a:endParaRPr lang="en-US" sz="3675" spc="91" dirty="0">
              <a:solidFill>
                <a:srgbClr val="000000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2AD84BB4-2900-44B5-B7EB-26D0706B917B}"/>
              </a:ext>
            </a:extLst>
          </p:cNvPr>
          <p:cNvSpPr txBox="1"/>
          <p:nvPr/>
        </p:nvSpPr>
        <p:spPr>
          <a:xfrm>
            <a:off x="2366962" y="6328767"/>
            <a:ext cx="15662346" cy="5838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4630"/>
              </a:lnSpc>
              <a:spcBef>
                <a:spcPct val="0"/>
              </a:spcBef>
            </a:pPr>
            <a:r>
              <a:rPr lang="en-US" sz="3675" spc="91" dirty="0">
                <a:solidFill>
                  <a:srgbClr val="00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Handwritten Text Recognition Model</a:t>
            </a:r>
            <a:r>
              <a:rPr lang="ko-KR" altLang="en-US" sz="3675" spc="91" dirty="0">
                <a:solidFill>
                  <a:srgbClr val="00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을 이용하여 프로그램 개발 </a:t>
            </a:r>
            <a:endParaRPr lang="en-US" sz="3675" spc="91" dirty="0">
              <a:solidFill>
                <a:srgbClr val="000000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1178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9259" b="-9259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59296" y="4003553"/>
            <a:ext cx="2841139" cy="1752426"/>
          </a:xfrm>
          <a:custGeom>
            <a:avLst/>
            <a:gdLst/>
            <a:ahLst/>
            <a:cxnLst/>
            <a:rect l="l" t="t" r="r" b="b"/>
            <a:pathLst>
              <a:path w="6581555" h="4286238">
                <a:moveTo>
                  <a:pt x="0" y="0"/>
                </a:moveTo>
                <a:lnTo>
                  <a:pt x="6581555" y="0"/>
                </a:lnTo>
                <a:lnTo>
                  <a:pt x="6581555" y="4286237"/>
                </a:lnTo>
                <a:lnTo>
                  <a:pt x="0" y="42862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410193" y="4187867"/>
            <a:ext cx="5305934" cy="909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403"/>
              </a:lnSpc>
            </a:pPr>
            <a:r>
              <a:rPr lang="en-US" sz="3600" dirty="0">
                <a:solidFill>
                  <a:srgbClr val="000000"/>
                </a:solidFill>
                <a:latin typeface="Bryndan Write"/>
              </a:rPr>
              <a:t>Input</a:t>
            </a:r>
            <a:r>
              <a:rPr lang="ko-KR" altLang="en-US" sz="3600" dirty="0">
                <a:solidFill>
                  <a:srgbClr val="000000"/>
                </a:solidFill>
                <a:latin typeface="Bryndan Write"/>
              </a:rPr>
              <a:t> </a:t>
            </a:r>
            <a:r>
              <a:rPr lang="en-US" altLang="ko-KR" sz="3600" dirty="0">
                <a:solidFill>
                  <a:srgbClr val="000000"/>
                </a:solidFill>
                <a:latin typeface="Bryndan Write"/>
              </a:rPr>
              <a:t>Image</a:t>
            </a:r>
            <a:endParaRPr lang="en-US" sz="3600" dirty="0">
              <a:solidFill>
                <a:srgbClr val="000000"/>
              </a:solidFill>
              <a:latin typeface="Bryndan Write"/>
            </a:endParaRPr>
          </a:p>
        </p:txBody>
      </p:sp>
      <p:grpSp>
        <p:nvGrpSpPr>
          <p:cNvPr id="12" name="Group 12"/>
          <p:cNvGrpSpPr/>
          <p:nvPr/>
        </p:nvGrpSpPr>
        <p:grpSpPr>
          <a:xfrm>
            <a:off x="7061732" y="7777122"/>
            <a:ext cx="2624724" cy="309600"/>
            <a:chOff x="0" y="0"/>
            <a:chExt cx="691285" cy="81541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91285" cy="81541"/>
            </a:xfrm>
            <a:custGeom>
              <a:avLst/>
              <a:gdLst/>
              <a:ahLst/>
              <a:cxnLst/>
              <a:rect l="l" t="t" r="r" b="b"/>
              <a:pathLst>
                <a:path w="691285" h="81541">
                  <a:moveTo>
                    <a:pt x="0" y="0"/>
                  </a:moveTo>
                  <a:lnTo>
                    <a:pt x="691285" y="0"/>
                  </a:lnTo>
                  <a:lnTo>
                    <a:pt x="691285" y="81541"/>
                  </a:lnTo>
                  <a:lnTo>
                    <a:pt x="0" y="81541"/>
                  </a:lnTo>
                  <a:close/>
                </a:path>
              </a:pathLst>
            </a:custGeom>
            <a:solidFill>
              <a:srgbClr val="FFED00">
                <a:alpha val="73725"/>
              </a:srgbClr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47625"/>
              <a:ext cx="691285" cy="1291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7166217" y="7701089"/>
            <a:ext cx="2397588" cy="461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599"/>
              </a:lnSpc>
              <a:spcBef>
                <a:spcPct val="0"/>
              </a:spcBef>
            </a:pPr>
            <a:r>
              <a:rPr lang="en-US" sz="3599" dirty="0">
                <a:solidFill>
                  <a:srgbClr val="000000"/>
                </a:solidFill>
                <a:latin typeface="Bryndan Write"/>
              </a:rPr>
              <a:t>output.txt</a:t>
            </a:r>
          </a:p>
        </p:txBody>
      </p:sp>
      <p:sp>
        <p:nvSpPr>
          <p:cNvPr id="26" name="Freeform 26"/>
          <p:cNvSpPr/>
          <p:nvPr/>
        </p:nvSpPr>
        <p:spPr>
          <a:xfrm>
            <a:off x="15317863" y="-1158763"/>
            <a:ext cx="3882875" cy="4114800"/>
          </a:xfrm>
          <a:custGeom>
            <a:avLst/>
            <a:gdLst/>
            <a:ahLst/>
            <a:cxnLst/>
            <a:rect l="l" t="t" r="r" b="b"/>
            <a:pathLst>
              <a:path w="3882875" h="4114800">
                <a:moveTo>
                  <a:pt x="0" y="0"/>
                </a:moveTo>
                <a:lnTo>
                  <a:pt x="3882874" y="0"/>
                </a:lnTo>
                <a:lnTo>
                  <a:pt x="388287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7" name="Freeform 27"/>
          <p:cNvSpPr/>
          <p:nvPr/>
        </p:nvSpPr>
        <p:spPr>
          <a:xfrm>
            <a:off x="-892810" y="7200900"/>
            <a:ext cx="3412605" cy="3616441"/>
          </a:xfrm>
          <a:custGeom>
            <a:avLst/>
            <a:gdLst/>
            <a:ahLst/>
            <a:cxnLst/>
            <a:rect l="l" t="t" r="r" b="b"/>
            <a:pathLst>
              <a:path w="3412605" h="3616441">
                <a:moveTo>
                  <a:pt x="0" y="0"/>
                </a:moveTo>
                <a:lnTo>
                  <a:pt x="3412605" y="0"/>
                </a:lnTo>
                <a:lnTo>
                  <a:pt x="3412605" y="3616441"/>
                </a:lnTo>
                <a:lnTo>
                  <a:pt x="0" y="361644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29" name="Group 3">
            <a:extLst>
              <a:ext uri="{FF2B5EF4-FFF2-40B4-BE49-F238E27FC236}">
                <a16:creationId xmlns:a16="http://schemas.microsoft.com/office/drawing/2014/main" id="{0C040ED5-C9A4-482D-8099-9D2160562DEE}"/>
              </a:ext>
            </a:extLst>
          </p:cNvPr>
          <p:cNvGrpSpPr/>
          <p:nvPr/>
        </p:nvGrpSpPr>
        <p:grpSpPr>
          <a:xfrm>
            <a:off x="376856" y="1263807"/>
            <a:ext cx="5201439" cy="461597"/>
            <a:chOff x="0" y="0"/>
            <a:chExt cx="2698329" cy="190039"/>
          </a:xfrm>
        </p:grpSpPr>
        <p:sp>
          <p:nvSpPr>
            <p:cNvPr id="30" name="Freeform 4">
              <a:extLst>
                <a:ext uri="{FF2B5EF4-FFF2-40B4-BE49-F238E27FC236}">
                  <a16:creationId xmlns:a16="http://schemas.microsoft.com/office/drawing/2014/main" id="{EC23F08B-9E48-4C21-A8E5-661B4DB28727}"/>
                </a:ext>
              </a:extLst>
            </p:cNvPr>
            <p:cNvSpPr/>
            <p:nvPr/>
          </p:nvSpPr>
          <p:spPr>
            <a:xfrm>
              <a:off x="0" y="0"/>
              <a:ext cx="2698329" cy="190039"/>
            </a:xfrm>
            <a:custGeom>
              <a:avLst/>
              <a:gdLst/>
              <a:ahLst/>
              <a:cxnLst/>
              <a:rect l="l" t="t" r="r" b="b"/>
              <a:pathLst>
                <a:path w="2698329" h="190039">
                  <a:moveTo>
                    <a:pt x="0" y="0"/>
                  </a:moveTo>
                  <a:lnTo>
                    <a:pt x="2698329" y="0"/>
                  </a:lnTo>
                  <a:lnTo>
                    <a:pt x="2698329" y="190039"/>
                  </a:lnTo>
                  <a:lnTo>
                    <a:pt x="0" y="190039"/>
                  </a:lnTo>
                  <a:close/>
                </a:path>
              </a:pathLst>
            </a:custGeom>
            <a:solidFill>
              <a:srgbClr val="6CE5E8">
                <a:alpha val="73725"/>
              </a:srgbClr>
            </a:solidFill>
          </p:spPr>
        </p:sp>
        <p:sp>
          <p:nvSpPr>
            <p:cNvPr id="31" name="TextBox 5">
              <a:extLst>
                <a:ext uri="{FF2B5EF4-FFF2-40B4-BE49-F238E27FC236}">
                  <a16:creationId xmlns:a16="http://schemas.microsoft.com/office/drawing/2014/main" id="{5C6407E7-0870-499F-A96E-156AB1C03049}"/>
                </a:ext>
              </a:extLst>
            </p:cNvPr>
            <p:cNvSpPr txBox="1"/>
            <p:nvPr/>
          </p:nvSpPr>
          <p:spPr>
            <a:xfrm>
              <a:off x="0" y="-47625"/>
              <a:ext cx="2698329" cy="237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32" name="TextBox 6">
            <a:extLst>
              <a:ext uri="{FF2B5EF4-FFF2-40B4-BE49-F238E27FC236}">
                <a16:creationId xmlns:a16="http://schemas.microsoft.com/office/drawing/2014/main" id="{CCD14269-5D23-40A7-8BF6-71754E95D9F9}"/>
              </a:ext>
            </a:extLst>
          </p:cNvPr>
          <p:cNvSpPr txBox="1"/>
          <p:nvPr/>
        </p:nvSpPr>
        <p:spPr>
          <a:xfrm>
            <a:off x="421101" y="856900"/>
            <a:ext cx="4911457" cy="9822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7283"/>
              </a:lnSpc>
              <a:spcBef>
                <a:spcPct val="0"/>
              </a:spcBef>
            </a:pPr>
            <a:r>
              <a:rPr lang="ko-KR" altLang="en-US" sz="7283">
                <a:solidFill>
                  <a:srgbClr val="00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시스템 구성도</a:t>
            </a:r>
            <a:endParaRPr lang="en-US" sz="7283" dirty="0">
              <a:solidFill>
                <a:srgbClr val="000000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3" name="Freeform 6">
            <a:extLst>
              <a:ext uri="{FF2B5EF4-FFF2-40B4-BE49-F238E27FC236}">
                <a16:creationId xmlns:a16="http://schemas.microsoft.com/office/drawing/2014/main" id="{238B3E22-3C77-4B79-BFBC-3B6110D32930}"/>
              </a:ext>
            </a:extLst>
          </p:cNvPr>
          <p:cNvSpPr/>
          <p:nvPr/>
        </p:nvSpPr>
        <p:spPr>
          <a:xfrm>
            <a:off x="6074786" y="3120587"/>
            <a:ext cx="4580452" cy="3283423"/>
          </a:xfrm>
          <a:custGeom>
            <a:avLst/>
            <a:gdLst/>
            <a:ahLst/>
            <a:cxnLst/>
            <a:rect l="l" t="t" r="r" b="b"/>
            <a:pathLst>
              <a:path w="6581555" h="4286238">
                <a:moveTo>
                  <a:pt x="0" y="0"/>
                </a:moveTo>
                <a:lnTo>
                  <a:pt x="6581555" y="0"/>
                </a:lnTo>
                <a:lnTo>
                  <a:pt x="6581555" y="4286237"/>
                </a:lnTo>
                <a:lnTo>
                  <a:pt x="0" y="42862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4" name="TextBox 10">
            <a:extLst>
              <a:ext uri="{FF2B5EF4-FFF2-40B4-BE49-F238E27FC236}">
                <a16:creationId xmlns:a16="http://schemas.microsoft.com/office/drawing/2014/main" id="{BBC0FC1D-5F19-4B47-BFE5-818AAD1D9B24}"/>
              </a:ext>
            </a:extLst>
          </p:cNvPr>
          <p:cNvSpPr txBox="1"/>
          <p:nvPr/>
        </p:nvSpPr>
        <p:spPr>
          <a:xfrm>
            <a:off x="5716403" y="4187867"/>
            <a:ext cx="5305934" cy="909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403"/>
              </a:lnSpc>
            </a:pPr>
            <a:r>
              <a:rPr lang="en-US" sz="3600" dirty="0">
                <a:solidFill>
                  <a:srgbClr val="000000"/>
                </a:solidFill>
                <a:latin typeface="Bryndan Write"/>
              </a:rPr>
              <a:t>Hand written Model</a:t>
            </a:r>
          </a:p>
        </p:txBody>
      </p:sp>
      <p:sp>
        <p:nvSpPr>
          <p:cNvPr id="35" name="Freeform 6">
            <a:extLst>
              <a:ext uri="{FF2B5EF4-FFF2-40B4-BE49-F238E27FC236}">
                <a16:creationId xmlns:a16="http://schemas.microsoft.com/office/drawing/2014/main" id="{B87D90C2-8DEF-4D5B-A26A-4ADCA8AE31CD}"/>
              </a:ext>
            </a:extLst>
          </p:cNvPr>
          <p:cNvSpPr/>
          <p:nvPr/>
        </p:nvSpPr>
        <p:spPr>
          <a:xfrm>
            <a:off x="12632556" y="3886085"/>
            <a:ext cx="2841139" cy="1752426"/>
          </a:xfrm>
          <a:custGeom>
            <a:avLst/>
            <a:gdLst/>
            <a:ahLst/>
            <a:cxnLst/>
            <a:rect l="l" t="t" r="r" b="b"/>
            <a:pathLst>
              <a:path w="6581555" h="4286238">
                <a:moveTo>
                  <a:pt x="0" y="0"/>
                </a:moveTo>
                <a:lnTo>
                  <a:pt x="6581555" y="0"/>
                </a:lnTo>
                <a:lnTo>
                  <a:pt x="6581555" y="4286237"/>
                </a:lnTo>
                <a:lnTo>
                  <a:pt x="0" y="42862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6" name="TextBox 10">
            <a:extLst>
              <a:ext uri="{FF2B5EF4-FFF2-40B4-BE49-F238E27FC236}">
                <a16:creationId xmlns:a16="http://schemas.microsoft.com/office/drawing/2014/main" id="{4F3BE9E3-963D-49FE-83BE-811F5232146E}"/>
              </a:ext>
            </a:extLst>
          </p:cNvPr>
          <p:cNvSpPr txBox="1"/>
          <p:nvPr/>
        </p:nvSpPr>
        <p:spPr>
          <a:xfrm>
            <a:off x="11380389" y="4147145"/>
            <a:ext cx="5305934" cy="909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403"/>
              </a:lnSpc>
            </a:pPr>
            <a:r>
              <a:rPr lang="en-US" sz="3600" dirty="0">
                <a:solidFill>
                  <a:srgbClr val="000000"/>
                </a:solidFill>
                <a:latin typeface="Bryndan Write"/>
              </a:rPr>
              <a:t>TTs</a:t>
            </a:r>
          </a:p>
        </p:txBody>
      </p:sp>
      <p:grpSp>
        <p:nvGrpSpPr>
          <p:cNvPr id="38" name="Group 12">
            <a:extLst>
              <a:ext uri="{FF2B5EF4-FFF2-40B4-BE49-F238E27FC236}">
                <a16:creationId xmlns:a16="http://schemas.microsoft.com/office/drawing/2014/main" id="{8D0D8B4C-B4EE-4DC2-8B05-F95BC473194B}"/>
              </a:ext>
            </a:extLst>
          </p:cNvPr>
          <p:cNvGrpSpPr/>
          <p:nvPr/>
        </p:nvGrpSpPr>
        <p:grpSpPr>
          <a:xfrm>
            <a:off x="13167573" y="7683543"/>
            <a:ext cx="2624724" cy="309600"/>
            <a:chOff x="0" y="0"/>
            <a:chExt cx="691285" cy="81541"/>
          </a:xfrm>
        </p:grpSpPr>
        <p:sp>
          <p:nvSpPr>
            <p:cNvPr id="39" name="Freeform 13">
              <a:extLst>
                <a:ext uri="{FF2B5EF4-FFF2-40B4-BE49-F238E27FC236}">
                  <a16:creationId xmlns:a16="http://schemas.microsoft.com/office/drawing/2014/main" id="{F9BB7247-DF73-4203-B193-3F87A4E16776}"/>
                </a:ext>
              </a:extLst>
            </p:cNvPr>
            <p:cNvSpPr/>
            <p:nvPr/>
          </p:nvSpPr>
          <p:spPr>
            <a:xfrm>
              <a:off x="0" y="0"/>
              <a:ext cx="691285" cy="81541"/>
            </a:xfrm>
            <a:custGeom>
              <a:avLst/>
              <a:gdLst/>
              <a:ahLst/>
              <a:cxnLst/>
              <a:rect l="l" t="t" r="r" b="b"/>
              <a:pathLst>
                <a:path w="691285" h="81541">
                  <a:moveTo>
                    <a:pt x="0" y="0"/>
                  </a:moveTo>
                  <a:lnTo>
                    <a:pt x="691285" y="0"/>
                  </a:lnTo>
                  <a:lnTo>
                    <a:pt x="691285" y="81541"/>
                  </a:lnTo>
                  <a:lnTo>
                    <a:pt x="0" y="81541"/>
                  </a:lnTo>
                  <a:close/>
                </a:path>
              </a:pathLst>
            </a:custGeom>
            <a:solidFill>
              <a:srgbClr val="FFED00">
                <a:alpha val="73725"/>
              </a:srgbClr>
            </a:solidFill>
          </p:spPr>
        </p:sp>
        <p:sp>
          <p:nvSpPr>
            <p:cNvPr id="40" name="TextBox 14">
              <a:extLst>
                <a:ext uri="{FF2B5EF4-FFF2-40B4-BE49-F238E27FC236}">
                  <a16:creationId xmlns:a16="http://schemas.microsoft.com/office/drawing/2014/main" id="{A99E2FED-C00E-4D82-B6C1-11D0AF6D8D1B}"/>
                </a:ext>
              </a:extLst>
            </p:cNvPr>
            <p:cNvSpPr txBox="1"/>
            <p:nvPr/>
          </p:nvSpPr>
          <p:spPr>
            <a:xfrm>
              <a:off x="0" y="-47625"/>
              <a:ext cx="691285" cy="1291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41" name="TextBox 15">
            <a:extLst>
              <a:ext uri="{FF2B5EF4-FFF2-40B4-BE49-F238E27FC236}">
                <a16:creationId xmlns:a16="http://schemas.microsoft.com/office/drawing/2014/main" id="{FDC785F1-69AA-4029-93A0-60A11775B696}"/>
              </a:ext>
            </a:extLst>
          </p:cNvPr>
          <p:cNvSpPr txBox="1"/>
          <p:nvPr/>
        </p:nvSpPr>
        <p:spPr>
          <a:xfrm>
            <a:off x="13272058" y="7607510"/>
            <a:ext cx="2397588" cy="461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599"/>
              </a:lnSpc>
              <a:spcBef>
                <a:spcPct val="0"/>
              </a:spcBef>
            </a:pPr>
            <a:r>
              <a:rPr lang="en-US" sz="3599" dirty="0">
                <a:solidFill>
                  <a:srgbClr val="000000"/>
                </a:solidFill>
                <a:latin typeface="Bryndan Write"/>
              </a:rPr>
              <a:t>Output.mp3</a:t>
            </a:r>
          </a:p>
        </p:txBody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856DF42A-A091-4017-9685-E5C6CF97EA5C}"/>
              </a:ext>
            </a:extLst>
          </p:cNvPr>
          <p:cNvSpPr/>
          <p:nvPr/>
        </p:nvSpPr>
        <p:spPr>
          <a:xfrm>
            <a:off x="4490321" y="4730598"/>
            <a:ext cx="1508319" cy="412902"/>
          </a:xfrm>
          <a:custGeom>
            <a:avLst/>
            <a:gdLst/>
            <a:ahLst/>
            <a:cxnLst/>
            <a:rect l="l" t="t" r="r" b="b"/>
            <a:pathLst>
              <a:path w="1508319" h="412902">
                <a:moveTo>
                  <a:pt x="0" y="0"/>
                </a:moveTo>
                <a:lnTo>
                  <a:pt x="1508318" y="0"/>
                </a:lnTo>
                <a:lnTo>
                  <a:pt x="1508318" y="412902"/>
                </a:lnTo>
                <a:lnTo>
                  <a:pt x="0" y="41290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67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3" name="Freeform 6">
            <a:extLst>
              <a:ext uri="{FF2B5EF4-FFF2-40B4-BE49-F238E27FC236}">
                <a16:creationId xmlns:a16="http://schemas.microsoft.com/office/drawing/2014/main" id="{795ED3D6-D18C-4C8D-9EC4-2A212F6BE828}"/>
              </a:ext>
            </a:extLst>
          </p:cNvPr>
          <p:cNvSpPr/>
          <p:nvPr/>
        </p:nvSpPr>
        <p:spPr>
          <a:xfrm>
            <a:off x="10874492" y="4642639"/>
            <a:ext cx="1508319" cy="412902"/>
          </a:xfrm>
          <a:custGeom>
            <a:avLst/>
            <a:gdLst/>
            <a:ahLst/>
            <a:cxnLst/>
            <a:rect l="l" t="t" r="r" b="b"/>
            <a:pathLst>
              <a:path w="1508319" h="412902">
                <a:moveTo>
                  <a:pt x="0" y="0"/>
                </a:moveTo>
                <a:lnTo>
                  <a:pt x="1508318" y="0"/>
                </a:lnTo>
                <a:lnTo>
                  <a:pt x="1508318" y="412902"/>
                </a:lnTo>
                <a:lnTo>
                  <a:pt x="0" y="41290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67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4" name="Freeform 14">
            <a:extLst>
              <a:ext uri="{FF2B5EF4-FFF2-40B4-BE49-F238E27FC236}">
                <a16:creationId xmlns:a16="http://schemas.microsoft.com/office/drawing/2014/main" id="{E9AC8258-6733-4354-A5F4-B47067C906C3}"/>
              </a:ext>
            </a:extLst>
          </p:cNvPr>
          <p:cNvSpPr/>
          <p:nvPr/>
        </p:nvSpPr>
        <p:spPr>
          <a:xfrm rot="15238301" flipH="1">
            <a:off x="7622481" y="6757343"/>
            <a:ext cx="1023179" cy="617223"/>
          </a:xfrm>
          <a:custGeom>
            <a:avLst/>
            <a:gdLst/>
            <a:ahLst/>
            <a:cxnLst/>
            <a:rect l="l" t="t" r="r" b="b"/>
            <a:pathLst>
              <a:path w="1508319" h="412902">
                <a:moveTo>
                  <a:pt x="1508319" y="0"/>
                </a:moveTo>
                <a:lnTo>
                  <a:pt x="0" y="0"/>
                </a:lnTo>
                <a:lnTo>
                  <a:pt x="0" y="412902"/>
                </a:lnTo>
                <a:lnTo>
                  <a:pt x="1508319" y="412902"/>
                </a:lnTo>
                <a:lnTo>
                  <a:pt x="1508319" y="0"/>
                </a:lnTo>
                <a:close/>
              </a:path>
            </a:pathLst>
          </a:custGeom>
          <a:blipFill>
            <a:blip r:embed="rId8">
              <a:alphaModFix amt="67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5" name="Freeform 14">
            <a:extLst>
              <a:ext uri="{FF2B5EF4-FFF2-40B4-BE49-F238E27FC236}">
                <a16:creationId xmlns:a16="http://schemas.microsoft.com/office/drawing/2014/main" id="{8587638D-3992-407C-A003-25C608332BD6}"/>
              </a:ext>
            </a:extLst>
          </p:cNvPr>
          <p:cNvSpPr/>
          <p:nvPr/>
        </p:nvSpPr>
        <p:spPr>
          <a:xfrm rot="15238301" flipH="1">
            <a:off x="13508907" y="6399523"/>
            <a:ext cx="1716344" cy="617223"/>
          </a:xfrm>
          <a:custGeom>
            <a:avLst/>
            <a:gdLst/>
            <a:ahLst/>
            <a:cxnLst/>
            <a:rect l="l" t="t" r="r" b="b"/>
            <a:pathLst>
              <a:path w="1508319" h="412902">
                <a:moveTo>
                  <a:pt x="1508319" y="0"/>
                </a:moveTo>
                <a:lnTo>
                  <a:pt x="0" y="0"/>
                </a:lnTo>
                <a:lnTo>
                  <a:pt x="0" y="412902"/>
                </a:lnTo>
                <a:lnTo>
                  <a:pt x="1508319" y="412902"/>
                </a:lnTo>
                <a:lnTo>
                  <a:pt x="1508319" y="0"/>
                </a:lnTo>
                <a:close/>
              </a:path>
            </a:pathLst>
          </a:custGeom>
          <a:blipFill>
            <a:blip r:embed="rId8">
              <a:alphaModFix amt="67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3813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  <p:txBody>
          <a:bodyPr/>
          <a:lstStyle/>
          <a:p>
            <a:endParaRPr lang="ko-KR" altLang="en-US" dirty="0"/>
          </a:p>
        </p:txBody>
      </p:sp>
      <p:grpSp>
        <p:nvGrpSpPr>
          <p:cNvPr id="3" name="Group 3"/>
          <p:cNvGrpSpPr/>
          <p:nvPr/>
        </p:nvGrpSpPr>
        <p:grpSpPr>
          <a:xfrm>
            <a:off x="376856" y="1263807"/>
            <a:ext cx="4911457" cy="461597"/>
            <a:chOff x="0" y="0"/>
            <a:chExt cx="2698329" cy="19003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698329" cy="190039"/>
            </a:xfrm>
            <a:custGeom>
              <a:avLst/>
              <a:gdLst/>
              <a:ahLst/>
              <a:cxnLst/>
              <a:rect l="l" t="t" r="r" b="b"/>
              <a:pathLst>
                <a:path w="2698329" h="190039">
                  <a:moveTo>
                    <a:pt x="0" y="0"/>
                  </a:moveTo>
                  <a:lnTo>
                    <a:pt x="2698329" y="0"/>
                  </a:lnTo>
                  <a:lnTo>
                    <a:pt x="2698329" y="190039"/>
                  </a:lnTo>
                  <a:lnTo>
                    <a:pt x="0" y="190039"/>
                  </a:lnTo>
                  <a:close/>
                </a:path>
              </a:pathLst>
            </a:custGeom>
            <a:solidFill>
              <a:srgbClr val="6CE5E8">
                <a:alpha val="73725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2698329" cy="237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421101" y="856900"/>
            <a:ext cx="4644125" cy="9822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7283"/>
              </a:lnSpc>
              <a:spcBef>
                <a:spcPct val="0"/>
              </a:spcBef>
            </a:pPr>
            <a:r>
              <a:rPr lang="ko-KR" altLang="en-US" sz="7283" dirty="0">
                <a:solidFill>
                  <a:srgbClr val="00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개발 진행</a:t>
            </a:r>
            <a:endParaRPr lang="en-US" sz="7283" dirty="0">
              <a:solidFill>
                <a:srgbClr val="000000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8" name="Freeform 8"/>
          <p:cNvSpPr/>
          <p:nvPr/>
        </p:nvSpPr>
        <p:spPr>
          <a:xfrm rot="6636849" flipH="1">
            <a:off x="15860797" y="87509"/>
            <a:ext cx="3194332" cy="3652563"/>
          </a:xfrm>
          <a:custGeom>
            <a:avLst/>
            <a:gdLst/>
            <a:ahLst/>
            <a:cxnLst/>
            <a:rect l="l" t="t" r="r" b="b"/>
            <a:pathLst>
              <a:path w="3194332" h="3652563">
                <a:moveTo>
                  <a:pt x="3194332" y="0"/>
                </a:moveTo>
                <a:lnTo>
                  <a:pt x="0" y="0"/>
                </a:lnTo>
                <a:lnTo>
                  <a:pt x="0" y="3652562"/>
                </a:lnTo>
                <a:lnTo>
                  <a:pt x="3194332" y="3652562"/>
                </a:lnTo>
                <a:lnTo>
                  <a:pt x="3194332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10493798">
            <a:off x="-2346937" y="5308040"/>
            <a:ext cx="3882875" cy="4114800"/>
          </a:xfrm>
          <a:custGeom>
            <a:avLst/>
            <a:gdLst/>
            <a:ahLst/>
            <a:cxnLst/>
            <a:rect l="l" t="t" r="r" b="b"/>
            <a:pathLst>
              <a:path w="3882875" h="4114800">
                <a:moveTo>
                  <a:pt x="0" y="0"/>
                </a:moveTo>
                <a:lnTo>
                  <a:pt x="3882875" y="0"/>
                </a:lnTo>
                <a:lnTo>
                  <a:pt x="388287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2AD84BB4-2900-44B5-B7EB-26D0706B917B}"/>
              </a:ext>
            </a:extLst>
          </p:cNvPr>
          <p:cNvSpPr txBox="1"/>
          <p:nvPr/>
        </p:nvSpPr>
        <p:spPr>
          <a:xfrm>
            <a:off x="2294587" y="3011098"/>
            <a:ext cx="15662346" cy="5838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4630"/>
              </a:lnSpc>
              <a:spcBef>
                <a:spcPct val="0"/>
              </a:spcBef>
            </a:pPr>
            <a:r>
              <a:rPr lang="en-US" sz="3675" spc="91" dirty="0">
                <a:solidFill>
                  <a:srgbClr val="00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1.</a:t>
            </a:r>
            <a:r>
              <a:rPr lang="ko-KR" altLang="en-US" sz="3675" spc="91" dirty="0">
                <a:solidFill>
                  <a:srgbClr val="00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altLang="ko-KR" sz="3675" spc="91" dirty="0">
                <a:solidFill>
                  <a:srgbClr val="00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Output</a:t>
            </a:r>
            <a:r>
              <a:rPr lang="ko-KR" altLang="en-US" sz="3675" spc="91" dirty="0">
                <a:solidFill>
                  <a:srgbClr val="00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 명령어 및 결과 값</a:t>
            </a:r>
            <a:r>
              <a:rPr lang="en-US" altLang="ko-KR" sz="3675" spc="91" dirty="0">
                <a:solidFill>
                  <a:srgbClr val="00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(results)</a:t>
            </a:r>
            <a:r>
              <a:rPr lang="ko-KR" altLang="en-US" sz="3675" spc="91" dirty="0">
                <a:solidFill>
                  <a:srgbClr val="00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 텍스트 파일로 저장 기능 추가</a:t>
            </a:r>
            <a:endParaRPr lang="en-US" sz="3675" spc="91" dirty="0">
              <a:solidFill>
                <a:srgbClr val="000000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ECA8867-9410-4150-BB20-630FF96C4C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6956" y="4443881"/>
            <a:ext cx="15754087" cy="33255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59261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53222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  <p:txBody>
          <a:bodyPr/>
          <a:lstStyle/>
          <a:p>
            <a:endParaRPr lang="ko-KR" altLang="en-US" dirty="0"/>
          </a:p>
        </p:txBody>
      </p:sp>
      <p:grpSp>
        <p:nvGrpSpPr>
          <p:cNvPr id="3" name="Group 3"/>
          <p:cNvGrpSpPr/>
          <p:nvPr/>
        </p:nvGrpSpPr>
        <p:grpSpPr>
          <a:xfrm>
            <a:off x="376856" y="1263807"/>
            <a:ext cx="4911457" cy="461597"/>
            <a:chOff x="0" y="0"/>
            <a:chExt cx="2698329" cy="19003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698329" cy="190039"/>
            </a:xfrm>
            <a:custGeom>
              <a:avLst/>
              <a:gdLst/>
              <a:ahLst/>
              <a:cxnLst/>
              <a:rect l="l" t="t" r="r" b="b"/>
              <a:pathLst>
                <a:path w="2698329" h="190039">
                  <a:moveTo>
                    <a:pt x="0" y="0"/>
                  </a:moveTo>
                  <a:lnTo>
                    <a:pt x="2698329" y="0"/>
                  </a:lnTo>
                  <a:lnTo>
                    <a:pt x="2698329" y="190039"/>
                  </a:lnTo>
                  <a:lnTo>
                    <a:pt x="0" y="190039"/>
                  </a:lnTo>
                  <a:close/>
                </a:path>
              </a:pathLst>
            </a:custGeom>
            <a:solidFill>
              <a:srgbClr val="6CE5E8">
                <a:alpha val="73725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2698329" cy="237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421101" y="856900"/>
            <a:ext cx="4644125" cy="9822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7283"/>
              </a:lnSpc>
              <a:spcBef>
                <a:spcPct val="0"/>
              </a:spcBef>
            </a:pPr>
            <a:r>
              <a:rPr lang="ko-KR" altLang="en-US" sz="7283" dirty="0">
                <a:solidFill>
                  <a:srgbClr val="00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개발 진행</a:t>
            </a:r>
            <a:endParaRPr lang="en-US" sz="7283" dirty="0">
              <a:solidFill>
                <a:srgbClr val="000000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8" name="Freeform 8"/>
          <p:cNvSpPr/>
          <p:nvPr/>
        </p:nvSpPr>
        <p:spPr>
          <a:xfrm rot="6636849" flipH="1">
            <a:off x="15860797" y="87509"/>
            <a:ext cx="3194332" cy="3652563"/>
          </a:xfrm>
          <a:custGeom>
            <a:avLst/>
            <a:gdLst/>
            <a:ahLst/>
            <a:cxnLst/>
            <a:rect l="l" t="t" r="r" b="b"/>
            <a:pathLst>
              <a:path w="3194332" h="3652563">
                <a:moveTo>
                  <a:pt x="3194332" y="0"/>
                </a:moveTo>
                <a:lnTo>
                  <a:pt x="0" y="0"/>
                </a:lnTo>
                <a:lnTo>
                  <a:pt x="0" y="3652562"/>
                </a:lnTo>
                <a:lnTo>
                  <a:pt x="3194332" y="3652562"/>
                </a:lnTo>
                <a:lnTo>
                  <a:pt x="3194332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10493798">
            <a:off x="-2346937" y="5308040"/>
            <a:ext cx="3882875" cy="4114800"/>
          </a:xfrm>
          <a:custGeom>
            <a:avLst/>
            <a:gdLst/>
            <a:ahLst/>
            <a:cxnLst/>
            <a:rect l="l" t="t" r="r" b="b"/>
            <a:pathLst>
              <a:path w="3882875" h="4114800">
                <a:moveTo>
                  <a:pt x="0" y="0"/>
                </a:moveTo>
                <a:lnTo>
                  <a:pt x="3882875" y="0"/>
                </a:lnTo>
                <a:lnTo>
                  <a:pt x="388287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2AD84BB4-2900-44B5-B7EB-26D0706B917B}"/>
              </a:ext>
            </a:extLst>
          </p:cNvPr>
          <p:cNvSpPr txBox="1"/>
          <p:nvPr/>
        </p:nvSpPr>
        <p:spPr>
          <a:xfrm>
            <a:off x="2270774" y="2964390"/>
            <a:ext cx="15662346" cy="5838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4630"/>
              </a:lnSpc>
              <a:spcBef>
                <a:spcPct val="0"/>
              </a:spcBef>
            </a:pPr>
            <a:r>
              <a:rPr lang="en-US" sz="3675" spc="91" dirty="0">
                <a:solidFill>
                  <a:srgbClr val="00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2.</a:t>
            </a:r>
            <a:r>
              <a:rPr lang="ko-KR" altLang="en-US" sz="3675" spc="91" dirty="0">
                <a:solidFill>
                  <a:srgbClr val="00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altLang="ko-KR" sz="3675" spc="91" dirty="0" err="1">
                <a:solidFill>
                  <a:srgbClr val="00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gTTs</a:t>
            </a:r>
            <a:r>
              <a:rPr lang="en-US" altLang="ko-KR" sz="3675" spc="91" dirty="0">
                <a:solidFill>
                  <a:srgbClr val="00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ko-KR" altLang="en-US" sz="3675" spc="91" dirty="0">
                <a:solidFill>
                  <a:srgbClr val="00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라이브러리를 이용하여</a:t>
            </a:r>
            <a:r>
              <a:rPr lang="en-US" altLang="ko-KR" sz="3675" spc="91" dirty="0">
                <a:solidFill>
                  <a:srgbClr val="00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, results</a:t>
            </a:r>
            <a:r>
              <a:rPr lang="ko-KR" altLang="en-US" sz="3675" spc="91" dirty="0">
                <a:solidFill>
                  <a:srgbClr val="00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를 음성화 후</a:t>
            </a:r>
            <a:r>
              <a:rPr lang="en-US" altLang="ko-KR" sz="3675" spc="91" dirty="0">
                <a:solidFill>
                  <a:srgbClr val="00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 mp3</a:t>
            </a:r>
            <a:r>
              <a:rPr lang="ko-KR" altLang="en-US" sz="3675" spc="91" dirty="0">
                <a:solidFill>
                  <a:srgbClr val="00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형식으로 저장</a:t>
            </a:r>
            <a:endParaRPr lang="en-US" sz="3675" spc="91" dirty="0">
              <a:solidFill>
                <a:srgbClr val="000000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334BA68-DB91-4660-A12C-DC8ED7BC94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29800" y="4096547"/>
            <a:ext cx="7962139" cy="38188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270BC82-3842-4E18-9547-7FF419BDDC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14511" y="4034885"/>
            <a:ext cx="6492259" cy="39661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Freeform 6">
            <a:extLst>
              <a:ext uri="{FF2B5EF4-FFF2-40B4-BE49-F238E27FC236}">
                <a16:creationId xmlns:a16="http://schemas.microsoft.com/office/drawing/2014/main" id="{B6AC8A3D-D2DE-4894-BBC0-A7EC10E60082}"/>
              </a:ext>
            </a:extLst>
          </p:cNvPr>
          <p:cNvSpPr/>
          <p:nvPr/>
        </p:nvSpPr>
        <p:spPr>
          <a:xfrm rot="21176583">
            <a:off x="8049837" y="5811502"/>
            <a:ext cx="1508319" cy="412902"/>
          </a:xfrm>
          <a:custGeom>
            <a:avLst/>
            <a:gdLst/>
            <a:ahLst/>
            <a:cxnLst/>
            <a:rect l="l" t="t" r="r" b="b"/>
            <a:pathLst>
              <a:path w="1508319" h="412902">
                <a:moveTo>
                  <a:pt x="0" y="0"/>
                </a:moveTo>
                <a:lnTo>
                  <a:pt x="1508318" y="0"/>
                </a:lnTo>
                <a:lnTo>
                  <a:pt x="1508318" y="412902"/>
                </a:lnTo>
                <a:lnTo>
                  <a:pt x="0" y="41290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alphaModFix amt="67000"/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4" name="TextBox 15">
            <a:extLst>
              <a:ext uri="{FF2B5EF4-FFF2-40B4-BE49-F238E27FC236}">
                <a16:creationId xmlns:a16="http://schemas.microsoft.com/office/drawing/2014/main" id="{26EBE6CB-06F2-43D3-B7D8-FC9015668FF9}"/>
              </a:ext>
            </a:extLst>
          </p:cNvPr>
          <p:cNvSpPr txBox="1"/>
          <p:nvPr/>
        </p:nvSpPr>
        <p:spPr>
          <a:xfrm>
            <a:off x="3200400" y="8101703"/>
            <a:ext cx="2397588" cy="461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599"/>
              </a:lnSpc>
              <a:spcBef>
                <a:spcPct val="0"/>
              </a:spcBef>
            </a:pPr>
            <a:r>
              <a:rPr lang="en-US" sz="3599" dirty="0">
                <a:solidFill>
                  <a:srgbClr val="000000"/>
                </a:solidFill>
                <a:latin typeface="Bryndan Write"/>
              </a:rPr>
              <a:t>pyttsx3</a:t>
            </a: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D928F498-A398-48E0-B07E-F91A293D44D1}"/>
              </a:ext>
            </a:extLst>
          </p:cNvPr>
          <p:cNvSpPr txBox="1"/>
          <p:nvPr/>
        </p:nvSpPr>
        <p:spPr>
          <a:xfrm>
            <a:off x="12612075" y="7969045"/>
            <a:ext cx="2397588" cy="461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599"/>
              </a:lnSpc>
              <a:spcBef>
                <a:spcPct val="0"/>
              </a:spcBef>
            </a:pPr>
            <a:r>
              <a:rPr lang="en-US" sz="3599" dirty="0" err="1">
                <a:solidFill>
                  <a:srgbClr val="000000"/>
                </a:solidFill>
                <a:latin typeface="Bryndan Write"/>
              </a:rPr>
              <a:t>gtts</a:t>
            </a:r>
            <a:endParaRPr lang="en-US" sz="3599" dirty="0">
              <a:solidFill>
                <a:srgbClr val="000000"/>
              </a:solidFill>
              <a:latin typeface="Bryndan Write"/>
            </a:endParaRPr>
          </a:p>
        </p:txBody>
      </p:sp>
    </p:spTree>
    <p:extLst>
      <p:ext uri="{BB962C8B-B14F-4D97-AF65-F5344CB8AC3E}">
        <p14:creationId xmlns:p14="http://schemas.microsoft.com/office/powerpoint/2010/main" val="1607175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9259" b="-9259"/>
            </a:stretch>
          </a:blipFill>
        </p:spPr>
      </p:sp>
      <p:sp>
        <p:nvSpPr>
          <p:cNvPr id="6" name="Freeform 6"/>
          <p:cNvSpPr/>
          <p:nvPr/>
        </p:nvSpPr>
        <p:spPr>
          <a:xfrm rot="21176583">
            <a:off x="3997684" y="3551577"/>
            <a:ext cx="1508319" cy="412902"/>
          </a:xfrm>
          <a:custGeom>
            <a:avLst/>
            <a:gdLst/>
            <a:ahLst/>
            <a:cxnLst/>
            <a:rect l="l" t="t" r="r" b="b"/>
            <a:pathLst>
              <a:path w="1508319" h="412902">
                <a:moveTo>
                  <a:pt x="0" y="0"/>
                </a:moveTo>
                <a:lnTo>
                  <a:pt x="1508318" y="0"/>
                </a:lnTo>
                <a:lnTo>
                  <a:pt x="1508318" y="412902"/>
                </a:lnTo>
                <a:lnTo>
                  <a:pt x="0" y="41290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67000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4" name="Freeform 14"/>
          <p:cNvSpPr/>
          <p:nvPr/>
        </p:nvSpPr>
        <p:spPr>
          <a:xfrm rot="-9915745" flipH="1">
            <a:off x="1018308" y="7648919"/>
            <a:ext cx="1508319" cy="412902"/>
          </a:xfrm>
          <a:custGeom>
            <a:avLst/>
            <a:gdLst/>
            <a:ahLst/>
            <a:cxnLst/>
            <a:rect l="l" t="t" r="r" b="b"/>
            <a:pathLst>
              <a:path w="1508319" h="412902">
                <a:moveTo>
                  <a:pt x="1508319" y="0"/>
                </a:moveTo>
                <a:lnTo>
                  <a:pt x="0" y="0"/>
                </a:lnTo>
                <a:lnTo>
                  <a:pt x="0" y="412902"/>
                </a:lnTo>
                <a:lnTo>
                  <a:pt x="1508319" y="412902"/>
                </a:lnTo>
                <a:lnTo>
                  <a:pt x="1508319" y="0"/>
                </a:lnTo>
                <a:close/>
              </a:path>
            </a:pathLst>
          </a:custGeom>
          <a:blipFill>
            <a:blip r:embed="rId7">
              <a:alphaModFix amt="67000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6" name="Freeform 16"/>
          <p:cNvSpPr/>
          <p:nvPr/>
        </p:nvSpPr>
        <p:spPr>
          <a:xfrm rot="-6080215" flipH="1">
            <a:off x="15916079" y="7432019"/>
            <a:ext cx="3194332" cy="3652563"/>
          </a:xfrm>
          <a:custGeom>
            <a:avLst/>
            <a:gdLst/>
            <a:ahLst/>
            <a:cxnLst/>
            <a:rect l="l" t="t" r="r" b="b"/>
            <a:pathLst>
              <a:path w="3194332" h="3652563">
                <a:moveTo>
                  <a:pt x="3194333" y="0"/>
                </a:moveTo>
                <a:lnTo>
                  <a:pt x="0" y="0"/>
                </a:lnTo>
                <a:lnTo>
                  <a:pt x="0" y="3652562"/>
                </a:lnTo>
                <a:lnTo>
                  <a:pt x="3194333" y="3652562"/>
                </a:lnTo>
                <a:lnTo>
                  <a:pt x="3194333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grpSp>
        <p:nvGrpSpPr>
          <p:cNvPr id="19" name="Group 3">
            <a:extLst>
              <a:ext uri="{FF2B5EF4-FFF2-40B4-BE49-F238E27FC236}">
                <a16:creationId xmlns:a16="http://schemas.microsoft.com/office/drawing/2014/main" id="{FDA2895E-93A7-455B-ACDA-DF77D7FF095C}"/>
              </a:ext>
            </a:extLst>
          </p:cNvPr>
          <p:cNvGrpSpPr/>
          <p:nvPr/>
        </p:nvGrpSpPr>
        <p:grpSpPr>
          <a:xfrm>
            <a:off x="376856" y="1263807"/>
            <a:ext cx="4911457" cy="461597"/>
            <a:chOff x="0" y="0"/>
            <a:chExt cx="2698329" cy="190039"/>
          </a:xfrm>
        </p:grpSpPr>
        <p:sp>
          <p:nvSpPr>
            <p:cNvPr id="20" name="Freeform 4">
              <a:extLst>
                <a:ext uri="{FF2B5EF4-FFF2-40B4-BE49-F238E27FC236}">
                  <a16:creationId xmlns:a16="http://schemas.microsoft.com/office/drawing/2014/main" id="{D4B0914C-15F7-4F2D-BACC-045BC14EE34B}"/>
                </a:ext>
              </a:extLst>
            </p:cNvPr>
            <p:cNvSpPr/>
            <p:nvPr/>
          </p:nvSpPr>
          <p:spPr>
            <a:xfrm>
              <a:off x="0" y="0"/>
              <a:ext cx="2698329" cy="190039"/>
            </a:xfrm>
            <a:custGeom>
              <a:avLst/>
              <a:gdLst/>
              <a:ahLst/>
              <a:cxnLst/>
              <a:rect l="l" t="t" r="r" b="b"/>
              <a:pathLst>
                <a:path w="2698329" h="190039">
                  <a:moveTo>
                    <a:pt x="0" y="0"/>
                  </a:moveTo>
                  <a:lnTo>
                    <a:pt x="2698329" y="0"/>
                  </a:lnTo>
                  <a:lnTo>
                    <a:pt x="2698329" y="190039"/>
                  </a:lnTo>
                  <a:lnTo>
                    <a:pt x="0" y="190039"/>
                  </a:lnTo>
                  <a:close/>
                </a:path>
              </a:pathLst>
            </a:custGeom>
            <a:solidFill>
              <a:srgbClr val="6CE5E8">
                <a:alpha val="73725"/>
              </a:srgbClr>
            </a:solidFill>
          </p:spPr>
        </p:sp>
        <p:sp>
          <p:nvSpPr>
            <p:cNvPr id="21" name="TextBox 5">
              <a:extLst>
                <a:ext uri="{FF2B5EF4-FFF2-40B4-BE49-F238E27FC236}">
                  <a16:creationId xmlns:a16="http://schemas.microsoft.com/office/drawing/2014/main" id="{806DE05F-29A8-4980-AE68-6AD6A274448A}"/>
                </a:ext>
              </a:extLst>
            </p:cNvPr>
            <p:cNvSpPr txBox="1"/>
            <p:nvPr/>
          </p:nvSpPr>
          <p:spPr>
            <a:xfrm>
              <a:off x="0" y="-47625"/>
              <a:ext cx="2698329" cy="237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pic>
        <p:nvPicPr>
          <p:cNvPr id="1026" name="Picture 2" descr="https://cdn.discordapp.com/attachments/1234774735468888097/1250315794693230612/test3.png?ex=666a7ed3&amp;is=66692d53&amp;hm=30ebfd81fd394636c341390093f9d261cd89b17e7dec5014a62fb2bde337ecc2&amp;=">
            <a:extLst>
              <a:ext uri="{FF2B5EF4-FFF2-40B4-BE49-F238E27FC236}">
                <a16:creationId xmlns:a16="http://schemas.microsoft.com/office/drawing/2014/main" id="{1B78ECCE-2D17-476A-9A0B-D063088D5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21" y="2928196"/>
            <a:ext cx="3274791" cy="184207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6">
            <a:extLst>
              <a:ext uri="{FF2B5EF4-FFF2-40B4-BE49-F238E27FC236}">
                <a16:creationId xmlns:a16="http://schemas.microsoft.com/office/drawing/2014/main" id="{BEEA0AC4-FC24-4544-ADB6-EF3D05566327}"/>
              </a:ext>
            </a:extLst>
          </p:cNvPr>
          <p:cNvSpPr txBox="1"/>
          <p:nvPr/>
        </p:nvSpPr>
        <p:spPr>
          <a:xfrm>
            <a:off x="421101" y="856900"/>
            <a:ext cx="4644125" cy="9822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7283"/>
              </a:lnSpc>
              <a:spcBef>
                <a:spcPct val="0"/>
              </a:spcBef>
            </a:pPr>
            <a:r>
              <a:rPr lang="ko-KR" altLang="en-US" sz="7283" dirty="0">
                <a:solidFill>
                  <a:srgbClr val="00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시연 결과</a:t>
            </a:r>
            <a:endParaRPr lang="en-US" sz="7283" dirty="0">
              <a:solidFill>
                <a:srgbClr val="000000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1028" name="Picture 4" descr="https://cdn.discordapp.com/attachments/1234774735468888097/1250315835994542080/test8.png?ex=666a7edd&amp;is=66692d5d&amp;hm=487aad8532b6d53bb1f84deedee0fcc442940722840bbaa58c441e7d34582a7a&amp;=">
            <a:extLst>
              <a:ext uri="{FF2B5EF4-FFF2-40B4-BE49-F238E27FC236}">
                <a16:creationId xmlns:a16="http://schemas.microsoft.com/office/drawing/2014/main" id="{224D335D-4E84-4D68-9C5D-B9EB8DAED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56" y="5912090"/>
            <a:ext cx="12043592" cy="10776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hello_world.mp3">
            <a:hlinkClick r:id="" action="ppaction://media"/>
            <a:extLst>
              <a:ext uri="{FF2B5EF4-FFF2-40B4-BE49-F238E27FC236}">
                <a16:creationId xmlns:a16="http://schemas.microsoft.com/office/drawing/2014/main" id="{3F3BDC0A-0049-4993-B477-62C51B3C685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16319205" y="2928196"/>
            <a:ext cx="1417037" cy="1417037"/>
          </a:xfrm>
          <a:prstGeom prst="rect">
            <a:avLst/>
          </a:prstGeom>
        </p:spPr>
      </p:pic>
      <p:sp>
        <p:nvSpPr>
          <p:cNvPr id="26" name="Freeform 6">
            <a:extLst>
              <a:ext uri="{FF2B5EF4-FFF2-40B4-BE49-F238E27FC236}">
                <a16:creationId xmlns:a16="http://schemas.microsoft.com/office/drawing/2014/main" id="{CF275BE4-EC7D-446D-86A1-7DC6B5B0A1F8}"/>
              </a:ext>
            </a:extLst>
          </p:cNvPr>
          <p:cNvSpPr/>
          <p:nvPr/>
        </p:nvSpPr>
        <p:spPr>
          <a:xfrm rot="21176583">
            <a:off x="14415721" y="3521293"/>
            <a:ext cx="1508319" cy="412902"/>
          </a:xfrm>
          <a:custGeom>
            <a:avLst/>
            <a:gdLst/>
            <a:ahLst/>
            <a:cxnLst/>
            <a:rect l="l" t="t" r="r" b="b"/>
            <a:pathLst>
              <a:path w="1508319" h="412902">
                <a:moveTo>
                  <a:pt x="0" y="0"/>
                </a:moveTo>
                <a:lnTo>
                  <a:pt x="1508318" y="0"/>
                </a:lnTo>
                <a:lnTo>
                  <a:pt x="1508318" y="412902"/>
                </a:lnTo>
                <a:lnTo>
                  <a:pt x="0" y="41290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67000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pic>
        <p:nvPicPr>
          <p:cNvPr id="1030" name="Picture 6" descr="https://cdn.discordapp.com/attachments/1234774735468888097/1250317465901076551/image.png?ex=666a8061&amp;is=66692ee1&amp;hm=cf2046342fd17e5618601c9119b355dd9b81259731a9def2da69315fa02dea36&amp;=">
            <a:extLst>
              <a:ext uri="{FF2B5EF4-FFF2-40B4-BE49-F238E27FC236}">
                <a16:creationId xmlns:a16="http://schemas.microsoft.com/office/drawing/2014/main" id="{F6C397E7-B10F-4427-B8B9-471049F98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515" y="2724450"/>
            <a:ext cx="8311072" cy="1842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cdn.discordapp.com/attachments/1234774735468888097/1250317907855147088/image.png?ex=666a80cb&amp;is=66692f4b&amp;hm=62501f1f9d8a380ae01fcc7270daaec292654f60301c80bc55d5022fbf1cb8ad&amp;=">
            <a:extLst>
              <a:ext uri="{FF2B5EF4-FFF2-40B4-BE49-F238E27FC236}">
                <a16:creationId xmlns:a16="http://schemas.microsoft.com/office/drawing/2014/main" id="{7956D69F-5FF5-4BDC-8F4D-22B866D12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336" y="7568721"/>
            <a:ext cx="7769320" cy="213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Freeform 6">
            <a:extLst>
              <a:ext uri="{FF2B5EF4-FFF2-40B4-BE49-F238E27FC236}">
                <a16:creationId xmlns:a16="http://schemas.microsoft.com/office/drawing/2014/main" id="{3CB0F878-2D27-465A-AF78-3EB444D3AFB8}"/>
              </a:ext>
            </a:extLst>
          </p:cNvPr>
          <p:cNvSpPr/>
          <p:nvPr/>
        </p:nvSpPr>
        <p:spPr>
          <a:xfrm rot="21176583">
            <a:off x="10903321" y="8426443"/>
            <a:ext cx="1508319" cy="412902"/>
          </a:xfrm>
          <a:custGeom>
            <a:avLst/>
            <a:gdLst/>
            <a:ahLst/>
            <a:cxnLst/>
            <a:rect l="l" t="t" r="r" b="b"/>
            <a:pathLst>
              <a:path w="1508319" h="412902">
                <a:moveTo>
                  <a:pt x="0" y="0"/>
                </a:moveTo>
                <a:lnTo>
                  <a:pt x="1508318" y="0"/>
                </a:lnTo>
                <a:lnTo>
                  <a:pt x="1508318" y="412902"/>
                </a:lnTo>
                <a:lnTo>
                  <a:pt x="0" y="41290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67000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pic>
        <p:nvPicPr>
          <p:cNvPr id="24" name="output_audio">
            <a:hlinkClick r:id="" action="ppaction://media"/>
            <a:extLst>
              <a:ext uri="{FF2B5EF4-FFF2-40B4-BE49-F238E27FC236}">
                <a16:creationId xmlns:a16="http://schemas.microsoft.com/office/drawing/2014/main" id="{4BB5B23A-559C-4D09-9A9B-D40D458F243F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12991305" y="7777691"/>
            <a:ext cx="1480609" cy="14806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20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2208" fill="hold"/>
                                        <p:tgtEl>
                                          <p:spTgt spid="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3"/>
                </p:tgtEl>
              </p:cMediaNode>
            </p:audio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4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3813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  <p:txBody>
          <a:bodyPr/>
          <a:lstStyle/>
          <a:p>
            <a:endParaRPr lang="ko-KR" altLang="en-US" dirty="0"/>
          </a:p>
        </p:txBody>
      </p:sp>
      <p:grpSp>
        <p:nvGrpSpPr>
          <p:cNvPr id="3" name="Group 3"/>
          <p:cNvGrpSpPr/>
          <p:nvPr/>
        </p:nvGrpSpPr>
        <p:grpSpPr>
          <a:xfrm>
            <a:off x="376856" y="1263807"/>
            <a:ext cx="4347544" cy="461597"/>
            <a:chOff x="0" y="0"/>
            <a:chExt cx="2698329" cy="19003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698329" cy="190039"/>
            </a:xfrm>
            <a:custGeom>
              <a:avLst/>
              <a:gdLst/>
              <a:ahLst/>
              <a:cxnLst/>
              <a:rect l="l" t="t" r="r" b="b"/>
              <a:pathLst>
                <a:path w="2698329" h="190039">
                  <a:moveTo>
                    <a:pt x="0" y="0"/>
                  </a:moveTo>
                  <a:lnTo>
                    <a:pt x="2698329" y="0"/>
                  </a:lnTo>
                  <a:lnTo>
                    <a:pt x="2698329" y="190039"/>
                  </a:lnTo>
                  <a:lnTo>
                    <a:pt x="0" y="190039"/>
                  </a:lnTo>
                  <a:close/>
                </a:path>
              </a:pathLst>
            </a:custGeom>
            <a:solidFill>
              <a:srgbClr val="6CE5E8">
                <a:alpha val="73725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2698329" cy="237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-2115622" y="772678"/>
            <a:ext cx="9332499" cy="9822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7283"/>
              </a:lnSpc>
              <a:spcBef>
                <a:spcPct val="0"/>
              </a:spcBef>
            </a:pPr>
            <a:r>
              <a:rPr lang="ko-KR" altLang="en-US" sz="7283" dirty="0">
                <a:solidFill>
                  <a:srgbClr val="00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개선 방향</a:t>
            </a:r>
            <a:endParaRPr lang="en-US" sz="7283" dirty="0">
              <a:solidFill>
                <a:srgbClr val="000000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8" name="Freeform 8"/>
          <p:cNvSpPr/>
          <p:nvPr/>
        </p:nvSpPr>
        <p:spPr>
          <a:xfrm rot="6636849" flipH="1">
            <a:off x="15860797" y="87509"/>
            <a:ext cx="3194332" cy="3652563"/>
          </a:xfrm>
          <a:custGeom>
            <a:avLst/>
            <a:gdLst/>
            <a:ahLst/>
            <a:cxnLst/>
            <a:rect l="l" t="t" r="r" b="b"/>
            <a:pathLst>
              <a:path w="3194332" h="3652563">
                <a:moveTo>
                  <a:pt x="3194332" y="0"/>
                </a:moveTo>
                <a:lnTo>
                  <a:pt x="0" y="0"/>
                </a:lnTo>
                <a:lnTo>
                  <a:pt x="0" y="3652562"/>
                </a:lnTo>
                <a:lnTo>
                  <a:pt x="3194332" y="3652562"/>
                </a:lnTo>
                <a:lnTo>
                  <a:pt x="3194332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10493798">
            <a:off x="-2346937" y="5308040"/>
            <a:ext cx="3882875" cy="4114800"/>
          </a:xfrm>
          <a:custGeom>
            <a:avLst/>
            <a:gdLst/>
            <a:ahLst/>
            <a:cxnLst/>
            <a:rect l="l" t="t" r="r" b="b"/>
            <a:pathLst>
              <a:path w="3882875" h="4114800">
                <a:moveTo>
                  <a:pt x="0" y="0"/>
                </a:moveTo>
                <a:lnTo>
                  <a:pt x="3882875" y="0"/>
                </a:lnTo>
                <a:lnTo>
                  <a:pt x="388287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2AD84BB4-2900-44B5-B7EB-26D0706B917B}"/>
              </a:ext>
            </a:extLst>
          </p:cNvPr>
          <p:cNvSpPr txBox="1"/>
          <p:nvPr/>
        </p:nvSpPr>
        <p:spPr>
          <a:xfrm>
            <a:off x="2289824" y="4306555"/>
            <a:ext cx="15662346" cy="5838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4630"/>
              </a:lnSpc>
              <a:spcBef>
                <a:spcPct val="0"/>
              </a:spcBef>
            </a:pPr>
            <a:r>
              <a:rPr lang="en-US" sz="3675" spc="91" dirty="0">
                <a:solidFill>
                  <a:srgbClr val="00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1.</a:t>
            </a:r>
            <a:r>
              <a:rPr lang="ko-KR" altLang="en-US" sz="3675" spc="91" dirty="0">
                <a:solidFill>
                  <a:srgbClr val="00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 추가 학습을 통한 </a:t>
            </a:r>
            <a:r>
              <a:rPr lang="ko-KR" altLang="en-US" sz="3675" spc="91" dirty="0" err="1">
                <a:solidFill>
                  <a:srgbClr val="00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손글씨</a:t>
            </a:r>
            <a:r>
              <a:rPr lang="ko-KR" altLang="en-US" sz="3675" spc="91" dirty="0">
                <a:solidFill>
                  <a:srgbClr val="00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 모델 인식률 상향</a:t>
            </a:r>
            <a:endParaRPr lang="en-US" sz="3675" spc="91" dirty="0">
              <a:solidFill>
                <a:srgbClr val="000000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E21F8205-25CB-4515-B443-D0F0D5EF4BEC}"/>
              </a:ext>
            </a:extLst>
          </p:cNvPr>
          <p:cNvSpPr txBox="1"/>
          <p:nvPr/>
        </p:nvSpPr>
        <p:spPr>
          <a:xfrm>
            <a:off x="2289824" y="5729060"/>
            <a:ext cx="15662346" cy="5838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4630"/>
              </a:lnSpc>
              <a:spcBef>
                <a:spcPct val="0"/>
              </a:spcBef>
            </a:pPr>
            <a:r>
              <a:rPr lang="en-US" sz="3675" spc="91" dirty="0">
                <a:solidFill>
                  <a:srgbClr val="00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2.</a:t>
            </a:r>
            <a:r>
              <a:rPr lang="ko-KR" altLang="en-US" sz="3675" spc="91" dirty="0">
                <a:solidFill>
                  <a:srgbClr val="00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 카메라를 탑재하여 실시간 작동 기능 추가</a:t>
            </a:r>
            <a:endParaRPr lang="en-US" sz="3675" spc="91" dirty="0">
              <a:solidFill>
                <a:srgbClr val="000000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8685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5204616" y="5563123"/>
            <a:ext cx="7673184" cy="812412"/>
            <a:chOff x="0" y="0"/>
            <a:chExt cx="1742120" cy="33446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742120" cy="334469"/>
            </a:xfrm>
            <a:custGeom>
              <a:avLst/>
              <a:gdLst/>
              <a:ahLst/>
              <a:cxnLst/>
              <a:rect l="l" t="t" r="r" b="b"/>
              <a:pathLst>
                <a:path w="1742120" h="334469">
                  <a:moveTo>
                    <a:pt x="0" y="0"/>
                  </a:moveTo>
                  <a:lnTo>
                    <a:pt x="1742120" y="0"/>
                  </a:lnTo>
                  <a:lnTo>
                    <a:pt x="1742120" y="334469"/>
                  </a:lnTo>
                  <a:lnTo>
                    <a:pt x="0" y="334469"/>
                  </a:lnTo>
                  <a:close/>
                </a:path>
              </a:pathLst>
            </a:custGeom>
            <a:solidFill>
              <a:srgbClr val="FF66C4">
                <a:alpha val="66667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1742120" cy="38209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49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4572000" y="4425486"/>
            <a:ext cx="8626246" cy="18337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15356"/>
              </a:lnSpc>
            </a:pPr>
            <a:r>
              <a:rPr lang="en-US" sz="12484" dirty="0">
                <a:solidFill>
                  <a:srgbClr val="000000"/>
                </a:solidFill>
                <a:latin typeface="Bryndan Write"/>
              </a:rPr>
              <a:t>Thank you</a:t>
            </a:r>
          </a:p>
        </p:txBody>
      </p:sp>
      <p:sp>
        <p:nvSpPr>
          <p:cNvPr id="10" name="Freeform 10"/>
          <p:cNvSpPr/>
          <p:nvPr/>
        </p:nvSpPr>
        <p:spPr>
          <a:xfrm rot="3641233">
            <a:off x="8112353" y="-232200"/>
            <a:ext cx="2657119" cy="2815830"/>
          </a:xfrm>
          <a:custGeom>
            <a:avLst/>
            <a:gdLst/>
            <a:ahLst/>
            <a:cxnLst/>
            <a:rect l="l" t="t" r="r" b="b"/>
            <a:pathLst>
              <a:path w="2657119" h="2815830">
                <a:moveTo>
                  <a:pt x="0" y="0"/>
                </a:moveTo>
                <a:lnTo>
                  <a:pt x="2657120" y="0"/>
                </a:lnTo>
                <a:lnTo>
                  <a:pt x="2657120" y="2815830"/>
                </a:lnTo>
                <a:lnTo>
                  <a:pt x="0" y="28158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3641233">
            <a:off x="7481017" y="7701006"/>
            <a:ext cx="2657119" cy="2815830"/>
          </a:xfrm>
          <a:custGeom>
            <a:avLst/>
            <a:gdLst/>
            <a:ahLst/>
            <a:cxnLst/>
            <a:rect l="l" t="t" r="r" b="b"/>
            <a:pathLst>
              <a:path w="2657119" h="2815830">
                <a:moveTo>
                  <a:pt x="0" y="0"/>
                </a:moveTo>
                <a:lnTo>
                  <a:pt x="2657119" y="0"/>
                </a:lnTo>
                <a:lnTo>
                  <a:pt x="2657119" y="2815830"/>
                </a:lnTo>
                <a:lnTo>
                  <a:pt x="0" y="28158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155</Words>
  <Application>Microsoft Office PowerPoint</Application>
  <PresentationFormat>사용자 지정</PresentationFormat>
  <Paragraphs>32</Paragraphs>
  <Slides>9</Slides>
  <Notes>1</Notes>
  <HiddenSlides>0</HiddenSlides>
  <MMClips>2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휴먼편지체</vt:lpstr>
      <vt:lpstr>Bryndan Write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Doodle Business Opportunity Presentation</dc:title>
  <dc:creator>korido</dc:creator>
  <cp:lastModifiedBy>korido</cp:lastModifiedBy>
  <cp:revision>20</cp:revision>
  <dcterms:created xsi:type="dcterms:W3CDTF">2006-08-16T00:00:00Z</dcterms:created>
  <dcterms:modified xsi:type="dcterms:W3CDTF">2024-06-12T05:38:22Z</dcterms:modified>
  <dc:identifier>DAGH4YSOHNs</dc:identifier>
</cp:coreProperties>
</file>