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73716c41fb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273716c41fb_0_1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73716c41f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273716c41fb_0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73716c41fb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273716c41fb_0_1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73716c41f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273716c41fb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73716c41fb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273716c41fb_0_1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73716c41fb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273716c41fb_2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73716c41f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273716c41fb_0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73716c41f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273716c41fb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73716c41fb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273716c41fb_0_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73716c41f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273716c41fb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73716c41fb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273716c41fb_0_1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73716c41f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273716c41fb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빈 화면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/>
        </p:nvSpPr>
        <p:spPr>
          <a:xfrm>
            <a:off x="9888164" y="6600027"/>
            <a:ext cx="230383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2023. Saebyeol Yu. all rights reserved.</a:t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7" name="Google Shape;67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>
  <p:cSld name="빈 화면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/>
        </p:nvSpPr>
        <p:spPr>
          <a:xfrm>
            <a:off x="9888164" y="6600027"/>
            <a:ext cx="230383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2023. Saebyeol Yu. all rights reserved.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빈 화면">
  <p:cSld name="2_빈 화면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8" name="Google Shape;2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rive.google.com/file/d/13ou86W8OglVzjaHsQtDvwgEMjdVdMB9g/view" TargetMode="External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10198800" y="317275"/>
            <a:ext cx="1993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lt1"/>
                </a:solidFill>
              </a:rPr>
              <a:t>인텔 AI SW 아카데미 4기</a:t>
            </a:r>
            <a:endParaRPr/>
          </a:p>
        </p:txBody>
      </p:sp>
      <p:grpSp>
        <p:nvGrpSpPr>
          <p:cNvPr id="95" name="Google Shape;95;p15"/>
          <p:cNvGrpSpPr/>
          <p:nvPr/>
        </p:nvGrpSpPr>
        <p:grpSpPr>
          <a:xfrm>
            <a:off x="2775350" y="2601331"/>
            <a:ext cx="6735300" cy="1655344"/>
            <a:chOff x="353476" y="2896210"/>
            <a:chExt cx="6735300" cy="1655344"/>
          </a:xfrm>
        </p:grpSpPr>
        <p:sp>
          <p:nvSpPr>
            <p:cNvPr id="96" name="Google Shape;96;p15"/>
            <p:cNvSpPr txBox="1"/>
            <p:nvPr/>
          </p:nvSpPr>
          <p:spPr>
            <a:xfrm>
              <a:off x="748026" y="2896210"/>
              <a:ext cx="54153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5400">
                  <a:solidFill>
                    <a:schemeClr val="lt1"/>
                  </a:solidFill>
                </a:rPr>
                <a:t>황야의 무법자</a:t>
              </a:r>
              <a:endParaRPr/>
            </a:p>
          </p:txBody>
        </p:sp>
        <p:sp>
          <p:nvSpPr>
            <p:cNvPr id="97" name="Google Shape;97;p15"/>
            <p:cNvSpPr txBox="1"/>
            <p:nvPr/>
          </p:nvSpPr>
          <p:spPr>
            <a:xfrm>
              <a:off x="353476" y="4089854"/>
              <a:ext cx="6735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400">
                  <a:solidFill>
                    <a:schemeClr val="lt1"/>
                  </a:solidFill>
                </a:rPr>
                <a:t>OpenVINO 기반 객체 탐지 및 근접도 판별 시스템</a:t>
              </a:r>
              <a:endParaRPr b="1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" name="Google Shape;98;p15"/>
          <p:cNvSpPr/>
          <p:nvPr/>
        </p:nvSpPr>
        <p:spPr>
          <a:xfrm>
            <a:off x="10446834" y="1369277"/>
            <a:ext cx="4119445" cy="4119445"/>
          </a:xfrm>
          <a:prstGeom prst="ellipse">
            <a:avLst/>
          </a:prstGeom>
          <a:solidFill>
            <a:srgbClr val="054D8E"/>
          </a:solidFill>
          <a:ln>
            <a:noFill/>
          </a:ln>
          <a:effectLst>
            <a:outerShdw blurRad="76200" rotWithShape="0" algn="tl" dir="2700000" dist="12700">
              <a:srgbClr val="03335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1010825" y="5702100"/>
            <a:ext cx="1993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lt1"/>
                </a:solidFill>
              </a:rPr>
              <a:t>팀원: 김윤우, 이성우</a:t>
            </a:r>
            <a:endParaRPr sz="1500"/>
          </a:p>
        </p:txBody>
      </p:sp>
      <p:sp>
        <p:nvSpPr>
          <p:cNvPr id="100" name="Google Shape;100;p15"/>
          <p:cNvSpPr txBox="1"/>
          <p:nvPr/>
        </p:nvSpPr>
        <p:spPr>
          <a:xfrm>
            <a:off x="1010825" y="6025200"/>
            <a:ext cx="4316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lt1"/>
                </a:solidFill>
              </a:rPr>
              <a:t>프로젝트명 : </a:t>
            </a:r>
            <a:r>
              <a:rPr lang="ko-KR" sz="1500">
                <a:solidFill>
                  <a:schemeClr val="lt1"/>
                </a:solidFill>
              </a:rPr>
              <a:t>인텔 엣지 AI 실무 미니 프로젝트</a:t>
            </a:r>
            <a:endParaRPr sz="1500"/>
          </a:p>
        </p:txBody>
      </p:sp>
      <p:sp>
        <p:nvSpPr>
          <p:cNvPr id="101" name="Google Shape;101;p15"/>
          <p:cNvSpPr txBox="1"/>
          <p:nvPr/>
        </p:nvSpPr>
        <p:spPr>
          <a:xfrm>
            <a:off x="1010825" y="5379000"/>
            <a:ext cx="1993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lt1"/>
                </a:solidFill>
              </a:rPr>
              <a:t>조 : 8조</a:t>
            </a:r>
            <a:endParaRPr sz="1500"/>
          </a:p>
        </p:txBody>
      </p:sp>
      <p:sp>
        <p:nvSpPr>
          <p:cNvPr id="102" name="Google Shape;102;p15"/>
          <p:cNvSpPr txBox="1"/>
          <p:nvPr/>
        </p:nvSpPr>
        <p:spPr>
          <a:xfrm>
            <a:off x="11841600" y="6353450"/>
            <a:ext cx="350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solidFill>
                  <a:schemeClr val="lt1"/>
                </a:solidFill>
              </a:rPr>
              <a:t>1</a:t>
            </a:r>
            <a:endParaRPr b="1"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8049675" y="3105900"/>
            <a:ext cx="1993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lt1"/>
                </a:solidFill>
              </a:rPr>
              <a:t>with 영희</a:t>
            </a:r>
            <a:endParaRPr sz="15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/>
          <p:nvPr/>
        </p:nvSpPr>
        <p:spPr>
          <a:xfrm flipH="1">
            <a:off x="907746" y="3280847"/>
            <a:ext cx="16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요소1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4"/>
          <p:cNvSpPr txBox="1"/>
          <p:nvPr/>
        </p:nvSpPr>
        <p:spPr>
          <a:xfrm flipH="1">
            <a:off x="3842236" y="2375536"/>
            <a:ext cx="16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요소1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4"/>
          <p:cNvSpPr txBox="1"/>
          <p:nvPr/>
        </p:nvSpPr>
        <p:spPr>
          <a:xfrm flipH="1">
            <a:off x="8178138" y="1758815"/>
            <a:ext cx="16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요소1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4"/>
          <p:cNvSpPr txBox="1"/>
          <p:nvPr/>
        </p:nvSpPr>
        <p:spPr>
          <a:xfrm flipH="1">
            <a:off x="8178138" y="3181432"/>
            <a:ext cx="16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요소2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4"/>
          <p:cNvSpPr txBox="1"/>
          <p:nvPr/>
        </p:nvSpPr>
        <p:spPr>
          <a:xfrm>
            <a:off x="717131" y="423167"/>
            <a:ext cx="944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b="1" lang="ko-KR" sz="1600">
                <a:solidFill>
                  <a:srgbClr val="262626"/>
                </a:solidFill>
              </a:rPr>
              <a:t>4</a:t>
            </a:r>
            <a:r>
              <a:rPr b="1" lang="ko-KR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 | </a:t>
            </a:r>
            <a:endParaRPr b="1" sz="16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4"/>
          <p:cNvSpPr txBox="1"/>
          <p:nvPr/>
        </p:nvSpPr>
        <p:spPr>
          <a:xfrm>
            <a:off x="1550091" y="423175"/>
            <a:ext cx="3179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262626"/>
                </a:solidFill>
              </a:rPr>
              <a:t>시스템 구성도 </a:t>
            </a:r>
            <a:endParaRPr/>
          </a:p>
        </p:txBody>
      </p:sp>
      <p:sp>
        <p:nvSpPr>
          <p:cNvPr id="222" name="Google Shape;222;p24"/>
          <p:cNvSpPr/>
          <p:nvPr/>
        </p:nvSpPr>
        <p:spPr>
          <a:xfrm>
            <a:off x="4773025" y="1026425"/>
            <a:ext cx="1527000" cy="58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영상입력 </a:t>
            </a:r>
            <a:endParaRPr/>
          </a:p>
        </p:txBody>
      </p:sp>
      <p:sp>
        <p:nvSpPr>
          <p:cNvPr id="223" name="Google Shape;223;p24"/>
          <p:cNvSpPr/>
          <p:nvPr/>
        </p:nvSpPr>
        <p:spPr>
          <a:xfrm>
            <a:off x="3396475" y="2051825"/>
            <a:ext cx="1527000" cy="58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사람 탐지 </a:t>
            </a:r>
            <a:r>
              <a:rPr lang="ko-KR"/>
              <a:t> </a:t>
            </a:r>
            <a:endParaRPr/>
          </a:p>
        </p:txBody>
      </p:sp>
      <p:sp>
        <p:nvSpPr>
          <p:cNvPr id="224" name="Google Shape;224;p24"/>
          <p:cNvSpPr/>
          <p:nvPr/>
        </p:nvSpPr>
        <p:spPr>
          <a:xfrm>
            <a:off x="3396463" y="3173150"/>
            <a:ext cx="1527000" cy="58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객체 중심좌표 구하기 </a:t>
            </a:r>
            <a:r>
              <a:rPr lang="ko-KR"/>
              <a:t> </a:t>
            </a:r>
            <a:endParaRPr/>
          </a:p>
        </p:txBody>
      </p:sp>
      <p:sp>
        <p:nvSpPr>
          <p:cNvPr id="225" name="Google Shape;225;p24"/>
          <p:cNvSpPr/>
          <p:nvPr/>
        </p:nvSpPr>
        <p:spPr>
          <a:xfrm>
            <a:off x="6031600" y="3757850"/>
            <a:ext cx="1527000" cy="58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monodepth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영상변환 </a:t>
            </a:r>
            <a:r>
              <a:rPr lang="ko-KR"/>
              <a:t> </a:t>
            </a:r>
            <a:endParaRPr/>
          </a:p>
        </p:txBody>
      </p:sp>
      <p:sp>
        <p:nvSpPr>
          <p:cNvPr id="226" name="Google Shape;226;p24"/>
          <p:cNvSpPr/>
          <p:nvPr/>
        </p:nvSpPr>
        <p:spPr>
          <a:xfrm>
            <a:off x="6031588" y="4724100"/>
            <a:ext cx="1527000" cy="58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객체 중심좌표 깊이값 구하기 </a:t>
            </a:r>
            <a:r>
              <a:rPr lang="ko-KR"/>
              <a:t>  </a:t>
            </a:r>
            <a:endParaRPr/>
          </a:p>
        </p:txBody>
      </p:sp>
      <p:sp>
        <p:nvSpPr>
          <p:cNvPr id="227" name="Google Shape;227;p24"/>
          <p:cNvSpPr/>
          <p:nvPr/>
        </p:nvSpPr>
        <p:spPr>
          <a:xfrm>
            <a:off x="6031588" y="5690350"/>
            <a:ext cx="1527000" cy="58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가장 가까운 객체 확인 </a:t>
            </a:r>
            <a:r>
              <a:rPr lang="ko-KR"/>
              <a:t>   </a:t>
            </a:r>
            <a:endParaRPr/>
          </a:p>
        </p:txBody>
      </p:sp>
      <p:cxnSp>
        <p:nvCxnSpPr>
          <p:cNvPr id="228" name="Google Shape;228;p24"/>
          <p:cNvCxnSpPr>
            <a:stCxn id="222" idx="2"/>
            <a:endCxn id="223" idx="0"/>
          </p:cNvCxnSpPr>
          <p:nvPr/>
        </p:nvCxnSpPr>
        <p:spPr>
          <a:xfrm rot="5400000">
            <a:off x="4627975" y="1143275"/>
            <a:ext cx="440700" cy="1376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" name="Google Shape;229;p24"/>
          <p:cNvCxnSpPr>
            <a:stCxn id="223" idx="2"/>
            <a:endCxn id="224" idx="0"/>
          </p:cNvCxnSpPr>
          <p:nvPr/>
        </p:nvCxnSpPr>
        <p:spPr>
          <a:xfrm>
            <a:off x="4159975" y="2636525"/>
            <a:ext cx="0" cy="53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24"/>
          <p:cNvCxnSpPr>
            <a:stCxn id="224" idx="3"/>
            <a:endCxn id="225" idx="0"/>
          </p:cNvCxnSpPr>
          <p:nvPr/>
        </p:nvCxnSpPr>
        <p:spPr>
          <a:xfrm>
            <a:off x="4923463" y="3465500"/>
            <a:ext cx="1871700" cy="292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24"/>
          <p:cNvCxnSpPr>
            <a:stCxn id="225" idx="2"/>
            <a:endCxn id="226" idx="0"/>
          </p:cNvCxnSpPr>
          <p:nvPr/>
        </p:nvCxnSpPr>
        <p:spPr>
          <a:xfrm>
            <a:off x="6795100" y="4342550"/>
            <a:ext cx="0" cy="38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Google Shape;232;p24"/>
          <p:cNvCxnSpPr>
            <a:stCxn id="226" idx="2"/>
            <a:endCxn id="227" idx="0"/>
          </p:cNvCxnSpPr>
          <p:nvPr/>
        </p:nvCxnSpPr>
        <p:spPr>
          <a:xfrm>
            <a:off x="6795088" y="5308800"/>
            <a:ext cx="0" cy="38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3" name="Google Shape;233;p24"/>
          <p:cNvSpPr/>
          <p:nvPr/>
        </p:nvSpPr>
        <p:spPr>
          <a:xfrm rot="-752091">
            <a:off x="6250414" y="1808633"/>
            <a:ext cx="308247" cy="1459367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4"/>
          <p:cNvSpPr txBox="1"/>
          <p:nvPr/>
        </p:nvSpPr>
        <p:spPr>
          <a:xfrm>
            <a:off x="6492325" y="2052900"/>
            <a:ext cx="19053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>
                <a:solidFill>
                  <a:schemeClr val="dk1"/>
                </a:solidFill>
              </a:rPr>
              <a:t>원본 영상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235" name="Google Shape;235;p24"/>
          <p:cNvSpPr txBox="1"/>
          <p:nvPr/>
        </p:nvSpPr>
        <p:spPr>
          <a:xfrm>
            <a:off x="11644775" y="6339225"/>
            <a:ext cx="455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solidFill>
                  <a:schemeClr val="accent1"/>
                </a:solidFill>
              </a:rPr>
              <a:t>10</a:t>
            </a:r>
            <a:endParaRPr b="1" sz="15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5"/>
          <p:cNvSpPr/>
          <p:nvPr/>
        </p:nvSpPr>
        <p:spPr>
          <a:xfrm>
            <a:off x="-1690571" y="1738429"/>
            <a:ext cx="3381000" cy="3381000"/>
          </a:xfrm>
          <a:prstGeom prst="ellipse">
            <a:avLst/>
          </a:prstGeom>
          <a:solidFill>
            <a:srgbClr val="054D8E"/>
          </a:solidFill>
          <a:ln>
            <a:noFill/>
          </a:ln>
          <a:effectLst>
            <a:outerShdw blurRad="76200" rotWithShape="0" algn="tl" dir="2700000" dist="12700">
              <a:srgbClr val="03335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1" name="Google Shape;241;p25"/>
          <p:cNvGrpSpPr/>
          <p:nvPr/>
        </p:nvGrpSpPr>
        <p:grpSpPr>
          <a:xfrm>
            <a:off x="2283848" y="1950150"/>
            <a:ext cx="9289800" cy="1908586"/>
            <a:chOff x="986899" y="1994754"/>
            <a:chExt cx="9289800" cy="1908586"/>
          </a:xfrm>
        </p:grpSpPr>
        <p:sp>
          <p:nvSpPr>
            <p:cNvPr id="242" name="Google Shape;242;p25"/>
            <p:cNvSpPr txBox="1"/>
            <p:nvPr/>
          </p:nvSpPr>
          <p:spPr>
            <a:xfrm>
              <a:off x="1357901" y="1994754"/>
              <a:ext cx="68823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5400">
                  <a:solidFill>
                    <a:schemeClr val="lt1"/>
                  </a:solidFill>
                </a:rPr>
                <a:t>프로젝트 시연</a:t>
              </a:r>
              <a:endParaRPr/>
            </a:p>
          </p:txBody>
        </p:sp>
        <p:sp>
          <p:nvSpPr>
            <p:cNvPr id="243" name="Google Shape;243;p25"/>
            <p:cNvSpPr txBox="1"/>
            <p:nvPr/>
          </p:nvSpPr>
          <p:spPr>
            <a:xfrm>
              <a:off x="986899" y="3503140"/>
              <a:ext cx="9289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556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Char char="-"/>
              </a:pPr>
              <a:r>
                <a:rPr b="1" lang="ko-KR" sz="2000">
                  <a:solidFill>
                    <a:schemeClr val="lt1"/>
                  </a:solidFill>
                </a:rPr>
                <a:t>미리 제작한 시연 영상 시작</a:t>
              </a:r>
              <a:endParaRPr b="1" sz="2000">
                <a:solidFill>
                  <a:schemeClr val="lt1"/>
                </a:solidFill>
              </a:endParaRPr>
            </a:p>
          </p:txBody>
        </p:sp>
      </p:grpSp>
      <p:sp>
        <p:nvSpPr>
          <p:cNvPr id="244" name="Google Shape;244;p25"/>
          <p:cNvSpPr txBox="1"/>
          <p:nvPr/>
        </p:nvSpPr>
        <p:spPr>
          <a:xfrm>
            <a:off x="489701" y="3199725"/>
            <a:ext cx="86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lang="ko-KR" sz="1800">
                <a:solidFill>
                  <a:schemeClr val="lt1"/>
                </a:solidFill>
              </a:rPr>
              <a:t>6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5"/>
          <p:cNvSpPr txBox="1"/>
          <p:nvPr/>
        </p:nvSpPr>
        <p:spPr>
          <a:xfrm>
            <a:off x="11687475" y="6353450"/>
            <a:ext cx="426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solidFill>
                  <a:schemeClr val="lt1"/>
                </a:solidFill>
              </a:rPr>
              <a:t>11</a:t>
            </a:r>
            <a:endParaRPr b="1"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6"/>
          <p:cNvSpPr txBox="1"/>
          <p:nvPr/>
        </p:nvSpPr>
        <p:spPr>
          <a:xfrm>
            <a:off x="717131" y="423167"/>
            <a:ext cx="944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b="1" lang="ko-KR" sz="1600">
                <a:solidFill>
                  <a:srgbClr val="262626"/>
                </a:solidFill>
              </a:rPr>
              <a:t>6</a:t>
            </a:r>
            <a:r>
              <a:rPr b="1" lang="ko-KR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 | </a:t>
            </a:r>
            <a:endParaRPr b="1" sz="16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6"/>
          <p:cNvSpPr txBox="1"/>
          <p:nvPr/>
        </p:nvSpPr>
        <p:spPr>
          <a:xfrm>
            <a:off x="1550096" y="423175"/>
            <a:ext cx="225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262626"/>
                </a:solidFill>
              </a:rPr>
              <a:t>프로젝트 시연</a:t>
            </a:r>
            <a:endParaRPr/>
          </a:p>
        </p:txBody>
      </p:sp>
      <p:sp>
        <p:nvSpPr>
          <p:cNvPr id="252" name="Google Shape;252;p26"/>
          <p:cNvSpPr txBox="1"/>
          <p:nvPr/>
        </p:nvSpPr>
        <p:spPr>
          <a:xfrm>
            <a:off x="3619925" y="1019100"/>
            <a:ext cx="6493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chemeClr val="accent1"/>
                </a:solidFill>
              </a:rPr>
              <a:t>프로젝트 시연 영상</a:t>
            </a:r>
            <a:endParaRPr b="1" sz="4000">
              <a:solidFill>
                <a:schemeClr val="accent1"/>
              </a:solidFill>
            </a:endParaRPr>
          </a:p>
        </p:txBody>
      </p:sp>
      <p:sp>
        <p:nvSpPr>
          <p:cNvPr id="253" name="Google Shape;253;p26"/>
          <p:cNvSpPr txBox="1"/>
          <p:nvPr/>
        </p:nvSpPr>
        <p:spPr>
          <a:xfrm>
            <a:off x="10198800" y="317275"/>
            <a:ext cx="1993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accent1"/>
                </a:solidFill>
              </a:rPr>
              <a:t>인텔 AI SW 아카데미 4기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54" name="Google Shape;254;p26"/>
          <p:cNvSpPr txBox="1"/>
          <p:nvPr/>
        </p:nvSpPr>
        <p:spPr>
          <a:xfrm>
            <a:off x="11715900" y="6353450"/>
            <a:ext cx="398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solidFill>
                  <a:schemeClr val="accent1"/>
                </a:solidFill>
              </a:rPr>
              <a:t>12</a:t>
            </a:r>
            <a:endParaRPr b="1" sz="15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5" name="Google Shape;255;p26" title="yeong-hee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1526" y="1727100"/>
            <a:ext cx="8352824" cy="450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7"/>
          <p:cNvSpPr/>
          <p:nvPr/>
        </p:nvSpPr>
        <p:spPr>
          <a:xfrm>
            <a:off x="-1690571" y="1738429"/>
            <a:ext cx="3381000" cy="3381000"/>
          </a:xfrm>
          <a:prstGeom prst="ellipse">
            <a:avLst/>
          </a:prstGeom>
          <a:solidFill>
            <a:srgbClr val="054D8E"/>
          </a:solidFill>
          <a:ln>
            <a:noFill/>
          </a:ln>
          <a:effectLst>
            <a:outerShdw blurRad="76200" rotWithShape="0" algn="tl" dir="2700000" dist="12700">
              <a:srgbClr val="03335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1" name="Google Shape;261;p27"/>
          <p:cNvGrpSpPr/>
          <p:nvPr/>
        </p:nvGrpSpPr>
        <p:grpSpPr>
          <a:xfrm>
            <a:off x="2283848" y="1950150"/>
            <a:ext cx="9289800" cy="2524186"/>
            <a:chOff x="986899" y="1994754"/>
            <a:chExt cx="9289800" cy="2524186"/>
          </a:xfrm>
        </p:grpSpPr>
        <p:sp>
          <p:nvSpPr>
            <p:cNvPr id="262" name="Google Shape;262;p27"/>
            <p:cNvSpPr txBox="1"/>
            <p:nvPr/>
          </p:nvSpPr>
          <p:spPr>
            <a:xfrm>
              <a:off x="1357901" y="1994754"/>
              <a:ext cx="68823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5400">
                  <a:solidFill>
                    <a:schemeClr val="lt1"/>
                  </a:solidFill>
                </a:rPr>
                <a:t>결과 및 고찰</a:t>
              </a:r>
              <a:endParaRPr/>
            </a:p>
          </p:txBody>
        </p:sp>
        <p:sp>
          <p:nvSpPr>
            <p:cNvPr id="263" name="Google Shape;263;p27"/>
            <p:cNvSpPr txBox="1"/>
            <p:nvPr/>
          </p:nvSpPr>
          <p:spPr>
            <a:xfrm>
              <a:off x="986899" y="3503140"/>
              <a:ext cx="9289800" cy="10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556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Char char="-"/>
              </a:pPr>
              <a:r>
                <a:rPr b="1" lang="ko-KR" sz="2000">
                  <a:solidFill>
                    <a:schemeClr val="lt1"/>
                  </a:solidFill>
                </a:rPr>
                <a:t>시행착오</a:t>
              </a:r>
              <a:endParaRPr b="1" sz="2000">
                <a:solidFill>
                  <a:schemeClr val="lt1"/>
                </a:solidFill>
              </a:endParaRPr>
            </a:p>
            <a:p>
              <a:pPr indent="0" lvl="0" marL="4572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chemeClr val="lt1"/>
                </a:solidFill>
              </a:endParaRPr>
            </a:p>
            <a:p>
              <a:pPr indent="-3556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Char char="-"/>
              </a:pPr>
              <a:r>
                <a:rPr b="1" lang="ko-KR" sz="2000">
                  <a:solidFill>
                    <a:schemeClr val="lt1"/>
                  </a:solidFill>
                </a:rPr>
                <a:t>결과, 개선점 </a:t>
              </a:r>
              <a:endParaRPr b="1" sz="2000">
                <a:solidFill>
                  <a:schemeClr val="lt1"/>
                </a:solidFill>
              </a:endParaRPr>
            </a:p>
          </p:txBody>
        </p:sp>
      </p:grpSp>
      <p:sp>
        <p:nvSpPr>
          <p:cNvPr id="264" name="Google Shape;264;p27"/>
          <p:cNvSpPr txBox="1"/>
          <p:nvPr/>
        </p:nvSpPr>
        <p:spPr>
          <a:xfrm>
            <a:off x="489701" y="3199725"/>
            <a:ext cx="86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lang="ko-KR" sz="1800">
                <a:solidFill>
                  <a:schemeClr val="lt1"/>
                </a:solidFill>
              </a:rPr>
              <a:t>7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7"/>
          <p:cNvSpPr txBox="1"/>
          <p:nvPr/>
        </p:nvSpPr>
        <p:spPr>
          <a:xfrm>
            <a:off x="11730150" y="6353450"/>
            <a:ext cx="462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solidFill>
                  <a:schemeClr val="lt1"/>
                </a:solidFill>
              </a:rPr>
              <a:t>1</a:t>
            </a:r>
            <a:r>
              <a:rPr b="1" lang="ko-KR" sz="1500">
                <a:solidFill>
                  <a:schemeClr val="lt1"/>
                </a:solidFill>
              </a:rPr>
              <a:t>3</a:t>
            </a:r>
            <a:endParaRPr b="1"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8"/>
          <p:cNvSpPr txBox="1"/>
          <p:nvPr/>
        </p:nvSpPr>
        <p:spPr>
          <a:xfrm>
            <a:off x="717131" y="423167"/>
            <a:ext cx="944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b="1" lang="ko-KR" sz="1600">
                <a:solidFill>
                  <a:srgbClr val="262626"/>
                </a:solidFill>
              </a:rPr>
              <a:t>7</a:t>
            </a:r>
            <a:r>
              <a:rPr b="1" lang="ko-KR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 | </a:t>
            </a:r>
            <a:endParaRPr b="1" sz="16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8"/>
          <p:cNvSpPr txBox="1"/>
          <p:nvPr/>
        </p:nvSpPr>
        <p:spPr>
          <a:xfrm>
            <a:off x="1550096" y="423175"/>
            <a:ext cx="225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262626"/>
                </a:solidFill>
              </a:rPr>
              <a:t>결과 및 고찰</a:t>
            </a:r>
            <a:endParaRPr/>
          </a:p>
        </p:txBody>
      </p:sp>
      <p:sp>
        <p:nvSpPr>
          <p:cNvPr id="272" name="Google Shape;272;p28"/>
          <p:cNvSpPr txBox="1"/>
          <p:nvPr/>
        </p:nvSpPr>
        <p:spPr>
          <a:xfrm>
            <a:off x="10198800" y="317275"/>
            <a:ext cx="1993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accent1"/>
                </a:solidFill>
              </a:rPr>
              <a:t>인텔 AI SW 아카데미 4기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73" name="Google Shape;273;p28"/>
          <p:cNvSpPr txBox="1"/>
          <p:nvPr/>
        </p:nvSpPr>
        <p:spPr>
          <a:xfrm>
            <a:off x="4213025" y="1480825"/>
            <a:ext cx="4003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chemeClr val="accent1"/>
                </a:solidFill>
              </a:rPr>
              <a:t>시행착오</a:t>
            </a:r>
            <a:r>
              <a:rPr b="1" lang="ko-KR" sz="4000">
                <a:solidFill>
                  <a:schemeClr val="accent1"/>
                </a:solidFill>
              </a:rPr>
              <a:t> </a:t>
            </a:r>
            <a:endParaRPr b="1" sz="4000">
              <a:solidFill>
                <a:schemeClr val="accent1"/>
              </a:solidFill>
            </a:endParaRPr>
          </a:p>
        </p:txBody>
      </p:sp>
      <p:sp>
        <p:nvSpPr>
          <p:cNvPr id="274" name="Google Shape;274;p28"/>
          <p:cNvSpPr txBox="1"/>
          <p:nvPr/>
        </p:nvSpPr>
        <p:spPr>
          <a:xfrm>
            <a:off x="1424825" y="3008900"/>
            <a:ext cx="95796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-KR" sz="1800">
                <a:solidFill>
                  <a:schemeClr val="dk1"/>
                </a:solidFill>
              </a:rPr>
              <a:t>모델마다 출력 결과값 형태가 상이하여 모델간 정보를 주고받는 과정이 어려웠다.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-KR" sz="1800">
                <a:solidFill>
                  <a:schemeClr val="dk1"/>
                </a:solidFill>
              </a:rPr>
              <a:t>모델 간 연산 순서문제로 인한 오류가 발생한 적 있다.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75" name="Google Shape;275;p28"/>
          <p:cNvSpPr txBox="1"/>
          <p:nvPr/>
        </p:nvSpPr>
        <p:spPr>
          <a:xfrm>
            <a:off x="11715900" y="6353450"/>
            <a:ext cx="398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solidFill>
                  <a:schemeClr val="accent1"/>
                </a:solidFill>
              </a:rPr>
              <a:t>14</a:t>
            </a:r>
            <a:endParaRPr b="1" sz="15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9"/>
          <p:cNvSpPr txBox="1"/>
          <p:nvPr/>
        </p:nvSpPr>
        <p:spPr>
          <a:xfrm>
            <a:off x="717131" y="423167"/>
            <a:ext cx="944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b="1" lang="ko-KR" sz="1600">
                <a:solidFill>
                  <a:srgbClr val="262626"/>
                </a:solidFill>
              </a:rPr>
              <a:t>7</a:t>
            </a:r>
            <a:r>
              <a:rPr b="1" lang="ko-KR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 | </a:t>
            </a:r>
            <a:endParaRPr b="1" sz="16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9"/>
          <p:cNvSpPr txBox="1"/>
          <p:nvPr/>
        </p:nvSpPr>
        <p:spPr>
          <a:xfrm>
            <a:off x="1550096" y="423175"/>
            <a:ext cx="225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262626"/>
                </a:solidFill>
              </a:rPr>
              <a:t>결과 및 고찰</a:t>
            </a:r>
            <a:endParaRPr/>
          </a:p>
        </p:txBody>
      </p:sp>
      <p:cxnSp>
        <p:nvCxnSpPr>
          <p:cNvPr id="282" name="Google Shape;282;p29"/>
          <p:cNvCxnSpPr/>
          <p:nvPr/>
        </p:nvCxnSpPr>
        <p:spPr>
          <a:xfrm>
            <a:off x="6096000" y="1164838"/>
            <a:ext cx="0" cy="507990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83" name="Google Shape;283;p29"/>
          <p:cNvSpPr txBox="1"/>
          <p:nvPr/>
        </p:nvSpPr>
        <p:spPr>
          <a:xfrm>
            <a:off x="6394575" y="2273338"/>
            <a:ext cx="54132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</a:rPr>
              <a:t>모션인식모델 탑재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모션인식을 통해 움직임을 감지하는 기능 추가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ko-KR" sz="1800">
                <a:solidFill>
                  <a:schemeClr val="dk1"/>
                </a:solidFill>
              </a:rPr>
              <a:t>실제 게임 프로그램 제작 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실제로 시간을 계산하여 움직이는시간 멈추는 시간 측정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84" name="Google Shape;284;p29"/>
          <p:cNvSpPr txBox="1"/>
          <p:nvPr/>
        </p:nvSpPr>
        <p:spPr>
          <a:xfrm>
            <a:off x="1409525" y="1289425"/>
            <a:ext cx="3070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chemeClr val="accent1"/>
                </a:solidFill>
              </a:rPr>
              <a:t>결과</a:t>
            </a:r>
            <a:endParaRPr b="1" sz="2800">
              <a:solidFill>
                <a:schemeClr val="accent1"/>
              </a:solidFill>
            </a:endParaRPr>
          </a:p>
        </p:txBody>
      </p:sp>
      <p:sp>
        <p:nvSpPr>
          <p:cNvPr id="285" name="Google Shape;285;p29"/>
          <p:cNvSpPr txBox="1"/>
          <p:nvPr/>
        </p:nvSpPr>
        <p:spPr>
          <a:xfrm>
            <a:off x="8380997" y="1289425"/>
            <a:ext cx="3240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chemeClr val="accent1"/>
                </a:solidFill>
              </a:rPr>
              <a:t>개선점  </a:t>
            </a:r>
            <a:endParaRPr b="1" sz="2800">
              <a:solidFill>
                <a:schemeClr val="accent1"/>
              </a:solidFill>
            </a:endParaRPr>
          </a:p>
        </p:txBody>
      </p:sp>
      <p:sp>
        <p:nvSpPr>
          <p:cNvPr id="286" name="Google Shape;286;p29"/>
          <p:cNvSpPr txBox="1"/>
          <p:nvPr/>
        </p:nvSpPr>
        <p:spPr>
          <a:xfrm>
            <a:off x="10198800" y="317275"/>
            <a:ext cx="1993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accent1"/>
                </a:solidFill>
              </a:rPr>
              <a:t>인텔 AI SW 아카데미 4기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87" name="Google Shape;287;p29"/>
          <p:cNvSpPr txBox="1"/>
          <p:nvPr/>
        </p:nvSpPr>
        <p:spPr>
          <a:xfrm>
            <a:off x="485750" y="2340163"/>
            <a:ext cx="54132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</a:rPr>
              <a:t>초기목표 달성 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사람추적모델과 모노뎁스 모델을 활용한 사람 중 가장 가까운 사람 추출 성공 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88" name="Google Shape;288;p29"/>
          <p:cNvSpPr txBox="1"/>
          <p:nvPr/>
        </p:nvSpPr>
        <p:spPr>
          <a:xfrm>
            <a:off x="11715900" y="6353450"/>
            <a:ext cx="398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solidFill>
                  <a:schemeClr val="accent1"/>
                </a:solidFill>
              </a:rPr>
              <a:t>15</a:t>
            </a:r>
            <a:endParaRPr b="1" sz="15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0"/>
          <p:cNvSpPr txBox="1"/>
          <p:nvPr/>
        </p:nvSpPr>
        <p:spPr>
          <a:xfrm>
            <a:off x="3073377" y="2687444"/>
            <a:ext cx="6045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chemeClr val="lt1"/>
                </a:solidFill>
              </a:rPr>
              <a:t>감사합니다.</a:t>
            </a:r>
            <a:endParaRPr b="1"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0"/>
          <p:cNvSpPr txBox="1"/>
          <p:nvPr/>
        </p:nvSpPr>
        <p:spPr>
          <a:xfrm>
            <a:off x="4868475" y="3999800"/>
            <a:ext cx="2635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95" name="Google Shape;295;p30"/>
          <p:cNvSpPr txBox="1"/>
          <p:nvPr/>
        </p:nvSpPr>
        <p:spPr>
          <a:xfrm>
            <a:off x="11730150" y="6353450"/>
            <a:ext cx="462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solidFill>
                  <a:schemeClr val="lt1"/>
                </a:solidFill>
              </a:rPr>
              <a:t>16</a:t>
            </a:r>
            <a:endParaRPr b="1"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/>
        </p:nvSpPr>
        <p:spPr>
          <a:xfrm>
            <a:off x="908406" y="516525"/>
            <a:ext cx="1348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 차</a:t>
            </a:r>
            <a:endParaRPr/>
          </a:p>
        </p:txBody>
      </p:sp>
      <p:grpSp>
        <p:nvGrpSpPr>
          <p:cNvPr id="109" name="Google Shape;109;p16"/>
          <p:cNvGrpSpPr/>
          <p:nvPr/>
        </p:nvGrpSpPr>
        <p:grpSpPr>
          <a:xfrm>
            <a:off x="691888" y="1968391"/>
            <a:ext cx="3540013" cy="1091309"/>
            <a:chOff x="5253582" y="1414193"/>
            <a:chExt cx="3540013" cy="1091309"/>
          </a:xfrm>
        </p:grpSpPr>
        <p:sp>
          <p:nvSpPr>
            <p:cNvPr id="110" name="Google Shape;110;p16"/>
            <p:cNvSpPr txBox="1"/>
            <p:nvPr/>
          </p:nvSpPr>
          <p:spPr>
            <a:xfrm>
              <a:off x="5253582" y="1414193"/>
              <a:ext cx="4107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3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6"/>
            <p:cNvSpPr txBox="1"/>
            <p:nvPr/>
          </p:nvSpPr>
          <p:spPr>
            <a:xfrm>
              <a:off x="5253595" y="2043802"/>
              <a:ext cx="3540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>
                  <a:solidFill>
                    <a:schemeClr val="lt1"/>
                  </a:solidFill>
                </a:rPr>
                <a:t>프로젝트 개요 및 소개</a:t>
              </a:r>
              <a:endParaRPr/>
            </a:p>
          </p:txBody>
        </p:sp>
      </p:grpSp>
      <p:grpSp>
        <p:nvGrpSpPr>
          <p:cNvPr id="112" name="Google Shape;112;p16"/>
          <p:cNvGrpSpPr/>
          <p:nvPr/>
        </p:nvGrpSpPr>
        <p:grpSpPr>
          <a:xfrm>
            <a:off x="4776805" y="1968391"/>
            <a:ext cx="2390400" cy="1091303"/>
            <a:chOff x="5253582" y="1414193"/>
            <a:chExt cx="2390400" cy="1091303"/>
          </a:xfrm>
        </p:grpSpPr>
        <p:sp>
          <p:nvSpPr>
            <p:cNvPr id="113" name="Google Shape;113;p16"/>
            <p:cNvSpPr txBox="1"/>
            <p:nvPr/>
          </p:nvSpPr>
          <p:spPr>
            <a:xfrm>
              <a:off x="5265732" y="1414193"/>
              <a:ext cx="473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3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6"/>
            <p:cNvSpPr txBox="1"/>
            <p:nvPr/>
          </p:nvSpPr>
          <p:spPr>
            <a:xfrm>
              <a:off x="5253582" y="2043796"/>
              <a:ext cx="23904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>
                  <a:solidFill>
                    <a:schemeClr val="lt1"/>
                  </a:solidFill>
                </a:rPr>
                <a:t>문제 정의</a:t>
              </a:r>
              <a:endParaRPr/>
            </a:p>
          </p:txBody>
        </p:sp>
      </p:grpSp>
      <p:grpSp>
        <p:nvGrpSpPr>
          <p:cNvPr id="115" name="Google Shape;115;p16"/>
          <p:cNvGrpSpPr/>
          <p:nvPr/>
        </p:nvGrpSpPr>
        <p:grpSpPr>
          <a:xfrm>
            <a:off x="8530597" y="1968391"/>
            <a:ext cx="2390400" cy="1091303"/>
            <a:chOff x="5253582" y="1414193"/>
            <a:chExt cx="2390400" cy="1091303"/>
          </a:xfrm>
        </p:grpSpPr>
        <p:sp>
          <p:nvSpPr>
            <p:cNvPr id="116" name="Google Shape;116;p16"/>
            <p:cNvSpPr txBox="1"/>
            <p:nvPr/>
          </p:nvSpPr>
          <p:spPr>
            <a:xfrm>
              <a:off x="5253582" y="1414193"/>
              <a:ext cx="4860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3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6"/>
            <p:cNvSpPr txBox="1"/>
            <p:nvPr/>
          </p:nvSpPr>
          <p:spPr>
            <a:xfrm>
              <a:off x="5253582" y="2043796"/>
              <a:ext cx="23904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>
                  <a:solidFill>
                    <a:schemeClr val="lt1"/>
                  </a:solidFill>
                </a:rPr>
                <a:t>프로젝트 목표</a:t>
              </a:r>
              <a:endParaRPr/>
            </a:p>
          </p:txBody>
        </p:sp>
      </p:grpSp>
      <p:grpSp>
        <p:nvGrpSpPr>
          <p:cNvPr id="118" name="Google Shape;118;p16"/>
          <p:cNvGrpSpPr/>
          <p:nvPr/>
        </p:nvGrpSpPr>
        <p:grpSpPr>
          <a:xfrm>
            <a:off x="691889" y="4141216"/>
            <a:ext cx="2390400" cy="1091303"/>
            <a:chOff x="5253582" y="1414193"/>
            <a:chExt cx="2390400" cy="1091303"/>
          </a:xfrm>
        </p:grpSpPr>
        <p:sp>
          <p:nvSpPr>
            <p:cNvPr id="119" name="Google Shape;119;p16"/>
            <p:cNvSpPr txBox="1"/>
            <p:nvPr/>
          </p:nvSpPr>
          <p:spPr>
            <a:xfrm>
              <a:off x="5253582" y="1414193"/>
              <a:ext cx="4974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3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6"/>
            <p:cNvSpPr txBox="1"/>
            <p:nvPr/>
          </p:nvSpPr>
          <p:spPr>
            <a:xfrm>
              <a:off x="5253582" y="2043796"/>
              <a:ext cx="23904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>
                  <a:solidFill>
                    <a:schemeClr val="lt1"/>
                  </a:solidFill>
                </a:rPr>
                <a:t>시스템 구성도</a:t>
              </a:r>
              <a:endParaRPr/>
            </a:p>
          </p:txBody>
        </p:sp>
      </p:grpSp>
      <p:sp>
        <p:nvSpPr>
          <p:cNvPr id="121" name="Google Shape;121;p16"/>
          <p:cNvSpPr/>
          <p:nvPr/>
        </p:nvSpPr>
        <p:spPr>
          <a:xfrm>
            <a:off x="4405429" y="-2279621"/>
            <a:ext cx="3381142" cy="3381142"/>
          </a:xfrm>
          <a:prstGeom prst="ellipse">
            <a:avLst/>
          </a:prstGeom>
          <a:solidFill>
            <a:srgbClr val="054D8E"/>
          </a:solidFill>
          <a:ln>
            <a:noFill/>
          </a:ln>
          <a:effectLst>
            <a:outerShdw blurRad="50800" rotWithShape="0" algn="tl" dir="2700000" dist="12700">
              <a:srgbClr val="14294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4776788" y="4722725"/>
            <a:ext cx="239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</a:rPr>
              <a:t>프로젝트 시연</a:t>
            </a:r>
            <a:endParaRPr/>
          </a:p>
        </p:txBody>
      </p:sp>
      <p:sp>
        <p:nvSpPr>
          <p:cNvPr id="123" name="Google Shape;123;p16"/>
          <p:cNvSpPr txBox="1"/>
          <p:nvPr/>
        </p:nvSpPr>
        <p:spPr>
          <a:xfrm>
            <a:off x="8530588" y="4722719"/>
            <a:ext cx="239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</a:rPr>
              <a:t>결과 및 고찰</a:t>
            </a:r>
            <a:endParaRPr/>
          </a:p>
        </p:txBody>
      </p:sp>
      <p:sp>
        <p:nvSpPr>
          <p:cNvPr id="124" name="Google Shape;124;p16"/>
          <p:cNvSpPr txBox="1"/>
          <p:nvPr/>
        </p:nvSpPr>
        <p:spPr>
          <a:xfrm>
            <a:off x="4776802" y="4141216"/>
            <a:ext cx="497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chemeClr val="lt1"/>
                </a:solidFill>
              </a:rPr>
              <a:t>5</a:t>
            </a:r>
            <a:endParaRPr b="1"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8530589" y="4072816"/>
            <a:ext cx="497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chemeClr val="lt1"/>
                </a:solidFill>
              </a:rPr>
              <a:t>6</a:t>
            </a:r>
            <a:endParaRPr b="1"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10198800" y="317275"/>
            <a:ext cx="1993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lt1"/>
                </a:solidFill>
              </a:rPr>
              <a:t>인텔 AI SW 아카데미 4기</a:t>
            </a:r>
            <a:endParaRPr/>
          </a:p>
        </p:txBody>
      </p:sp>
      <p:sp>
        <p:nvSpPr>
          <p:cNvPr id="127" name="Google Shape;127;p16"/>
          <p:cNvSpPr txBox="1"/>
          <p:nvPr/>
        </p:nvSpPr>
        <p:spPr>
          <a:xfrm>
            <a:off x="11841600" y="6353450"/>
            <a:ext cx="350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solidFill>
                  <a:schemeClr val="lt1"/>
                </a:solidFill>
              </a:rPr>
              <a:t>2</a:t>
            </a:r>
            <a:endParaRPr b="1"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/>
          <p:nvPr/>
        </p:nvSpPr>
        <p:spPr>
          <a:xfrm>
            <a:off x="-1690571" y="1738429"/>
            <a:ext cx="3381142" cy="3381142"/>
          </a:xfrm>
          <a:prstGeom prst="ellipse">
            <a:avLst/>
          </a:prstGeom>
          <a:solidFill>
            <a:srgbClr val="054D8E"/>
          </a:solidFill>
          <a:ln>
            <a:noFill/>
          </a:ln>
          <a:effectLst>
            <a:outerShdw blurRad="76200" rotWithShape="0" algn="tl" dir="2700000" dist="12700">
              <a:srgbClr val="03335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3" name="Google Shape;133;p17"/>
          <p:cNvGrpSpPr/>
          <p:nvPr/>
        </p:nvGrpSpPr>
        <p:grpSpPr>
          <a:xfrm>
            <a:off x="2283848" y="1950150"/>
            <a:ext cx="9289800" cy="3140086"/>
            <a:chOff x="986899" y="1994754"/>
            <a:chExt cx="9289800" cy="3140086"/>
          </a:xfrm>
        </p:grpSpPr>
        <p:sp>
          <p:nvSpPr>
            <p:cNvPr id="134" name="Google Shape;134;p17"/>
            <p:cNvSpPr txBox="1"/>
            <p:nvPr/>
          </p:nvSpPr>
          <p:spPr>
            <a:xfrm>
              <a:off x="1357901" y="1994754"/>
              <a:ext cx="68823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5400">
                  <a:solidFill>
                    <a:schemeClr val="lt1"/>
                  </a:solidFill>
                </a:rPr>
                <a:t>프로젝트 개요 및 소개</a:t>
              </a:r>
              <a:endParaRPr/>
            </a:p>
          </p:txBody>
        </p:sp>
        <p:sp>
          <p:nvSpPr>
            <p:cNvPr id="135" name="Google Shape;135;p17"/>
            <p:cNvSpPr txBox="1"/>
            <p:nvPr/>
          </p:nvSpPr>
          <p:spPr>
            <a:xfrm>
              <a:off x="986899" y="3503140"/>
              <a:ext cx="9289800" cy="16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556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Char char="-"/>
              </a:pPr>
              <a:r>
                <a:rPr b="1" lang="ko-KR" sz="2000">
                  <a:solidFill>
                    <a:schemeClr val="lt1"/>
                  </a:solidFill>
                </a:rPr>
                <a:t>한국의 놀이 “무궁화 꽃이 피었습니다” 영감</a:t>
              </a:r>
              <a:endParaRPr b="1" sz="2000">
                <a:solidFill>
                  <a:schemeClr val="lt1"/>
                </a:solidFill>
              </a:endParaRPr>
            </a:p>
            <a:p>
              <a:pPr indent="0" lvl="0" marL="4572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chemeClr val="lt1"/>
                </a:solidFill>
              </a:endParaRPr>
            </a:p>
            <a:p>
              <a:pPr indent="-3556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Char char="-"/>
              </a:pPr>
              <a:r>
                <a:rPr b="1" lang="ko-KR" sz="2000">
                  <a:solidFill>
                    <a:schemeClr val="lt1"/>
                  </a:solidFill>
                </a:rPr>
                <a:t>OpenVINO 기술 (Person Tracking, Monodepth) 활용</a:t>
              </a:r>
              <a:endParaRPr b="1" sz="2000">
                <a:solidFill>
                  <a:schemeClr val="lt1"/>
                </a:solidFill>
              </a:endParaRPr>
            </a:p>
            <a:p>
              <a:pPr indent="0" lvl="0" marL="4572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chemeClr val="lt1"/>
                </a:solidFill>
              </a:endParaRPr>
            </a:p>
            <a:p>
              <a:pPr indent="-3556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Char char="-"/>
              </a:pPr>
              <a:r>
                <a:rPr b="1" lang="ko-KR" sz="2000">
                  <a:solidFill>
                    <a:schemeClr val="lt1"/>
                  </a:solidFill>
                </a:rPr>
                <a:t>웹캠으로 객체 인식 후 근접도 판별</a:t>
              </a:r>
              <a:endParaRPr b="1" sz="2000">
                <a:solidFill>
                  <a:schemeClr val="lt1"/>
                </a:solidFill>
              </a:endParaRPr>
            </a:p>
          </p:txBody>
        </p:sp>
      </p:grpSp>
      <p:sp>
        <p:nvSpPr>
          <p:cNvPr id="136" name="Google Shape;136;p17"/>
          <p:cNvSpPr txBox="1"/>
          <p:nvPr/>
        </p:nvSpPr>
        <p:spPr>
          <a:xfrm>
            <a:off x="489701" y="3199725"/>
            <a:ext cx="86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1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11841600" y="6353450"/>
            <a:ext cx="350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solidFill>
                  <a:schemeClr val="lt1"/>
                </a:solidFill>
              </a:rPr>
              <a:t>3</a:t>
            </a:r>
            <a:endParaRPr b="1"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7"/>
          <p:cNvSpPr txBox="1"/>
          <p:nvPr/>
        </p:nvSpPr>
        <p:spPr>
          <a:xfrm>
            <a:off x="10198800" y="317275"/>
            <a:ext cx="1993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lt1"/>
                </a:solidFill>
              </a:rPr>
              <a:t>인텔 AI SW 아카데미 4기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/>
        </p:nvSpPr>
        <p:spPr>
          <a:xfrm>
            <a:off x="717131" y="423167"/>
            <a:ext cx="944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Part 1  | </a:t>
            </a:r>
            <a:endParaRPr b="1" sz="16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1550096" y="423175"/>
            <a:ext cx="225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262626"/>
                </a:solidFill>
              </a:rPr>
              <a:t>프로젝트 개요 및 소개</a:t>
            </a:r>
            <a:endParaRPr/>
          </a:p>
        </p:txBody>
      </p:sp>
      <p:cxnSp>
        <p:nvCxnSpPr>
          <p:cNvPr id="145" name="Google Shape;145;p18"/>
          <p:cNvCxnSpPr/>
          <p:nvPr/>
        </p:nvCxnSpPr>
        <p:spPr>
          <a:xfrm>
            <a:off x="6096000" y="1164838"/>
            <a:ext cx="0" cy="507990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46" name="Google Shape;146;p18"/>
          <p:cNvSpPr txBox="1"/>
          <p:nvPr/>
        </p:nvSpPr>
        <p:spPr>
          <a:xfrm>
            <a:off x="1204425" y="1289425"/>
            <a:ext cx="426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chemeClr val="accent1"/>
                </a:solidFill>
              </a:rPr>
              <a:t>무궁화 꽃이 피었습니다?</a:t>
            </a:r>
            <a:endParaRPr b="1" sz="2800">
              <a:solidFill>
                <a:schemeClr val="accent1"/>
              </a:solidFill>
            </a:endParaRPr>
          </a:p>
        </p:txBody>
      </p:sp>
      <p:sp>
        <p:nvSpPr>
          <p:cNvPr id="147" name="Google Shape;147;p18"/>
          <p:cNvSpPr txBox="1"/>
          <p:nvPr/>
        </p:nvSpPr>
        <p:spPr>
          <a:xfrm>
            <a:off x="6394575" y="2273338"/>
            <a:ext cx="54132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</a:rPr>
              <a:t>OpenVINO을 이용한 객체 탐지 및 근접도 판별 시스템</a:t>
            </a:r>
            <a:endParaRPr b="1" sz="18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한국의 민속놀이 “무궁화 꽃이 피었습니다” 와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한국의 드라마 “오징어 게임”에서 영감을 받은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객체 탐지 및 근접도 판별 시스템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OpenVINO의 Person Tracking과 Monodepth를 활용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>
                <a:solidFill>
                  <a:schemeClr val="dk1"/>
                </a:solidFill>
              </a:rPr>
              <a:t>웹캠으로 객체 인식 후 근접도 판별 후 가장 가까이 있는 객체에 총 발사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48" name="Google Shape;14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675" y="2041025"/>
            <a:ext cx="4851949" cy="316204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8"/>
          <p:cNvSpPr txBox="1"/>
          <p:nvPr/>
        </p:nvSpPr>
        <p:spPr>
          <a:xfrm>
            <a:off x="7692522" y="1289425"/>
            <a:ext cx="3240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chemeClr val="accent1"/>
                </a:solidFill>
              </a:rPr>
              <a:t>황야의 무법자 - 영희</a:t>
            </a:r>
            <a:endParaRPr b="1" sz="2800">
              <a:solidFill>
                <a:schemeClr val="accent1"/>
              </a:solidFill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10198800" y="317275"/>
            <a:ext cx="1993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accent1"/>
                </a:solidFill>
              </a:rPr>
              <a:t>인텔 AI SW 아카데미 4기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51" name="Google Shape;151;p18"/>
          <p:cNvSpPr txBox="1"/>
          <p:nvPr/>
        </p:nvSpPr>
        <p:spPr>
          <a:xfrm>
            <a:off x="11841600" y="6353450"/>
            <a:ext cx="350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solidFill>
                  <a:schemeClr val="accent1"/>
                </a:solidFill>
              </a:rPr>
              <a:t>4</a:t>
            </a:r>
            <a:endParaRPr b="1" sz="15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8"/>
          <p:cNvSpPr txBox="1"/>
          <p:nvPr/>
        </p:nvSpPr>
        <p:spPr>
          <a:xfrm>
            <a:off x="831675" y="5454125"/>
            <a:ext cx="48519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>
                <a:solidFill>
                  <a:schemeClr val="dk1"/>
                </a:solidFill>
              </a:rPr>
              <a:t>출처 : </a:t>
            </a:r>
            <a:r>
              <a:rPr lang="ko-KR" sz="13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넷플릭스 오리지널 시리즈 '오징어 게임'. 넷플릭스 제공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/>
          <p:nvPr/>
        </p:nvSpPr>
        <p:spPr>
          <a:xfrm>
            <a:off x="-1690571" y="1738429"/>
            <a:ext cx="3381000" cy="3381000"/>
          </a:xfrm>
          <a:prstGeom prst="ellipse">
            <a:avLst/>
          </a:prstGeom>
          <a:solidFill>
            <a:srgbClr val="054D8E"/>
          </a:solidFill>
          <a:ln>
            <a:noFill/>
          </a:ln>
          <a:effectLst>
            <a:outerShdw blurRad="76200" rotWithShape="0" algn="tl" dir="2700000" dist="12700">
              <a:srgbClr val="03335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8" name="Google Shape;158;p19"/>
          <p:cNvGrpSpPr/>
          <p:nvPr/>
        </p:nvGrpSpPr>
        <p:grpSpPr>
          <a:xfrm>
            <a:off x="2283848" y="1950150"/>
            <a:ext cx="9289800" cy="2524186"/>
            <a:chOff x="986899" y="1994754"/>
            <a:chExt cx="9289800" cy="2524186"/>
          </a:xfrm>
        </p:grpSpPr>
        <p:sp>
          <p:nvSpPr>
            <p:cNvPr id="159" name="Google Shape;159;p19"/>
            <p:cNvSpPr txBox="1"/>
            <p:nvPr/>
          </p:nvSpPr>
          <p:spPr>
            <a:xfrm>
              <a:off x="1357901" y="1994754"/>
              <a:ext cx="68823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5400">
                  <a:solidFill>
                    <a:schemeClr val="lt1"/>
                  </a:solidFill>
                </a:rPr>
                <a:t>문제 정의 </a:t>
              </a:r>
              <a:endParaRPr/>
            </a:p>
          </p:txBody>
        </p:sp>
        <p:sp>
          <p:nvSpPr>
            <p:cNvPr id="160" name="Google Shape;160;p19"/>
            <p:cNvSpPr txBox="1"/>
            <p:nvPr/>
          </p:nvSpPr>
          <p:spPr>
            <a:xfrm>
              <a:off x="986899" y="3503140"/>
              <a:ext cx="9289800" cy="10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556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Char char="-"/>
              </a:pPr>
              <a:r>
                <a:rPr b="1" lang="ko-KR" sz="2000">
                  <a:solidFill>
                    <a:schemeClr val="lt1"/>
                  </a:solidFill>
                </a:rPr>
                <a:t>정확한 객체 조준 가능 여부</a:t>
              </a:r>
              <a:endParaRPr b="1" sz="2000">
                <a:solidFill>
                  <a:schemeClr val="lt1"/>
                </a:solidFill>
              </a:endParaRPr>
            </a:p>
            <a:p>
              <a:pPr indent="0" lvl="0" marL="4572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chemeClr val="lt1"/>
                </a:solidFill>
              </a:endParaRPr>
            </a:p>
            <a:p>
              <a:pPr indent="-3556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Char char="-"/>
              </a:pPr>
              <a:r>
                <a:rPr b="1" lang="ko-KR" sz="2000">
                  <a:solidFill>
                    <a:schemeClr val="lt1"/>
                  </a:solidFill>
                </a:rPr>
                <a:t>오발 위험 방지</a:t>
              </a:r>
              <a:endParaRPr b="1" sz="2000">
                <a:solidFill>
                  <a:schemeClr val="lt1"/>
                </a:solidFill>
              </a:endParaRPr>
            </a:p>
          </p:txBody>
        </p:sp>
      </p:grpSp>
      <p:sp>
        <p:nvSpPr>
          <p:cNvPr id="161" name="Google Shape;161;p19"/>
          <p:cNvSpPr txBox="1"/>
          <p:nvPr/>
        </p:nvSpPr>
        <p:spPr>
          <a:xfrm>
            <a:off x="489701" y="3199725"/>
            <a:ext cx="86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lang="ko-KR" sz="1800">
                <a:solidFill>
                  <a:schemeClr val="lt1"/>
                </a:solidFill>
              </a:rPr>
              <a:t>2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9"/>
          <p:cNvSpPr txBox="1"/>
          <p:nvPr/>
        </p:nvSpPr>
        <p:spPr>
          <a:xfrm>
            <a:off x="11841600" y="6353450"/>
            <a:ext cx="350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solidFill>
                  <a:schemeClr val="lt1"/>
                </a:solidFill>
              </a:rPr>
              <a:t>5</a:t>
            </a:r>
            <a:endParaRPr b="1"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9"/>
          <p:cNvSpPr txBox="1"/>
          <p:nvPr/>
        </p:nvSpPr>
        <p:spPr>
          <a:xfrm>
            <a:off x="10198800" y="317275"/>
            <a:ext cx="1993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lt1"/>
                </a:solidFill>
              </a:rPr>
              <a:t>인텔 AI SW 아카데미 4기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/>
        </p:nvSpPr>
        <p:spPr>
          <a:xfrm>
            <a:off x="717131" y="423167"/>
            <a:ext cx="944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b="1" lang="ko-KR" sz="1600">
                <a:solidFill>
                  <a:srgbClr val="262626"/>
                </a:solidFill>
              </a:rPr>
              <a:t>2</a:t>
            </a:r>
            <a:r>
              <a:rPr b="1" lang="ko-KR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 | </a:t>
            </a:r>
            <a:endParaRPr b="1" sz="16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0"/>
          <p:cNvSpPr txBox="1"/>
          <p:nvPr/>
        </p:nvSpPr>
        <p:spPr>
          <a:xfrm>
            <a:off x="1550096" y="423175"/>
            <a:ext cx="225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262626"/>
                </a:solidFill>
              </a:rPr>
              <a:t>문제 정의 </a:t>
            </a:r>
            <a:endParaRPr/>
          </a:p>
        </p:txBody>
      </p:sp>
      <p:cxnSp>
        <p:nvCxnSpPr>
          <p:cNvPr id="170" name="Google Shape;170;p20"/>
          <p:cNvCxnSpPr/>
          <p:nvPr/>
        </p:nvCxnSpPr>
        <p:spPr>
          <a:xfrm>
            <a:off x="6096000" y="1164838"/>
            <a:ext cx="0" cy="507990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71" name="Google Shape;171;p20"/>
          <p:cNvSpPr txBox="1"/>
          <p:nvPr/>
        </p:nvSpPr>
        <p:spPr>
          <a:xfrm>
            <a:off x="6394575" y="2273338"/>
            <a:ext cx="54132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</a:rPr>
              <a:t>원하는 객체를 정확히 조준, 오발 위험 최소화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드라마 ‘오징어 게임’을 보면 총알을 객체에 발사하는데, 정확히 원하는 객체를 맞추지 못해 무고의 피해자 발생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정확히 가장 앞에 나온 객체에 총을 쏴야하므로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프로젝트 ‘황야의 무법자 - 영희’를 개발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72" name="Google Shape;172;p20"/>
          <p:cNvSpPr txBox="1"/>
          <p:nvPr/>
        </p:nvSpPr>
        <p:spPr>
          <a:xfrm>
            <a:off x="1722525" y="1289425"/>
            <a:ext cx="3070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chemeClr val="accent1"/>
                </a:solidFill>
              </a:rPr>
              <a:t>정확한 객체 조준</a:t>
            </a:r>
            <a:endParaRPr b="1" sz="2800">
              <a:solidFill>
                <a:schemeClr val="accent1"/>
              </a:solidFill>
            </a:endParaRPr>
          </a:p>
        </p:txBody>
      </p:sp>
      <p:sp>
        <p:nvSpPr>
          <p:cNvPr id="173" name="Google Shape;173;p20"/>
          <p:cNvSpPr txBox="1"/>
          <p:nvPr/>
        </p:nvSpPr>
        <p:spPr>
          <a:xfrm>
            <a:off x="7480722" y="1289425"/>
            <a:ext cx="3240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chemeClr val="accent1"/>
                </a:solidFill>
              </a:rPr>
              <a:t>무고한 피해자 발생</a:t>
            </a:r>
            <a:endParaRPr b="1" sz="2800">
              <a:solidFill>
                <a:schemeClr val="accent1"/>
              </a:solidFill>
            </a:endParaRPr>
          </a:p>
        </p:txBody>
      </p:sp>
      <p:sp>
        <p:nvSpPr>
          <p:cNvPr id="174" name="Google Shape;174;p20"/>
          <p:cNvSpPr txBox="1"/>
          <p:nvPr/>
        </p:nvSpPr>
        <p:spPr>
          <a:xfrm>
            <a:off x="10198800" y="317275"/>
            <a:ext cx="1993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accent1"/>
                </a:solidFill>
              </a:rPr>
              <a:t>인텔 AI SW 아카데미 4기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75" name="Google Shape;175;p20"/>
          <p:cNvSpPr txBox="1"/>
          <p:nvPr/>
        </p:nvSpPr>
        <p:spPr>
          <a:xfrm>
            <a:off x="11841600" y="6353450"/>
            <a:ext cx="350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solidFill>
                  <a:schemeClr val="accent1"/>
                </a:solidFill>
              </a:rPr>
              <a:t>6</a:t>
            </a:r>
            <a:endParaRPr b="1" sz="15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0"/>
          <p:cNvSpPr txBox="1"/>
          <p:nvPr/>
        </p:nvSpPr>
        <p:spPr>
          <a:xfrm>
            <a:off x="831675" y="5454125"/>
            <a:ext cx="48519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>
                <a:solidFill>
                  <a:schemeClr val="dk1"/>
                </a:solidFill>
              </a:rPr>
              <a:t>출처 : </a:t>
            </a:r>
            <a:r>
              <a:rPr lang="ko-KR" sz="13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넷플릭스 오리지널 시리즈 '오징어 게임'. 넷플릭스 제공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050" y="1908100"/>
            <a:ext cx="5001142" cy="333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/>
          <p:nvPr/>
        </p:nvSpPr>
        <p:spPr>
          <a:xfrm>
            <a:off x="-1690571" y="1738429"/>
            <a:ext cx="3381000" cy="3381000"/>
          </a:xfrm>
          <a:prstGeom prst="ellipse">
            <a:avLst/>
          </a:prstGeom>
          <a:solidFill>
            <a:srgbClr val="054D8E"/>
          </a:solidFill>
          <a:ln>
            <a:noFill/>
          </a:ln>
          <a:effectLst>
            <a:outerShdw blurRad="76200" rotWithShape="0" algn="tl" dir="2700000" dist="12700">
              <a:srgbClr val="03335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3" name="Google Shape;183;p21"/>
          <p:cNvGrpSpPr/>
          <p:nvPr/>
        </p:nvGrpSpPr>
        <p:grpSpPr>
          <a:xfrm>
            <a:off x="2283848" y="1950150"/>
            <a:ext cx="9289800" cy="2524186"/>
            <a:chOff x="986899" y="1994754"/>
            <a:chExt cx="9289800" cy="2524186"/>
          </a:xfrm>
        </p:grpSpPr>
        <p:sp>
          <p:nvSpPr>
            <p:cNvPr id="184" name="Google Shape;184;p21"/>
            <p:cNvSpPr txBox="1"/>
            <p:nvPr/>
          </p:nvSpPr>
          <p:spPr>
            <a:xfrm>
              <a:off x="1357901" y="1994754"/>
              <a:ext cx="68823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5400">
                  <a:solidFill>
                    <a:schemeClr val="lt1"/>
                  </a:solidFill>
                </a:rPr>
                <a:t>프로젝트 목표 </a:t>
              </a:r>
              <a:endParaRPr/>
            </a:p>
          </p:txBody>
        </p:sp>
        <p:sp>
          <p:nvSpPr>
            <p:cNvPr id="185" name="Google Shape;185;p21"/>
            <p:cNvSpPr txBox="1"/>
            <p:nvPr/>
          </p:nvSpPr>
          <p:spPr>
            <a:xfrm>
              <a:off x="986899" y="3503140"/>
              <a:ext cx="9289800" cy="10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556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Char char="-"/>
              </a:pPr>
              <a:r>
                <a:rPr b="1" lang="ko-KR" sz="2000">
                  <a:solidFill>
                    <a:schemeClr val="lt1"/>
                  </a:solidFill>
                </a:rPr>
                <a:t>Person Tracking 기반 탐지</a:t>
              </a:r>
              <a:endParaRPr b="1" sz="2000">
                <a:solidFill>
                  <a:schemeClr val="lt1"/>
                </a:solidFill>
              </a:endParaRPr>
            </a:p>
            <a:p>
              <a:pPr indent="0" lvl="0" marL="4572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chemeClr val="lt1"/>
                </a:solidFill>
              </a:endParaRPr>
            </a:p>
            <a:p>
              <a:pPr indent="-3556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Char char="-"/>
              </a:pPr>
              <a:r>
                <a:rPr b="1" lang="ko-KR" sz="2000">
                  <a:solidFill>
                    <a:schemeClr val="lt1"/>
                  </a:solidFill>
                </a:rPr>
                <a:t>Monodepth 기반 센터 좌표를 이용해 어느 객체가 앞에 있는지 판단</a:t>
              </a:r>
              <a:endParaRPr b="1" sz="2000">
                <a:solidFill>
                  <a:schemeClr val="lt1"/>
                </a:solidFill>
              </a:endParaRPr>
            </a:p>
          </p:txBody>
        </p:sp>
      </p:grpSp>
      <p:sp>
        <p:nvSpPr>
          <p:cNvPr id="186" name="Google Shape;186;p21"/>
          <p:cNvSpPr txBox="1"/>
          <p:nvPr/>
        </p:nvSpPr>
        <p:spPr>
          <a:xfrm>
            <a:off x="489701" y="3199725"/>
            <a:ext cx="86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lang="ko-KR" sz="1800">
                <a:solidFill>
                  <a:schemeClr val="lt1"/>
                </a:solidFill>
              </a:rPr>
              <a:t>3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1"/>
          <p:cNvSpPr txBox="1"/>
          <p:nvPr/>
        </p:nvSpPr>
        <p:spPr>
          <a:xfrm>
            <a:off x="11841600" y="6353450"/>
            <a:ext cx="350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solidFill>
                  <a:schemeClr val="lt1"/>
                </a:solidFill>
              </a:rPr>
              <a:t>7</a:t>
            </a:r>
            <a:endParaRPr b="1"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1"/>
          <p:cNvSpPr txBox="1"/>
          <p:nvPr/>
        </p:nvSpPr>
        <p:spPr>
          <a:xfrm>
            <a:off x="10198800" y="317275"/>
            <a:ext cx="1993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lt1"/>
                </a:solidFill>
              </a:rPr>
              <a:t>인텔 AI SW 아카데미 4기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/>
        </p:nvSpPr>
        <p:spPr>
          <a:xfrm>
            <a:off x="717131" y="423167"/>
            <a:ext cx="944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b="1" lang="ko-KR" sz="1600">
                <a:solidFill>
                  <a:srgbClr val="262626"/>
                </a:solidFill>
              </a:rPr>
              <a:t>3</a:t>
            </a:r>
            <a:r>
              <a:rPr b="1" lang="ko-KR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 | </a:t>
            </a:r>
            <a:endParaRPr b="1" sz="16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2"/>
          <p:cNvSpPr txBox="1"/>
          <p:nvPr/>
        </p:nvSpPr>
        <p:spPr>
          <a:xfrm>
            <a:off x="1550096" y="423175"/>
            <a:ext cx="225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262626"/>
                </a:solidFill>
              </a:rPr>
              <a:t>프로젝트 목표</a:t>
            </a:r>
            <a:endParaRPr/>
          </a:p>
        </p:txBody>
      </p:sp>
      <p:cxnSp>
        <p:nvCxnSpPr>
          <p:cNvPr id="195" name="Google Shape;195;p22"/>
          <p:cNvCxnSpPr/>
          <p:nvPr/>
        </p:nvCxnSpPr>
        <p:spPr>
          <a:xfrm>
            <a:off x="6096000" y="1164838"/>
            <a:ext cx="0" cy="507990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96" name="Google Shape;196;p22"/>
          <p:cNvSpPr txBox="1"/>
          <p:nvPr/>
        </p:nvSpPr>
        <p:spPr>
          <a:xfrm>
            <a:off x="6428400" y="2391488"/>
            <a:ext cx="5413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-KR" sz="1800">
                <a:solidFill>
                  <a:schemeClr val="dk1"/>
                </a:solidFill>
              </a:rPr>
              <a:t>깊이 탐지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-KR" sz="1800">
                <a:solidFill>
                  <a:schemeClr val="dk1"/>
                </a:solidFill>
              </a:rPr>
              <a:t>근접한 사람 찾기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97" name="Google Shape;197;p22"/>
          <p:cNvSpPr txBox="1"/>
          <p:nvPr/>
        </p:nvSpPr>
        <p:spPr>
          <a:xfrm>
            <a:off x="1409525" y="1289425"/>
            <a:ext cx="3070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chemeClr val="accent1"/>
                </a:solidFill>
              </a:rPr>
              <a:t>Person Tracking</a:t>
            </a:r>
            <a:endParaRPr b="1" sz="2800">
              <a:solidFill>
                <a:schemeClr val="accent1"/>
              </a:solidFill>
            </a:endParaRPr>
          </a:p>
        </p:txBody>
      </p:sp>
      <p:sp>
        <p:nvSpPr>
          <p:cNvPr id="198" name="Google Shape;198;p22"/>
          <p:cNvSpPr txBox="1"/>
          <p:nvPr/>
        </p:nvSpPr>
        <p:spPr>
          <a:xfrm>
            <a:off x="7854572" y="1289425"/>
            <a:ext cx="3240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chemeClr val="accent1"/>
                </a:solidFill>
              </a:rPr>
              <a:t>Monodepth</a:t>
            </a:r>
            <a:endParaRPr b="1" sz="2800">
              <a:solidFill>
                <a:schemeClr val="accent1"/>
              </a:solidFill>
            </a:endParaRPr>
          </a:p>
        </p:txBody>
      </p:sp>
      <p:sp>
        <p:nvSpPr>
          <p:cNvPr id="199" name="Google Shape;199;p22"/>
          <p:cNvSpPr txBox="1"/>
          <p:nvPr/>
        </p:nvSpPr>
        <p:spPr>
          <a:xfrm>
            <a:off x="10198800" y="317275"/>
            <a:ext cx="1993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accent1"/>
                </a:solidFill>
              </a:rPr>
              <a:t>인텔 AI SW 아카데미 4기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00" name="Google Shape;200;p22"/>
          <p:cNvSpPr txBox="1"/>
          <p:nvPr/>
        </p:nvSpPr>
        <p:spPr>
          <a:xfrm>
            <a:off x="11841600" y="6353450"/>
            <a:ext cx="350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solidFill>
                  <a:schemeClr val="accent1"/>
                </a:solidFill>
              </a:rPr>
              <a:t>8</a:t>
            </a:r>
            <a:endParaRPr b="1" sz="15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2"/>
          <p:cNvSpPr txBox="1"/>
          <p:nvPr/>
        </p:nvSpPr>
        <p:spPr>
          <a:xfrm>
            <a:off x="498575" y="2391488"/>
            <a:ext cx="5413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-KR" sz="1800">
                <a:solidFill>
                  <a:schemeClr val="dk1"/>
                </a:solidFill>
              </a:rPr>
              <a:t>사람 객체 탐지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-KR" sz="1800">
                <a:solidFill>
                  <a:schemeClr val="dk1"/>
                </a:solidFill>
              </a:rPr>
              <a:t>사람객체 중심좌표 구하기 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/>
          <p:nvPr/>
        </p:nvSpPr>
        <p:spPr>
          <a:xfrm>
            <a:off x="-1690571" y="1738429"/>
            <a:ext cx="3381000" cy="3381000"/>
          </a:xfrm>
          <a:prstGeom prst="ellipse">
            <a:avLst/>
          </a:prstGeom>
          <a:solidFill>
            <a:srgbClr val="054D8E"/>
          </a:solidFill>
          <a:ln>
            <a:noFill/>
          </a:ln>
          <a:effectLst>
            <a:outerShdw blurRad="76200" rotWithShape="0" algn="tl" dir="2700000" dist="12700">
              <a:srgbClr val="03335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7" name="Google Shape;207;p23"/>
          <p:cNvGrpSpPr/>
          <p:nvPr/>
        </p:nvGrpSpPr>
        <p:grpSpPr>
          <a:xfrm>
            <a:off x="2283848" y="1950150"/>
            <a:ext cx="9289800" cy="2216386"/>
            <a:chOff x="986899" y="1994754"/>
            <a:chExt cx="9289800" cy="2216386"/>
          </a:xfrm>
        </p:grpSpPr>
        <p:sp>
          <p:nvSpPr>
            <p:cNvPr id="208" name="Google Shape;208;p23"/>
            <p:cNvSpPr txBox="1"/>
            <p:nvPr/>
          </p:nvSpPr>
          <p:spPr>
            <a:xfrm>
              <a:off x="1357901" y="1994754"/>
              <a:ext cx="68823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5400">
                  <a:solidFill>
                    <a:schemeClr val="lt1"/>
                  </a:solidFill>
                </a:rPr>
                <a:t>시스템 구성도 </a:t>
              </a:r>
              <a:endParaRPr/>
            </a:p>
          </p:txBody>
        </p:sp>
        <p:sp>
          <p:nvSpPr>
            <p:cNvPr id="209" name="Google Shape;209;p23"/>
            <p:cNvSpPr txBox="1"/>
            <p:nvPr/>
          </p:nvSpPr>
          <p:spPr>
            <a:xfrm>
              <a:off x="986899" y="3503140"/>
              <a:ext cx="92898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556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Char char="-"/>
              </a:pPr>
              <a:r>
                <a:rPr b="1" lang="ko-KR" sz="2000">
                  <a:solidFill>
                    <a:schemeClr val="lt1"/>
                  </a:solidFill>
                </a:rPr>
                <a:t>시스템 구성도</a:t>
              </a:r>
              <a:endParaRPr b="1" sz="2000">
                <a:solidFill>
                  <a:schemeClr val="lt1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chemeClr val="lt1"/>
                </a:solidFill>
              </a:endParaRPr>
            </a:p>
          </p:txBody>
        </p:sp>
      </p:grpSp>
      <p:sp>
        <p:nvSpPr>
          <p:cNvPr id="210" name="Google Shape;210;p23"/>
          <p:cNvSpPr txBox="1"/>
          <p:nvPr/>
        </p:nvSpPr>
        <p:spPr>
          <a:xfrm>
            <a:off x="489701" y="3199725"/>
            <a:ext cx="86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lang="ko-KR" sz="1800">
                <a:solidFill>
                  <a:schemeClr val="lt1"/>
                </a:solidFill>
              </a:rPr>
              <a:t>4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3"/>
          <p:cNvSpPr txBox="1"/>
          <p:nvPr/>
        </p:nvSpPr>
        <p:spPr>
          <a:xfrm>
            <a:off x="11841600" y="6353450"/>
            <a:ext cx="350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solidFill>
                  <a:schemeClr val="lt1"/>
                </a:solidFill>
              </a:rPr>
              <a:t>9</a:t>
            </a:r>
            <a:endParaRPr b="1"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19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A5381"/>
      </a:accent1>
      <a:accent2>
        <a:srgbClr val="0768BE"/>
      </a:accent2>
      <a:accent3>
        <a:srgbClr val="9BBCDA"/>
      </a:accent3>
      <a:accent4>
        <a:srgbClr val="F7EFE2"/>
      </a:accent4>
      <a:accent5>
        <a:srgbClr val="BBBEBB"/>
      </a:accent5>
      <a:accent6>
        <a:srgbClr val="5F6877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