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EC26B-2EC0-4A8E-A1BE-F03A8AE8C0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07045-CEC5-4E0D-8D7A-9C6D80EA8C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45294-BDF3-4190-99D1-C00DBA9A59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AE959D-0D8F-43C3-988B-9D9FA432D5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593A57-D85D-4742-96C1-273CF67F2F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580190-F77A-44D5-B87C-8823A40ABB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8CD948-CE65-44A5-8067-ECFD534174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2DFF14-ABE6-42C2-9400-8EE3AB6E70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602D6-7703-43B8-ADCE-786CAA26F7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AA6151-D4E4-40CF-8AE4-09BCCA7642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2D89F0-E8FC-42E5-9F82-EAD07704C0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86C5B5-EAE6-4A60-B381-466B03F688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F1B3F9-C863-4B92-AE9C-DE23D62BDC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948332-7644-4E21-9ECF-20BDC26E2C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FFB351-9A51-4323-B673-18D1AF6BA7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A0E0FD-8E15-4007-A105-CBFCCC3C58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5CF4DA-00CA-441E-A942-591A0C7739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28A84-BFDB-4CBD-989A-47992669AD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0FF39C-9144-4BC8-B1FF-A1D78750D5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66BBB-17CE-4EC7-A45A-A535F42028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946D3-A44F-4B08-B423-ECB7312C90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383B7-FF8F-46A6-8693-357CA12CE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2F1DC-10C5-4BEF-AE25-19250BC7A1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A6574C-92D8-47F9-B06E-34267EC389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FE469F-8F3A-45C1-9C2F-9FE21B9D86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4F1373-4A8E-4ED6-8E24-2B162A590E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"/>
          <p:cNvGrpSpPr/>
          <p:nvPr/>
        </p:nvGrpSpPr>
        <p:grpSpPr>
          <a:xfrm>
            <a:off x="2130120" y="1757880"/>
            <a:ext cx="14026680" cy="6582960"/>
            <a:chOff x="2130120" y="1757880"/>
            <a:chExt cx="14026680" cy="6582960"/>
          </a:xfrm>
        </p:grpSpPr>
        <p:sp>
          <p:nvSpPr>
            <p:cNvPr id="83" name="Freeform 3"/>
            <p:cNvSpPr/>
            <p:nvPr/>
          </p:nvSpPr>
          <p:spPr>
            <a:xfrm>
              <a:off x="2130120" y="1945440"/>
              <a:ext cx="14026680" cy="6395400"/>
            </a:xfrm>
            <a:custGeom>
              <a:avLst/>
              <a:gdLst/>
              <a:ahLst/>
              <a:rect l="l" t="t" r="r" b="b"/>
              <a:pathLst>
                <a:path w="4274726" h="1949220">
                  <a:moveTo>
                    <a:pt x="0" y="0"/>
                  </a:moveTo>
                  <a:lnTo>
                    <a:pt x="4274726" y="0"/>
                  </a:lnTo>
                  <a:lnTo>
                    <a:pt x="4274726" y="1949220"/>
                  </a:lnTo>
                  <a:lnTo>
                    <a:pt x="0" y="19492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TextBox 4"/>
            <p:cNvSpPr/>
            <p:nvPr/>
          </p:nvSpPr>
          <p:spPr>
            <a:xfrm>
              <a:off x="2130120" y="1757880"/>
              <a:ext cx="14026680" cy="658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Group 5"/>
          <p:cNvGrpSpPr/>
          <p:nvPr/>
        </p:nvGrpSpPr>
        <p:grpSpPr>
          <a:xfrm>
            <a:off x="1577880" y="3616560"/>
            <a:ext cx="15113520" cy="2836080"/>
            <a:chOff x="1577880" y="3616560"/>
            <a:chExt cx="15113520" cy="2836080"/>
          </a:xfrm>
        </p:grpSpPr>
        <p:sp>
          <p:nvSpPr>
            <p:cNvPr id="86" name="Freeform 6"/>
            <p:cNvSpPr/>
            <p:nvPr/>
          </p:nvSpPr>
          <p:spPr>
            <a:xfrm rot="21386400">
              <a:off x="1629000" y="4296960"/>
              <a:ext cx="15024240" cy="1689840"/>
            </a:xfrm>
            <a:custGeom>
              <a:avLst/>
              <a:gdLst/>
              <a:ahLst/>
              <a:rect l="l" t="t" r="r" b="b"/>
              <a:pathLst>
                <a:path w="3957319" h="445386">
                  <a:moveTo>
                    <a:pt x="0" y="0"/>
                  </a:moveTo>
                  <a:lnTo>
                    <a:pt x="3957319" y="0"/>
                  </a:lnTo>
                  <a:lnTo>
                    <a:pt x="3957319" y="445386"/>
                  </a:lnTo>
                  <a:lnTo>
                    <a:pt x="0" y="445386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TextBox 7"/>
            <p:cNvSpPr/>
            <p:nvPr/>
          </p:nvSpPr>
          <p:spPr>
            <a:xfrm rot="21386400">
              <a:off x="1622520" y="4080960"/>
              <a:ext cx="15024240" cy="19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TextBox 8"/>
          <p:cNvSpPr/>
          <p:nvPr/>
        </p:nvSpPr>
        <p:spPr>
          <a:xfrm>
            <a:off x="4752720" y="2782080"/>
            <a:ext cx="8781120" cy="15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2039"/>
              </a:lnSpc>
              <a:buNone/>
            </a:pPr>
            <a:r>
              <a:rPr b="0" lang="en-US" sz="86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Don’t Angry</a:t>
            </a:r>
            <a:endParaRPr b="0" lang="en-US" sz="8600" spc="-1" strike="noStrike">
              <a:latin typeface="Arial"/>
            </a:endParaRPr>
          </a:p>
        </p:txBody>
      </p:sp>
      <p:sp>
        <p:nvSpPr>
          <p:cNvPr id="89" name="TextBox 9"/>
          <p:cNvSpPr/>
          <p:nvPr/>
        </p:nvSpPr>
        <p:spPr>
          <a:xfrm>
            <a:off x="3325680" y="6599160"/>
            <a:ext cx="1163556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999"/>
              </a:lnSpc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zh-CN" sz="5000" spc="-1" strike="noStrike">
                <a:solidFill>
                  <a:srgbClr val="000000"/>
                </a:solidFill>
                <a:latin typeface="Arial"/>
                <a:ea typeface="DejaVu Sans"/>
              </a:rPr>
              <a:t>조 이지원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5000" spc="-1" strike="noStrike">
                <a:solidFill>
                  <a:srgbClr val="000000"/>
                </a:solidFill>
                <a:latin typeface="Arial"/>
                <a:ea typeface="DejaVu Sans"/>
              </a:rPr>
              <a:t>최재혁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0" name="TextBox 10"/>
          <p:cNvSpPr/>
          <p:nvPr/>
        </p:nvSpPr>
        <p:spPr>
          <a:xfrm>
            <a:off x="3325680" y="4097160"/>
            <a:ext cx="11635560" cy="19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5398"/>
              </a:lnSpc>
              <a:buNone/>
            </a:pPr>
            <a:r>
              <a:rPr b="0" lang="zh-CN" sz="86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프로젝트 </a:t>
            </a:r>
            <a:endParaRPr b="0" lang="en-US" sz="86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85800" y="572400"/>
            <a:ext cx="4799880" cy="102708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인텔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AI SW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아카데미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5544800" y="559800"/>
            <a:ext cx="2742480" cy="102708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Mini Project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30"/>
          <p:cNvGrpSpPr/>
          <p:nvPr/>
        </p:nvGrpSpPr>
        <p:grpSpPr>
          <a:xfrm>
            <a:off x="1617480" y="990360"/>
            <a:ext cx="15086880" cy="1860480"/>
            <a:chOff x="1617480" y="990360"/>
            <a:chExt cx="15086880" cy="1860480"/>
          </a:xfrm>
        </p:grpSpPr>
        <p:sp>
          <p:nvSpPr>
            <p:cNvPr id="191" name="Freeform 25"/>
            <p:cNvSpPr/>
            <p:nvPr/>
          </p:nvSpPr>
          <p:spPr>
            <a:xfrm>
              <a:off x="1617480" y="1356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TextBox 40"/>
            <p:cNvSpPr/>
            <p:nvPr/>
          </p:nvSpPr>
          <p:spPr>
            <a:xfrm>
              <a:off x="1617480" y="990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3" name="Group 47"/>
          <p:cNvGrpSpPr/>
          <p:nvPr/>
        </p:nvGrpSpPr>
        <p:grpSpPr>
          <a:xfrm>
            <a:off x="1600200" y="2971440"/>
            <a:ext cx="15094080" cy="6856200"/>
            <a:chOff x="1600200" y="2971440"/>
            <a:chExt cx="15094080" cy="6856200"/>
          </a:xfrm>
        </p:grpSpPr>
        <p:sp>
          <p:nvSpPr>
            <p:cNvPr id="194" name="Freeform 46"/>
            <p:cNvSpPr/>
            <p:nvPr/>
          </p:nvSpPr>
          <p:spPr>
            <a:xfrm>
              <a:off x="1600200" y="3273120"/>
              <a:ext cx="15094080" cy="655452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TextBox 96"/>
            <p:cNvSpPr/>
            <p:nvPr/>
          </p:nvSpPr>
          <p:spPr>
            <a:xfrm>
              <a:off x="1600200" y="2971440"/>
              <a:ext cx="15094080" cy="685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"/>
            <p:cNvSpPr/>
            <p:nvPr/>
          </p:nvSpPr>
          <p:spPr>
            <a:xfrm>
              <a:off x="2286000" y="5257440"/>
              <a:ext cx="5484960" cy="193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TextBox 97"/>
          <p:cNvSpPr/>
          <p:nvPr/>
        </p:nvSpPr>
        <p:spPr>
          <a:xfrm>
            <a:off x="2665080" y="4343400"/>
            <a:ext cx="6249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통합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8" name="TextBox 99"/>
          <p:cNvSpPr/>
          <p:nvPr/>
        </p:nvSpPr>
        <p:spPr>
          <a:xfrm>
            <a:off x="3753360" y="1688400"/>
            <a:ext cx="1077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통합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2514600" y="5257800"/>
            <a:ext cx="708552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Script shell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명령어 형식의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.sh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파일로 각 코드 순차적 실행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57600" y="6115320"/>
            <a:ext cx="11761920" cy="34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31"/>
          <p:cNvGrpSpPr/>
          <p:nvPr/>
        </p:nvGrpSpPr>
        <p:grpSpPr>
          <a:xfrm>
            <a:off x="2085480" y="990360"/>
            <a:ext cx="15086880" cy="1860480"/>
            <a:chOff x="2085480" y="990360"/>
            <a:chExt cx="15086880" cy="1860480"/>
          </a:xfrm>
        </p:grpSpPr>
        <p:sp>
          <p:nvSpPr>
            <p:cNvPr id="202" name="Freeform 26"/>
            <p:cNvSpPr/>
            <p:nvPr/>
          </p:nvSpPr>
          <p:spPr>
            <a:xfrm>
              <a:off x="2085480" y="1356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TextBox 47"/>
            <p:cNvSpPr/>
            <p:nvPr/>
          </p:nvSpPr>
          <p:spPr>
            <a:xfrm>
              <a:off x="2085480" y="990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" name="Group 1"/>
          <p:cNvGrpSpPr/>
          <p:nvPr/>
        </p:nvGrpSpPr>
        <p:grpSpPr>
          <a:xfrm>
            <a:off x="2049120" y="2778840"/>
            <a:ext cx="15095160" cy="6857280"/>
            <a:chOff x="2049120" y="2778840"/>
            <a:chExt cx="15095160" cy="6857280"/>
          </a:xfrm>
        </p:grpSpPr>
        <p:sp>
          <p:nvSpPr>
            <p:cNvPr id="205" name="Freeform 1"/>
            <p:cNvSpPr/>
            <p:nvPr/>
          </p:nvSpPr>
          <p:spPr>
            <a:xfrm>
              <a:off x="2049120" y="3080520"/>
              <a:ext cx="15095160" cy="655560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TextBox 2"/>
            <p:cNvSpPr/>
            <p:nvPr/>
          </p:nvSpPr>
          <p:spPr>
            <a:xfrm>
              <a:off x="2049120" y="2778840"/>
              <a:ext cx="15095160" cy="685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TextBox 45"/>
          <p:cNvSpPr/>
          <p:nvPr/>
        </p:nvSpPr>
        <p:spPr>
          <a:xfrm>
            <a:off x="4161600" y="8697240"/>
            <a:ext cx="365688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99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Angry Precision &gt; 0.8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TextBox 48"/>
          <p:cNvSpPr/>
          <p:nvPr/>
        </p:nvSpPr>
        <p:spPr>
          <a:xfrm>
            <a:off x="3753360" y="1688400"/>
            <a:ext cx="107798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시연 과정  </a:t>
            </a:r>
            <a:endParaRPr b="0" lang="en-US" sz="6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4114800" y="6858000"/>
            <a:ext cx="2742480" cy="205668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 rot="21599400">
            <a:off x="9300600" y="8144640"/>
            <a:ext cx="5481360" cy="141480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9660600" y="3429000"/>
            <a:ext cx="2799360" cy="1456200"/>
          </a:xfrm>
          <a:prstGeom prst="rect">
            <a:avLst/>
          </a:prstGeom>
          <a:ln w="0">
            <a:noFill/>
          </a:ln>
        </p:spPr>
      </p:pic>
      <p:sp>
        <p:nvSpPr>
          <p:cNvPr id="212" name=""/>
          <p:cNvSpPr/>
          <p:nvPr/>
        </p:nvSpPr>
        <p:spPr>
          <a:xfrm>
            <a:off x="7315200" y="8502840"/>
            <a:ext cx="182808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3423600" y="4009680"/>
            <a:ext cx="3885480" cy="685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안면 감지 모델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interactive_face_detection_demo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402720" y="5362920"/>
            <a:ext cx="3885480" cy="685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감정 감지 모델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interactive_face_detection_demo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0107000" y="5556600"/>
            <a:ext cx="3885480" cy="685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소리 감지 모델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speech_to_wav2vec-demo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257800" y="4788000"/>
            <a:ext cx="45648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5258160" y="6228360"/>
            <a:ext cx="45648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11887200" y="6242400"/>
            <a:ext cx="45648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10107000" y="6555600"/>
            <a:ext cx="3885480" cy="1081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초간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44.1kHz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녹음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ffmpeg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16-bit, 16 kHz, mono-channel WAVE audio file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변환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1874600" y="7698600"/>
            <a:ext cx="45648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 rot="18760800">
            <a:off x="11537640" y="4754160"/>
            <a:ext cx="415800" cy="89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4"/>
          <a:stretch/>
        </p:blipFill>
        <p:spPr>
          <a:xfrm>
            <a:off x="12598920" y="3495960"/>
            <a:ext cx="1828080" cy="1362240"/>
          </a:xfrm>
          <a:prstGeom prst="rect">
            <a:avLst/>
          </a:prstGeom>
          <a:ln w="0">
            <a:noFill/>
          </a:ln>
        </p:spPr>
      </p:pic>
      <p:sp>
        <p:nvSpPr>
          <p:cNvPr id="223" name=""/>
          <p:cNvSpPr/>
          <p:nvPr/>
        </p:nvSpPr>
        <p:spPr>
          <a:xfrm rot="2705400">
            <a:off x="12369960" y="4746960"/>
            <a:ext cx="415800" cy="89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Box 3"/>
          <p:cNvSpPr/>
          <p:nvPr/>
        </p:nvSpPr>
        <p:spPr>
          <a:xfrm flipH="1">
            <a:off x="10320480" y="4647960"/>
            <a:ext cx="110808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99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Sorry”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7"/>
          <p:cNvGrpSpPr/>
          <p:nvPr/>
        </p:nvGrpSpPr>
        <p:grpSpPr>
          <a:xfrm>
            <a:off x="1509120" y="2778840"/>
            <a:ext cx="15095160" cy="6857280"/>
            <a:chOff x="1509120" y="2778840"/>
            <a:chExt cx="15095160" cy="6857280"/>
          </a:xfrm>
        </p:grpSpPr>
        <p:sp>
          <p:nvSpPr>
            <p:cNvPr id="226" name="Freeform 7"/>
            <p:cNvSpPr/>
            <p:nvPr/>
          </p:nvSpPr>
          <p:spPr>
            <a:xfrm>
              <a:off x="1509120" y="3080520"/>
              <a:ext cx="15095160" cy="655560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TextBox 15"/>
            <p:cNvSpPr/>
            <p:nvPr/>
          </p:nvSpPr>
          <p:spPr>
            <a:xfrm>
              <a:off x="1509120" y="2778840"/>
              <a:ext cx="15095160" cy="685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" name="Group 4"/>
          <p:cNvGrpSpPr/>
          <p:nvPr/>
        </p:nvGrpSpPr>
        <p:grpSpPr>
          <a:xfrm>
            <a:off x="1544760" y="918360"/>
            <a:ext cx="15086880" cy="1860480"/>
            <a:chOff x="1544760" y="918360"/>
            <a:chExt cx="15086880" cy="1860480"/>
          </a:xfrm>
        </p:grpSpPr>
        <p:sp>
          <p:nvSpPr>
            <p:cNvPr id="229" name="Freeform 5"/>
            <p:cNvSpPr/>
            <p:nvPr/>
          </p:nvSpPr>
          <p:spPr>
            <a:xfrm>
              <a:off x="1544760" y="1284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TextBox 12"/>
            <p:cNvSpPr/>
            <p:nvPr/>
          </p:nvSpPr>
          <p:spPr>
            <a:xfrm>
              <a:off x="1544760" y="918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1" name="Group 6"/>
          <p:cNvGrpSpPr/>
          <p:nvPr/>
        </p:nvGrpSpPr>
        <p:grpSpPr>
          <a:xfrm>
            <a:off x="1600200" y="2971440"/>
            <a:ext cx="15094080" cy="6855840"/>
            <a:chOff x="1600200" y="2971440"/>
            <a:chExt cx="15094080" cy="6855840"/>
          </a:xfrm>
        </p:grpSpPr>
        <p:sp>
          <p:nvSpPr>
            <p:cNvPr id="232" name="TextBox 13"/>
            <p:cNvSpPr/>
            <p:nvPr/>
          </p:nvSpPr>
          <p:spPr>
            <a:xfrm>
              <a:off x="1600200" y="2971440"/>
              <a:ext cx="15094080" cy="685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2286000" y="5257440"/>
              <a:ext cx="5484960" cy="193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" name="TextBox 14"/>
          <p:cNvSpPr/>
          <p:nvPr/>
        </p:nvSpPr>
        <p:spPr>
          <a:xfrm>
            <a:off x="1755360" y="4489200"/>
            <a:ext cx="627516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99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ts val="4799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5" name="TextBox 16"/>
          <p:cNvSpPr/>
          <p:nvPr/>
        </p:nvSpPr>
        <p:spPr>
          <a:xfrm>
            <a:off x="3753360" y="1688400"/>
            <a:ext cx="1077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개선 사항  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236" name="TextBox 17"/>
          <p:cNvSpPr/>
          <p:nvPr/>
        </p:nvSpPr>
        <p:spPr>
          <a:xfrm>
            <a:off x="2044440" y="4489200"/>
            <a:ext cx="627516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2691720" y="3934800"/>
            <a:ext cx="13321800" cy="32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감정을 음성으로 예측하는 모델 추가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2.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shutdown cancel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을 행동으로 할 수 있는 모델 추가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3.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한국어 음성 인식 모델 추가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"/>
          <p:cNvGrpSpPr/>
          <p:nvPr/>
        </p:nvGrpSpPr>
        <p:grpSpPr>
          <a:xfrm>
            <a:off x="-567720" y="3308400"/>
            <a:ext cx="19422360" cy="3452040"/>
            <a:chOff x="-567720" y="3308400"/>
            <a:chExt cx="19422360" cy="3452040"/>
          </a:xfrm>
        </p:grpSpPr>
        <p:sp>
          <p:nvSpPr>
            <p:cNvPr id="239" name="Freeform 3"/>
            <p:cNvSpPr/>
            <p:nvPr/>
          </p:nvSpPr>
          <p:spPr>
            <a:xfrm>
              <a:off x="-567720" y="3525480"/>
              <a:ext cx="19422360" cy="3234960"/>
            </a:xfrm>
            <a:custGeom>
              <a:avLst/>
              <a:gdLst/>
              <a:ahLst/>
              <a:rect l="l" t="t" r="r" b="b"/>
              <a:pathLst>
                <a:path w="5115653" h="852267">
                  <a:moveTo>
                    <a:pt x="0" y="0"/>
                  </a:moveTo>
                  <a:lnTo>
                    <a:pt x="5115653" y="0"/>
                  </a:lnTo>
                  <a:lnTo>
                    <a:pt x="5115653" y="852267"/>
                  </a:lnTo>
                  <a:lnTo>
                    <a:pt x="0" y="8522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TextBox 4"/>
            <p:cNvSpPr/>
            <p:nvPr/>
          </p:nvSpPr>
          <p:spPr>
            <a:xfrm>
              <a:off x="-567720" y="3308400"/>
              <a:ext cx="19422360" cy="34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1" name="TextBox 5"/>
          <p:cNvSpPr/>
          <p:nvPr/>
        </p:nvSpPr>
        <p:spPr>
          <a:xfrm>
            <a:off x="1725480" y="4056840"/>
            <a:ext cx="14835960" cy="21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7218"/>
              </a:lnSpc>
              <a:buNone/>
            </a:pPr>
            <a:r>
              <a:rPr b="0" lang="en-US" sz="123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THANK YOU</a:t>
            </a:r>
            <a:endParaRPr b="0" lang="en-US" sz="1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1"/>
          <p:cNvGrpSpPr/>
          <p:nvPr/>
        </p:nvGrpSpPr>
        <p:grpSpPr>
          <a:xfrm>
            <a:off x="2049120" y="2971080"/>
            <a:ext cx="15095160" cy="6857280"/>
            <a:chOff x="2049120" y="2971080"/>
            <a:chExt cx="15095160" cy="6857280"/>
          </a:xfrm>
        </p:grpSpPr>
        <p:sp>
          <p:nvSpPr>
            <p:cNvPr id="94" name="Freeform 2"/>
            <p:cNvSpPr/>
            <p:nvPr/>
          </p:nvSpPr>
          <p:spPr>
            <a:xfrm>
              <a:off x="2049120" y="3272760"/>
              <a:ext cx="15095160" cy="655560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TextBox 46"/>
            <p:cNvSpPr/>
            <p:nvPr/>
          </p:nvSpPr>
          <p:spPr>
            <a:xfrm>
              <a:off x="2049120" y="2971080"/>
              <a:ext cx="15095160" cy="685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" name="Group 24"/>
          <p:cNvGrpSpPr/>
          <p:nvPr/>
        </p:nvGrpSpPr>
        <p:grpSpPr>
          <a:xfrm>
            <a:off x="1600200" y="2971800"/>
            <a:ext cx="15095160" cy="6856920"/>
            <a:chOff x="1600200" y="2971800"/>
            <a:chExt cx="15095160" cy="6856920"/>
          </a:xfrm>
        </p:grpSpPr>
        <p:sp>
          <p:nvSpPr>
            <p:cNvPr id="97" name="TextBox 6"/>
            <p:cNvSpPr/>
            <p:nvPr/>
          </p:nvSpPr>
          <p:spPr>
            <a:xfrm>
              <a:off x="1600200" y="2971800"/>
              <a:ext cx="15095160" cy="685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TextBox 36"/>
          <p:cNvSpPr/>
          <p:nvPr/>
        </p:nvSpPr>
        <p:spPr>
          <a:xfrm>
            <a:off x="2691360" y="3851640"/>
            <a:ext cx="3899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목표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TextBox 43"/>
          <p:cNvSpPr/>
          <p:nvPr/>
        </p:nvSpPr>
        <p:spPr>
          <a:xfrm>
            <a:off x="3753360" y="1688400"/>
            <a:ext cx="107798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프로젝트 개요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00" name="TextBox 1"/>
          <p:cNvSpPr/>
          <p:nvPr/>
        </p:nvSpPr>
        <p:spPr>
          <a:xfrm>
            <a:off x="2453400" y="4802400"/>
            <a:ext cx="7376040" cy="30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사용자의 감정 상태를 실시간으로 인식하여 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PC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를 제어하는 시스템을 개발하는 것을 목표로 함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특히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,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사용자가 게임이나 인터넷 작업 중 화난 표정을 짓는 경우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,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시스템이 이를 감지하여 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PC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를 자동으로 종료시키는 기능을 구현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101" name="Group 25"/>
          <p:cNvGrpSpPr/>
          <p:nvPr/>
        </p:nvGrpSpPr>
        <p:grpSpPr>
          <a:xfrm>
            <a:off x="2057400" y="685800"/>
            <a:ext cx="15086880" cy="1860480"/>
            <a:chOff x="2057400" y="685800"/>
            <a:chExt cx="15086880" cy="1860480"/>
          </a:xfrm>
        </p:grpSpPr>
        <p:sp>
          <p:nvSpPr>
            <p:cNvPr id="102" name="Freeform 19"/>
            <p:cNvSpPr/>
            <p:nvPr/>
          </p:nvSpPr>
          <p:spPr>
            <a:xfrm>
              <a:off x="2057400" y="105192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TextBox 42"/>
            <p:cNvSpPr/>
            <p:nvPr/>
          </p:nvSpPr>
          <p:spPr>
            <a:xfrm>
              <a:off x="2057400" y="68580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TextBox 51"/>
          <p:cNvSpPr/>
          <p:nvPr/>
        </p:nvSpPr>
        <p:spPr>
          <a:xfrm>
            <a:off x="6353640" y="1371600"/>
            <a:ext cx="79995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프로젝트 개요 </a:t>
            </a:r>
            <a:endParaRPr b="0" lang="en-US" sz="6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0257120" y="3429000"/>
            <a:ext cx="6202080" cy="620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8"/>
          <p:cNvGrpSpPr/>
          <p:nvPr/>
        </p:nvGrpSpPr>
        <p:grpSpPr>
          <a:xfrm>
            <a:off x="2049120" y="2970720"/>
            <a:ext cx="15095160" cy="6857280"/>
            <a:chOff x="2049120" y="2970720"/>
            <a:chExt cx="15095160" cy="6857280"/>
          </a:xfrm>
        </p:grpSpPr>
        <p:sp>
          <p:nvSpPr>
            <p:cNvPr id="107" name="Freeform 8"/>
            <p:cNvSpPr/>
            <p:nvPr/>
          </p:nvSpPr>
          <p:spPr>
            <a:xfrm>
              <a:off x="2049120" y="3272400"/>
              <a:ext cx="15095160" cy="655560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TextBox 18"/>
            <p:cNvSpPr/>
            <p:nvPr/>
          </p:nvSpPr>
          <p:spPr>
            <a:xfrm>
              <a:off x="2049120" y="2970720"/>
              <a:ext cx="15095160" cy="685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9"/>
          <p:cNvGrpSpPr/>
          <p:nvPr/>
        </p:nvGrpSpPr>
        <p:grpSpPr>
          <a:xfrm>
            <a:off x="1600200" y="2971800"/>
            <a:ext cx="15095160" cy="6856920"/>
            <a:chOff x="1600200" y="2971800"/>
            <a:chExt cx="15095160" cy="6856920"/>
          </a:xfrm>
        </p:grpSpPr>
        <p:sp>
          <p:nvSpPr>
            <p:cNvPr id="110" name="TextBox 19"/>
            <p:cNvSpPr/>
            <p:nvPr/>
          </p:nvSpPr>
          <p:spPr>
            <a:xfrm>
              <a:off x="1600200" y="2971800"/>
              <a:ext cx="15095160" cy="685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" name="TextBox 21"/>
          <p:cNvSpPr/>
          <p:nvPr/>
        </p:nvSpPr>
        <p:spPr>
          <a:xfrm>
            <a:off x="2771640" y="3851640"/>
            <a:ext cx="6591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미션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TextBox 22"/>
          <p:cNvSpPr/>
          <p:nvPr/>
        </p:nvSpPr>
        <p:spPr>
          <a:xfrm>
            <a:off x="3753360" y="1688400"/>
            <a:ext cx="107798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프로젝트 개요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13" name="TextBox 24"/>
          <p:cNvSpPr/>
          <p:nvPr/>
        </p:nvSpPr>
        <p:spPr>
          <a:xfrm>
            <a:off x="2514600" y="4803120"/>
            <a:ext cx="685800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사용자의 감정 조절 및 건전한 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PC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 습관 형성에 도움을 줄 것으로 기대됨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이 시스템을 통해 사용자는 자신의 감정을 인지하고 조절할 수 있는 기회를 가짐 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114" name="Group 10"/>
          <p:cNvGrpSpPr/>
          <p:nvPr/>
        </p:nvGrpSpPr>
        <p:grpSpPr>
          <a:xfrm>
            <a:off x="2057400" y="685800"/>
            <a:ext cx="15086880" cy="1860480"/>
            <a:chOff x="2057400" y="685800"/>
            <a:chExt cx="15086880" cy="1860480"/>
          </a:xfrm>
        </p:grpSpPr>
        <p:sp>
          <p:nvSpPr>
            <p:cNvPr id="115" name="Freeform 9"/>
            <p:cNvSpPr/>
            <p:nvPr/>
          </p:nvSpPr>
          <p:spPr>
            <a:xfrm>
              <a:off x="2057400" y="105192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TextBox 25"/>
            <p:cNvSpPr/>
            <p:nvPr/>
          </p:nvSpPr>
          <p:spPr>
            <a:xfrm>
              <a:off x="2057400" y="68580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TextBox 26"/>
          <p:cNvSpPr/>
          <p:nvPr/>
        </p:nvSpPr>
        <p:spPr>
          <a:xfrm>
            <a:off x="6353640" y="1371600"/>
            <a:ext cx="79995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프로젝트 개요 </a:t>
            </a:r>
            <a:endParaRPr b="0" lang="en-US" sz="6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0257120" y="3429000"/>
            <a:ext cx="6202080" cy="620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6"/>
          <p:cNvGrpSpPr/>
          <p:nvPr/>
        </p:nvGrpSpPr>
        <p:grpSpPr>
          <a:xfrm>
            <a:off x="1544760" y="918360"/>
            <a:ext cx="15086880" cy="1860480"/>
            <a:chOff x="1544760" y="918360"/>
            <a:chExt cx="15086880" cy="1860480"/>
          </a:xfrm>
        </p:grpSpPr>
        <p:sp>
          <p:nvSpPr>
            <p:cNvPr id="120" name="Freeform 17"/>
            <p:cNvSpPr/>
            <p:nvPr/>
          </p:nvSpPr>
          <p:spPr>
            <a:xfrm>
              <a:off x="1544760" y="1284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TextBox 11"/>
            <p:cNvSpPr/>
            <p:nvPr/>
          </p:nvSpPr>
          <p:spPr>
            <a:xfrm>
              <a:off x="1544760" y="918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" name="Group 36"/>
          <p:cNvGrpSpPr/>
          <p:nvPr/>
        </p:nvGrpSpPr>
        <p:grpSpPr>
          <a:xfrm>
            <a:off x="1600200" y="2971440"/>
            <a:ext cx="15094080" cy="6856200"/>
            <a:chOff x="1600200" y="2971440"/>
            <a:chExt cx="15094080" cy="6856200"/>
          </a:xfrm>
        </p:grpSpPr>
        <p:sp>
          <p:nvSpPr>
            <p:cNvPr id="123" name="Freeform 22"/>
            <p:cNvSpPr/>
            <p:nvPr/>
          </p:nvSpPr>
          <p:spPr>
            <a:xfrm>
              <a:off x="1600200" y="3273120"/>
              <a:ext cx="15094080" cy="655452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TextBox 74"/>
            <p:cNvSpPr/>
            <p:nvPr/>
          </p:nvSpPr>
          <p:spPr>
            <a:xfrm>
              <a:off x="1600200" y="2971440"/>
              <a:ext cx="15094080" cy="685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>
              <a:off x="2286000" y="5257440"/>
              <a:ext cx="5484960" cy="193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TextBox 75"/>
          <p:cNvSpPr/>
          <p:nvPr/>
        </p:nvSpPr>
        <p:spPr>
          <a:xfrm>
            <a:off x="2043360" y="4319640"/>
            <a:ext cx="6249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요구 모델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TextBox 76"/>
          <p:cNvSpPr/>
          <p:nvPr/>
        </p:nvSpPr>
        <p:spPr>
          <a:xfrm>
            <a:off x="9211680" y="4319640"/>
            <a:ext cx="6249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요소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8" name="TextBox 78"/>
          <p:cNvSpPr/>
          <p:nvPr/>
        </p:nvSpPr>
        <p:spPr>
          <a:xfrm>
            <a:off x="3753360" y="1688400"/>
            <a:ext cx="1077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29" name="TextBox 79"/>
          <p:cNvSpPr/>
          <p:nvPr/>
        </p:nvSpPr>
        <p:spPr>
          <a:xfrm>
            <a:off x="2331360" y="4319640"/>
            <a:ext cx="62492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2080800" y="5257800"/>
            <a:ext cx="685692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이미지 속 얼굴 위치를 감지하는 얼굴 객체 감지 모델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각 얼굴의 감정을 예측하는 감정 예측 모델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음성을 녹음하고 변환할 음성 모델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음성을 텍스트로 변환해줄 문자 변환 모델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9277200" y="5257800"/>
            <a:ext cx="708552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얼굴 객체 감지 모델로 부터 객체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위치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에 대해 감정 예측 후 결과값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마이크 음성 녹음 후 포맷 변환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처리된 음성을 텍스트로 변환 후 해당 텍스트에 따라 결과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각 과정을 하나의 실행되는 프로그램으로 만들기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9"/>
          <p:cNvGrpSpPr/>
          <p:nvPr/>
        </p:nvGrpSpPr>
        <p:grpSpPr>
          <a:xfrm>
            <a:off x="2013120" y="990360"/>
            <a:ext cx="15086880" cy="1860480"/>
            <a:chOff x="2013120" y="990360"/>
            <a:chExt cx="15086880" cy="1860480"/>
          </a:xfrm>
        </p:grpSpPr>
        <p:sp>
          <p:nvSpPr>
            <p:cNvPr id="133" name="Freeform 18"/>
            <p:cNvSpPr/>
            <p:nvPr/>
          </p:nvSpPr>
          <p:spPr>
            <a:xfrm>
              <a:off x="2013120" y="1356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TextBox 32"/>
            <p:cNvSpPr/>
            <p:nvPr/>
          </p:nvSpPr>
          <p:spPr>
            <a:xfrm>
              <a:off x="2013120" y="990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" name="Group 3"/>
          <p:cNvGrpSpPr/>
          <p:nvPr/>
        </p:nvGrpSpPr>
        <p:grpSpPr>
          <a:xfrm>
            <a:off x="2049120" y="2971440"/>
            <a:ext cx="15095160" cy="6857280"/>
            <a:chOff x="2049120" y="2971440"/>
            <a:chExt cx="15095160" cy="6857280"/>
          </a:xfrm>
        </p:grpSpPr>
        <p:sp>
          <p:nvSpPr>
            <p:cNvPr id="136" name="Freeform 4"/>
            <p:cNvSpPr/>
            <p:nvPr/>
          </p:nvSpPr>
          <p:spPr>
            <a:xfrm>
              <a:off x="2049120" y="3273120"/>
              <a:ext cx="15095160" cy="655560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TextBox 35"/>
            <p:cNvSpPr/>
            <p:nvPr/>
          </p:nvSpPr>
          <p:spPr>
            <a:xfrm>
              <a:off x="2049120" y="2971440"/>
              <a:ext cx="15095160" cy="685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TextBox 41"/>
          <p:cNvSpPr/>
          <p:nvPr/>
        </p:nvSpPr>
        <p:spPr>
          <a:xfrm>
            <a:off x="3753360" y="1688400"/>
            <a:ext cx="107798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시스템 동작 방식   </a:t>
            </a:r>
            <a:endParaRPr b="0" lang="en-US" sz="6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634640" y="3480480"/>
            <a:ext cx="9786240" cy="61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22"/>
          <p:cNvGrpSpPr/>
          <p:nvPr/>
        </p:nvGrpSpPr>
        <p:grpSpPr>
          <a:xfrm>
            <a:off x="1617480" y="990360"/>
            <a:ext cx="15086880" cy="1860480"/>
            <a:chOff x="1617480" y="990360"/>
            <a:chExt cx="15086880" cy="1860480"/>
          </a:xfrm>
        </p:grpSpPr>
        <p:sp>
          <p:nvSpPr>
            <p:cNvPr id="141" name="Freeform 20"/>
            <p:cNvSpPr/>
            <p:nvPr/>
          </p:nvSpPr>
          <p:spPr>
            <a:xfrm>
              <a:off x="1617480" y="1356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TextBox 33"/>
            <p:cNvSpPr/>
            <p:nvPr/>
          </p:nvSpPr>
          <p:spPr>
            <a:xfrm>
              <a:off x="1617480" y="990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roup 39"/>
          <p:cNvGrpSpPr/>
          <p:nvPr/>
        </p:nvGrpSpPr>
        <p:grpSpPr>
          <a:xfrm>
            <a:off x="1600200" y="2971800"/>
            <a:ext cx="15094080" cy="6856200"/>
            <a:chOff x="1600200" y="2971800"/>
            <a:chExt cx="15094080" cy="6856200"/>
          </a:xfrm>
        </p:grpSpPr>
        <p:sp>
          <p:nvSpPr>
            <p:cNvPr id="144" name="Freeform 37"/>
            <p:cNvSpPr/>
            <p:nvPr/>
          </p:nvSpPr>
          <p:spPr>
            <a:xfrm>
              <a:off x="1600200" y="3273480"/>
              <a:ext cx="15094080" cy="655452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TextBox 80"/>
            <p:cNvSpPr/>
            <p:nvPr/>
          </p:nvSpPr>
          <p:spPr>
            <a:xfrm>
              <a:off x="1600200" y="2971800"/>
              <a:ext cx="15094080" cy="685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2286000" y="5257800"/>
              <a:ext cx="5484960" cy="193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TextBox 81"/>
          <p:cNvSpPr/>
          <p:nvPr/>
        </p:nvSpPr>
        <p:spPr>
          <a:xfrm>
            <a:off x="2665080" y="4343400"/>
            <a:ext cx="6249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변환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TextBox 83"/>
          <p:cNvSpPr/>
          <p:nvPr/>
        </p:nvSpPr>
        <p:spPr>
          <a:xfrm>
            <a:off x="3753360" y="1688400"/>
            <a:ext cx="1077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감정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2514600" y="5257800"/>
            <a:ext cx="708552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코드 통합을 위해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cpp → python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으로 바꿔야함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코드 이해가 어려워 실패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9065520" y="3657600"/>
            <a:ext cx="7392600" cy="46076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743200" y="7191000"/>
            <a:ext cx="1141560" cy="128448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6400800" y="7086600"/>
            <a:ext cx="1412640" cy="155124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4343400" y="7315200"/>
            <a:ext cx="159912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7"/>
          <p:cNvGrpSpPr/>
          <p:nvPr/>
        </p:nvGrpSpPr>
        <p:grpSpPr>
          <a:xfrm>
            <a:off x="1617480" y="990360"/>
            <a:ext cx="15086880" cy="1860480"/>
            <a:chOff x="1617480" y="990360"/>
            <a:chExt cx="15086880" cy="1860480"/>
          </a:xfrm>
        </p:grpSpPr>
        <p:sp>
          <p:nvSpPr>
            <p:cNvPr id="155" name="Freeform 21"/>
            <p:cNvSpPr/>
            <p:nvPr/>
          </p:nvSpPr>
          <p:spPr>
            <a:xfrm>
              <a:off x="1617480" y="1356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TextBox 34"/>
            <p:cNvSpPr/>
            <p:nvPr/>
          </p:nvSpPr>
          <p:spPr>
            <a:xfrm>
              <a:off x="1617480" y="990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" name="Group 41"/>
          <p:cNvGrpSpPr/>
          <p:nvPr/>
        </p:nvGrpSpPr>
        <p:grpSpPr>
          <a:xfrm>
            <a:off x="1600200" y="2971800"/>
            <a:ext cx="15094080" cy="6856200"/>
            <a:chOff x="1600200" y="2971800"/>
            <a:chExt cx="15094080" cy="6856200"/>
          </a:xfrm>
        </p:grpSpPr>
        <p:sp>
          <p:nvSpPr>
            <p:cNvPr id="158" name="Freeform 40"/>
            <p:cNvSpPr/>
            <p:nvPr/>
          </p:nvSpPr>
          <p:spPr>
            <a:xfrm>
              <a:off x="1600200" y="3273480"/>
              <a:ext cx="15094080" cy="655452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TextBox 84"/>
            <p:cNvSpPr/>
            <p:nvPr/>
          </p:nvSpPr>
          <p:spPr>
            <a:xfrm>
              <a:off x="1600200" y="2971800"/>
              <a:ext cx="15094080" cy="685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>
              <a:off x="2286000" y="5257800"/>
              <a:ext cx="5484960" cy="193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TextBox 85"/>
          <p:cNvSpPr/>
          <p:nvPr/>
        </p:nvSpPr>
        <p:spPr>
          <a:xfrm>
            <a:off x="2665080" y="4343400"/>
            <a:ext cx="6249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변환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2" name="TextBox 87"/>
          <p:cNvSpPr/>
          <p:nvPr/>
        </p:nvSpPr>
        <p:spPr>
          <a:xfrm>
            <a:off x="3753360" y="1688400"/>
            <a:ext cx="1077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감정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514600" y="5257800"/>
            <a:ext cx="708552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Openvino notebook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을 기반으로 코드 재작성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객체 감지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-&gt;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감정 감지 후 조건 만족  코드 종료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229600" y="4114800"/>
            <a:ext cx="8066880" cy="50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28"/>
          <p:cNvGrpSpPr/>
          <p:nvPr/>
        </p:nvGrpSpPr>
        <p:grpSpPr>
          <a:xfrm>
            <a:off x="1653480" y="990360"/>
            <a:ext cx="15086880" cy="1860480"/>
            <a:chOff x="1653480" y="990360"/>
            <a:chExt cx="15086880" cy="1860480"/>
          </a:xfrm>
        </p:grpSpPr>
        <p:sp>
          <p:nvSpPr>
            <p:cNvPr id="166" name="Freeform 23"/>
            <p:cNvSpPr/>
            <p:nvPr/>
          </p:nvSpPr>
          <p:spPr>
            <a:xfrm>
              <a:off x="1653480" y="1356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TextBox 37"/>
            <p:cNvSpPr/>
            <p:nvPr/>
          </p:nvSpPr>
          <p:spPr>
            <a:xfrm>
              <a:off x="1653480" y="990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" name="Group 43"/>
          <p:cNvGrpSpPr/>
          <p:nvPr/>
        </p:nvGrpSpPr>
        <p:grpSpPr>
          <a:xfrm>
            <a:off x="1600200" y="2971440"/>
            <a:ext cx="15094080" cy="6856200"/>
            <a:chOff x="1600200" y="2971440"/>
            <a:chExt cx="15094080" cy="6856200"/>
          </a:xfrm>
        </p:grpSpPr>
        <p:sp>
          <p:nvSpPr>
            <p:cNvPr id="169" name="Freeform 42"/>
            <p:cNvSpPr/>
            <p:nvPr/>
          </p:nvSpPr>
          <p:spPr>
            <a:xfrm>
              <a:off x="1600200" y="3273120"/>
              <a:ext cx="15094080" cy="655452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Box 88"/>
            <p:cNvSpPr/>
            <p:nvPr/>
          </p:nvSpPr>
          <p:spPr>
            <a:xfrm>
              <a:off x="1600200" y="2971440"/>
              <a:ext cx="15094080" cy="685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>
              <a:off x="2286000" y="5257440"/>
              <a:ext cx="5484960" cy="193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TextBox 89"/>
          <p:cNvSpPr/>
          <p:nvPr/>
        </p:nvSpPr>
        <p:spPr>
          <a:xfrm>
            <a:off x="2665080" y="4343400"/>
            <a:ext cx="6249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녹음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3" name="TextBox 91"/>
          <p:cNvSpPr/>
          <p:nvPr/>
        </p:nvSpPr>
        <p:spPr>
          <a:xfrm>
            <a:off x="3753360" y="1688400"/>
            <a:ext cx="1077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2514600" y="5257800"/>
            <a:ext cx="708552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Speech to Text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모델의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input format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(16-bit, 16kHz, mono-channel, wave format)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웹캠의 마이크 녹음 시 노이즈가 심함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16kHz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녹음 시 음성 끊김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8001000" y="3886200"/>
            <a:ext cx="8151840" cy="508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29"/>
          <p:cNvGrpSpPr/>
          <p:nvPr/>
        </p:nvGrpSpPr>
        <p:grpSpPr>
          <a:xfrm>
            <a:off x="1581480" y="990360"/>
            <a:ext cx="15086880" cy="1860480"/>
            <a:chOff x="1581480" y="990360"/>
            <a:chExt cx="15086880" cy="1860480"/>
          </a:xfrm>
        </p:grpSpPr>
        <p:sp>
          <p:nvSpPr>
            <p:cNvPr id="177" name="Freeform 24"/>
            <p:cNvSpPr/>
            <p:nvPr/>
          </p:nvSpPr>
          <p:spPr>
            <a:xfrm>
              <a:off x="1581480" y="1356480"/>
              <a:ext cx="15086880" cy="149436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TextBox 39"/>
            <p:cNvSpPr/>
            <p:nvPr/>
          </p:nvSpPr>
          <p:spPr>
            <a:xfrm>
              <a:off x="1581480" y="990360"/>
              <a:ext cx="15086880" cy="186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" name="Group 45"/>
          <p:cNvGrpSpPr/>
          <p:nvPr/>
        </p:nvGrpSpPr>
        <p:grpSpPr>
          <a:xfrm>
            <a:off x="1600200" y="2971440"/>
            <a:ext cx="15094080" cy="6856200"/>
            <a:chOff x="1600200" y="2971440"/>
            <a:chExt cx="15094080" cy="6856200"/>
          </a:xfrm>
        </p:grpSpPr>
        <p:sp>
          <p:nvSpPr>
            <p:cNvPr id="180" name="Freeform 44"/>
            <p:cNvSpPr/>
            <p:nvPr/>
          </p:nvSpPr>
          <p:spPr>
            <a:xfrm>
              <a:off x="1600200" y="3273120"/>
              <a:ext cx="15094080" cy="655452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TextBox 92"/>
            <p:cNvSpPr/>
            <p:nvPr/>
          </p:nvSpPr>
          <p:spPr>
            <a:xfrm>
              <a:off x="1600200" y="2971440"/>
              <a:ext cx="15094080" cy="685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"/>
            <p:cNvSpPr/>
            <p:nvPr/>
          </p:nvSpPr>
          <p:spPr>
            <a:xfrm>
              <a:off x="2286000" y="5257440"/>
              <a:ext cx="5484960" cy="193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TextBox 93"/>
          <p:cNvSpPr/>
          <p:nvPr/>
        </p:nvSpPr>
        <p:spPr>
          <a:xfrm>
            <a:off x="2665080" y="4343400"/>
            <a:ext cx="62492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녹음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4" name="TextBox 95"/>
          <p:cNvSpPr/>
          <p:nvPr/>
        </p:nvSpPr>
        <p:spPr>
          <a:xfrm>
            <a:off x="3753360" y="1688400"/>
            <a:ext cx="107787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514600" y="5257800"/>
            <a:ext cx="708552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44.1kHz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로 녹음 후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ffmpeg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으로 변환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마이크 모델 변경으로 음성 품질 향상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9601200" y="4174200"/>
            <a:ext cx="1633320" cy="153972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4572000" y="6629400"/>
            <a:ext cx="9030240" cy="241200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12714840" y="4124880"/>
            <a:ext cx="1685880" cy="158904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11201400" y="4343400"/>
            <a:ext cx="159912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DAGH44I3Wt0</dc:identifier>
  <dc:language>en-US</dc:language>
  <cp:lastModifiedBy/>
  <dcterms:modified xsi:type="dcterms:W3CDTF">2024-06-12T15:18:46Z</dcterms:modified>
  <cp:revision>9</cp:revision>
  <dc:subject/>
  <dc:title>Guidelines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