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B0F837-1C4F-4DC6-AD64-31499CEDE9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DFA999-22EC-4A5B-90E5-6BFA736BCE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A37282-4FFD-4ABF-B920-C5521F961B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A47D7-A520-4AC3-B204-A099B9931F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166A66-C117-47B9-974E-267E9489DA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499F53-5A8C-4AE8-8A5D-5BC13F6C39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90C65F-C9EA-4C69-BEBD-BAB733C81C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801AE7-1517-4A2E-9786-1EC79EEE59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FD6995-244A-4BBB-9877-BD15582C05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0B0A31-604B-4113-A396-7C893FC0F5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45C833-E84B-4400-8DEA-A89BFB0724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30D2F-1F59-4527-B655-F554634984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EAA8E7-EBD1-46A0-9399-4B010302F5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6D5FD7-B0ED-4E32-9FCE-B0E153A21E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4156C0-7EF1-43F6-B6F2-66D95EBE38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CC8928-FCBD-47DA-B13A-854BEE1A43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13203E-F71E-40B5-858C-D6DB110C08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B7D2BE-098F-424E-8A8C-C9382D904F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7617A2-FC13-459A-866E-32C30BF084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614512-224C-4B67-BE26-75A4581B1D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DF5155-5D1B-4C85-BF6A-49711C9E82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1B126-FB9E-4CE8-8A60-F4E87259DF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65888B-0D82-4E6A-AFCC-E47E369E0A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CF422-FBEC-4187-AA89-F2B2E7826B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1328BA-93D5-4929-BE6F-F8CFDF31CD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D0269B-BBDB-42C4-AD7D-034A27C3EF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"/>
          <p:cNvGrpSpPr/>
          <p:nvPr/>
        </p:nvGrpSpPr>
        <p:grpSpPr>
          <a:xfrm>
            <a:off x="2130120" y="1757880"/>
            <a:ext cx="14027040" cy="6583320"/>
            <a:chOff x="2130120" y="1757880"/>
            <a:chExt cx="14027040" cy="6583320"/>
          </a:xfrm>
        </p:grpSpPr>
        <p:sp>
          <p:nvSpPr>
            <p:cNvPr id="83" name="Freeform 3"/>
            <p:cNvSpPr/>
            <p:nvPr/>
          </p:nvSpPr>
          <p:spPr>
            <a:xfrm>
              <a:off x="2130120" y="1945440"/>
              <a:ext cx="14027040" cy="6395760"/>
            </a:xfrm>
            <a:custGeom>
              <a:avLst/>
              <a:gdLst/>
              <a:ahLst/>
              <a:rect l="l" t="t" r="r" b="b"/>
              <a:pathLst>
                <a:path w="4274726" h="1949220">
                  <a:moveTo>
                    <a:pt x="0" y="0"/>
                  </a:moveTo>
                  <a:lnTo>
                    <a:pt x="4274726" y="0"/>
                  </a:lnTo>
                  <a:lnTo>
                    <a:pt x="4274726" y="1949220"/>
                  </a:lnTo>
                  <a:lnTo>
                    <a:pt x="0" y="19492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TextBox 4"/>
            <p:cNvSpPr/>
            <p:nvPr/>
          </p:nvSpPr>
          <p:spPr>
            <a:xfrm>
              <a:off x="2130120" y="1757880"/>
              <a:ext cx="14027040" cy="65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Group 5"/>
          <p:cNvGrpSpPr/>
          <p:nvPr/>
        </p:nvGrpSpPr>
        <p:grpSpPr>
          <a:xfrm>
            <a:off x="1577880" y="3616560"/>
            <a:ext cx="15113880" cy="2836440"/>
            <a:chOff x="1577880" y="3616560"/>
            <a:chExt cx="15113880" cy="2836440"/>
          </a:xfrm>
        </p:grpSpPr>
        <p:sp>
          <p:nvSpPr>
            <p:cNvPr id="86" name="Freeform 6"/>
            <p:cNvSpPr/>
            <p:nvPr/>
          </p:nvSpPr>
          <p:spPr>
            <a:xfrm rot="21386400">
              <a:off x="1629000" y="4297320"/>
              <a:ext cx="15024600" cy="1690200"/>
            </a:xfrm>
            <a:custGeom>
              <a:avLst/>
              <a:gdLst/>
              <a:ahLst/>
              <a:rect l="l" t="t" r="r" b="b"/>
              <a:pathLst>
                <a:path w="3957319" h="445386">
                  <a:moveTo>
                    <a:pt x="0" y="0"/>
                  </a:moveTo>
                  <a:lnTo>
                    <a:pt x="3957319" y="0"/>
                  </a:lnTo>
                  <a:lnTo>
                    <a:pt x="3957319" y="445386"/>
                  </a:lnTo>
                  <a:lnTo>
                    <a:pt x="0" y="445386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TextBox 7"/>
            <p:cNvSpPr/>
            <p:nvPr/>
          </p:nvSpPr>
          <p:spPr>
            <a:xfrm rot="21386400">
              <a:off x="1622520" y="4080960"/>
              <a:ext cx="15024600" cy="19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TextBox 8"/>
          <p:cNvSpPr/>
          <p:nvPr/>
        </p:nvSpPr>
        <p:spPr>
          <a:xfrm>
            <a:off x="4752720" y="2782080"/>
            <a:ext cx="8781480" cy="15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2039"/>
              </a:lnSpc>
              <a:buNone/>
            </a:pPr>
            <a:r>
              <a:rPr b="0" lang="en-US" sz="86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Don’t Angry</a:t>
            </a:r>
            <a:endParaRPr b="0" lang="en-US" sz="8600" spc="-1" strike="noStrike">
              <a:latin typeface="Arial"/>
            </a:endParaRPr>
          </a:p>
        </p:txBody>
      </p:sp>
      <p:sp>
        <p:nvSpPr>
          <p:cNvPr id="89" name="TextBox 9"/>
          <p:cNvSpPr/>
          <p:nvPr/>
        </p:nvSpPr>
        <p:spPr>
          <a:xfrm>
            <a:off x="3325680" y="6599160"/>
            <a:ext cx="1163592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999"/>
              </a:lnSpc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zh-CN" sz="5000" spc="-1" strike="noStrike">
                <a:solidFill>
                  <a:srgbClr val="000000"/>
                </a:solidFill>
                <a:latin typeface="Arial"/>
                <a:ea typeface="DejaVu Sans"/>
              </a:rPr>
              <a:t>조 이지원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5000" spc="-1" strike="noStrike">
                <a:solidFill>
                  <a:srgbClr val="000000"/>
                </a:solidFill>
                <a:latin typeface="Arial"/>
                <a:ea typeface="DejaVu Sans"/>
              </a:rPr>
              <a:t>최재혁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0" name="TextBox 10"/>
          <p:cNvSpPr/>
          <p:nvPr/>
        </p:nvSpPr>
        <p:spPr>
          <a:xfrm>
            <a:off x="3325680" y="4097160"/>
            <a:ext cx="11635920" cy="195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5398"/>
              </a:lnSpc>
              <a:buNone/>
            </a:pPr>
            <a:r>
              <a:rPr b="0" lang="zh-CN" sz="8600" spc="-1" strike="noStrike">
                <a:solidFill>
                  <a:srgbClr val="000000"/>
                </a:solidFill>
                <a:latin typeface="Montserrat Bold"/>
                <a:ea typeface="DejaVu Sans"/>
              </a:rPr>
              <a:t>프로젝트 </a:t>
            </a:r>
            <a:endParaRPr b="0" lang="en-US" sz="86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85800" y="572400"/>
            <a:ext cx="4800240" cy="102744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800" spc="-1" strike="noStrike">
                <a:latin typeface="Arial"/>
              </a:rPr>
              <a:t>인텔 </a:t>
            </a:r>
            <a:r>
              <a:rPr b="0" lang="en-US" sz="2800" spc="-1" strike="noStrike">
                <a:latin typeface="Arial"/>
              </a:rPr>
              <a:t>AI SW </a:t>
            </a:r>
            <a:r>
              <a:rPr b="0" lang="zh-CN" sz="2800" spc="-1" strike="noStrike">
                <a:latin typeface="Arial"/>
              </a:rPr>
              <a:t>아카데미 </a:t>
            </a:r>
            <a:r>
              <a:rPr b="0" lang="en-US" sz="2800" spc="-1" strike="noStrike">
                <a:latin typeface="Arial"/>
              </a:rPr>
              <a:t>4</a:t>
            </a:r>
            <a:r>
              <a:rPr b="0" lang="zh-CN" sz="2800" spc="-1" strike="noStrike">
                <a:latin typeface="Arial"/>
              </a:rPr>
              <a:t>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5544800" y="559800"/>
            <a:ext cx="2742840" cy="1027440"/>
          </a:xfrm>
          <a:prstGeom prst="rect">
            <a:avLst/>
          </a:prstGeom>
          <a:solidFill>
            <a:srgbClr val="eeeeee"/>
          </a:solidFill>
          <a:ln w="0">
            <a:solidFill>
              <a:srgbClr val="cccccc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latin typeface="Arial"/>
              </a:rPr>
              <a:t>Mini Project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31"/>
          <p:cNvGrpSpPr/>
          <p:nvPr/>
        </p:nvGrpSpPr>
        <p:grpSpPr>
          <a:xfrm>
            <a:off x="2085480" y="990360"/>
            <a:ext cx="15087240" cy="1860840"/>
            <a:chOff x="2085480" y="990360"/>
            <a:chExt cx="15087240" cy="1860840"/>
          </a:xfrm>
        </p:grpSpPr>
        <p:sp>
          <p:nvSpPr>
            <p:cNvPr id="190" name="Freeform 26"/>
            <p:cNvSpPr/>
            <p:nvPr/>
          </p:nvSpPr>
          <p:spPr>
            <a:xfrm>
              <a:off x="2085480" y="135648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TextBox 47"/>
            <p:cNvSpPr/>
            <p:nvPr/>
          </p:nvSpPr>
          <p:spPr>
            <a:xfrm>
              <a:off x="2085480" y="99036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2" name="Group 1"/>
          <p:cNvGrpSpPr/>
          <p:nvPr/>
        </p:nvGrpSpPr>
        <p:grpSpPr>
          <a:xfrm>
            <a:off x="2049120" y="2778840"/>
            <a:ext cx="15095520" cy="6857640"/>
            <a:chOff x="2049120" y="2778840"/>
            <a:chExt cx="15095520" cy="6857640"/>
          </a:xfrm>
        </p:grpSpPr>
        <p:sp>
          <p:nvSpPr>
            <p:cNvPr id="193" name="Freeform 1"/>
            <p:cNvSpPr/>
            <p:nvPr/>
          </p:nvSpPr>
          <p:spPr>
            <a:xfrm>
              <a:off x="2049120" y="3080520"/>
              <a:ext cx="15095520" cy="655596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TextBox 2"/>
            <p:cNvSpPr/>
            <p:nvPr/>
          </p:nvSpPr>
          <p:spPr>
            <a:xfrm>
              <a:off x="2049120" y="2778840"/>
              <a:ext cx="15095520" cy="685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TextBox 45"/>
          <p:cNvSpPr/>
          <p:nvPr/>
        </p:nvSpPr>
        <p:spPr>
          <a:xfrm>
            <a:off x="4161600" y="8697240"/>
            <a:ext cx="36572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99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Angry Precision &gt; 0.8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TextBox 48"/>
          <p:cNvSpPr/>
          <p:nvPr/>
        </p:nvSpPr>
        <p:spPr>
          <a:xfrm>
            <a:off x="3753360" y="1688400"/>
            <a:ext cx="107802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시연 과정  </a:t>
            </a:r>
            <a:endParaRPr b="0" lang="en-US" sz="62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4114800" y="6858000"/>
            <a:ext cx="2742840" cy="205704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 rot="21599400">
            <a:off x="9300600" y="8145000"/>
            <a:ext cx="5481720" cy="141516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9660600" y="3429000"/>
            <a:ext cx="2799720" cy="145656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/>
          <p:nvPr/>
        </p:nvSpPr>
        <p:spPr>
          <a:xfrm>
            <a:off x="7315200" y="8502840"/>
            <a:ext cx="1828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3423600" y="4009680"/>
            <a:ext cx="38858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안면 감지 모델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interactive_face_detection_demo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3402720" y="5362920"/>
            <a:ext cx="38858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감정 감지 모델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interactive_face_detection_demo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10107000" y="5556600"/>
            <a:ext cx="3885840" cy="685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소리 감지 모델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speech_to_wav2vec-demo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5257800" y="4788000"/>
            <a:ext cx="4568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>
            <a:off x="5258160" y="6228360"/>
            <a:ext cx="4568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11887200" y="6242400"/>
            <a:ext cx="45684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"/>
          <p:cNvSpPr/>
          <p:nvPr/>
        </p:nvSpPr>
        <p:spPr>
          <a:xfrm>
            <a:off x="10107000" y="6555600"/>
            <a:ext cx="3885840" cy="1081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- 5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초간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44.1kHz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녹음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ffmpeg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16-bit, 16 kHz, mono-channel WAVE audio file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로 변환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11874600" y="7698600"/>
            <a:ext cx="45684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 rot="18760800">
            <a:off x="11538000" y="4754160"/>
            <a:ext cx="416160" cy="89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4"/>
          <a:stretch/>
        </p:blipFill>
        <p:spPr>
          <a:xfrm>
            <a:off x="12598920" y="3495960"/>
            <a:ext cx="1828440" cy="136260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/>
          <p:nvPr/>
        </p:nvSpPr>
        <p:spPr>
          <a:xfrm rot="2705400">
            <a:off x="12369960" y="4746960"/>
            <a:ext cx="416160" cy="89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Box 3"/>
          <p:cNvSpPr/>
          <p:nvPr/>
        </p:nvSpPr>
        <p:spPr>
          <a:xfrm flipH="1">
            <a:off x="10320480" y="4647960"/>
            <a:ext cx="11084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99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Sorry”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7"/>
          <p:cNvGrpSpPr/>
          <p:nvPr/>
        </p:nvGrpSpPr>
        <p:grpSpPr>
          <a:xfrm>
            <a:off x="1509120" y="2778840"/>
            <a:ext cx="15095520" cy="6857640"/>
            <a:chOff x="1509120" y="2778840"/>
            <a:chExt cx="15095520" cy="6857640"/>
          </a:xfrm>
        </p:grpSpPr>
        <p:sp>
          <p:nvSpPr>
            <p:cNvPr id="214" name="Freeform 7"/>
            <p:cNvSpPr/>
            <p:nvPr/>
          </p:nvSpPr>
          <p:spPr>
            <a:xfrm>
              <a:off x="1509120" y="3080520"/>
              <a:ext cx="15095520" cy="655596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TextBox 15"/>
            <p:cNvSpPr/>
            <p:nvPr/>
          </p:nvSpPr>
          <p:spPr>
            <a:xfrm>
              <a:off x="1509120" y="2778840"/>
              <a:ext cx="15095520" cy="685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6" name="Group 4"/>
          <p:cNvGrpSpPr/>
          <p:nvPr/>
        </p:nvGrpSpPr>
        <p:grpSpPr>
          <a:xfrm>
            <a:off x="1544760" y="918360"/>
            <a:ext cx="15087240" cy="1860840"/>
            <a:chOff x="1544760" y="918360"/>
            <a:chExt cx="15087240" cy="1860840"/>
          </a:xfrm>
        </p:grpSpPr>
        <p:sp>
          <p:nvSpPr>
            <p:cNvPr id="217" name="Freeform 5"/>
            <p:cNvSpPr/>
            <p:nvPr/>
          </p:nvSpPr>
          <p:spPr>
            <a:xfrm>
              <a:off x="1544760" y="128448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TextBox 12"/>
            <p:cNvSpPr/>
            <p:nvPr/>
          </p:nvSpPr>
          <p:spPr>
            <a:xfrm>
              <a:off x="1544760" y="91836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6"/>
          <p:cNvGrpSpPr/>
          <p:nvPr/>
        </p:nvGrpSpPr>
        <p:grpSpPr>
          <a:xfrm>
            <a:off x="1600200" y="2971440"/>
            <a:ext cx="15094440" cy="6856200"/>
            <a:chOff x="1600200" y="2971440"/>
            <a:chExt cx="15094440" cy="6856200"/>
          </a:xfrm>
        </p:grpSpPr>
        <p:sp>
          <p:nvSpPr>
            <p:cNvPr id="220" name="TextBox 13"/>
            <p:cNvSpPr/>
            <p:nvPr/>
          </p:nvSpPr>
          <p:spPr>
            <a:xfrm>
              <a:off x="1600200" y="2971440"/>
              <a:ext cx="15094440" cy="685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2286000" y="5257440"/>
              <a:ext cx="5485320" cy="193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TextBox 14"/>
          <p:cNvSpPr/>
          <p:nvPr/>
        </p:nvSpPr>
        <p:spPr>
          <a:xfrm>
            <a:off x="1755360" y="4489200"/>
            <a:ext cx="627552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799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endParaRPr b="0" lang="en-US" sz="4000" spc="-1" strike="noStrike">
              <a:latin typeface="Arial"/>
            </a:endParaRPr>
          </a:p>
          <a:p>
            <a:pPr>
              <a:lnSpc>
                <a:spcPts val="4799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3" name="TextBox 16"/>
          <p:cNvSpPr/>
          <p:nvPr/>
        </p:nvSpPr>
        <p:spPr>
          <a:xfrm>
            <a:off x="3753360" y="1688400"/>
            <a:ext cx="1077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개선 사항   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224" name="TextBox 17"/>
          <p:cNvSpPr/>
          <p:nvPr/>
        </p:nvSpPr>
        <p:spPr>
          <a:xfrm>
            <a:off x="2044440" y="4489200"/>
            <a:ext cx="6275520" cy="6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2691720" y="3934800"/>
            <a:ext cx="13322160" cy="32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감정을 음성으로 예측하는 모델 추가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2. 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shutdown cancel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을 행동으로 할 수 있는 모델 추가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3.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한국어 음성 인식 모델 추가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"/>
          <p:cNvGrpSpPr/>
          <p:nvPr/>
        </p:nvGrpSpPr>
        <p:grpSpPr>
          <a:xfrm>
            <a:off x="-567720" y="3308400"/>
            <a:ext cx="19422720" cy="3452400"/>
            <a:chOff x="-567720" y="3308400"/>
            <a:chExt cx="19422720" cy="3452400"/>
          </a:xfrm>
        </p:grpSpPr>
        <p:sp>
          <p:nvSpPr>
            <p:cNvPr id="227" name="Freeform 3"/>
            <p:cNvSpPr/>
            <p:nvPr/>
          </p:nvSpPr>
          <p:spPr>
            <a:xfrm>
              <a:off x="-567720" y="3525480"/>
              <a:ext cx="19422720" cy="3235320"/>
            </a:xfrm>
            <a:custGeom>
              <a:avLst/>
              <a:gdLst/>
              <a:ahLst/>
              <a:rect l="l" t="t" r="r" b="b"/>
              <a:pathLst>
                <a:path w="5115653" h="852267">
                  <a:moveTo>
                    <a:pt x="0" y="0"/>
                  </a:moveTo>
                  <a:lnTo>
                    <a:pt x="5115653" y="0"/>
                  </a:lnTo>
                  <a:lnTo>
                    <a:pt x="5115653" y="852267"/>
                  </a:lnTo>
                  <a:lnTo>
                    <a:pt x="0" y="8522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TextBox 4"/>
            <p:cNvSpPr/>
            <p:nvPr/>
          </p:nvSpPr>
          <p:spPr>
            <a:xfrm>
              <a:off x="-567720" y="3308400"/>
              <a:ext cx="19422720" cy="345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TextBox 5"/>
          <p:cNvSpPr/>
          <p:nvPr/>
        </p:nvSpPr>
        <p:spPr>
          <a:xfrm>
            <a:off x="1725480" y="4056840"/>
            <a:ext cx="14836320" cy="21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7218"/>
              </a:lnSpc>
              <a:buNone/>
            </a:pPr>
            <a:r>
              <a:rPr b="0" lang="en-US" sz="123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THANK YOU</a:t>
            </a:r>
            <a:endParaRPr b="0" lang="en-US" sz="1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21"/>
          <p:cNvGrpSpPr/>
          <p:nvPr/>
        </p:nvGrpSpPr>
        <p:grpSpPr>
          <a:xfrm>
            <a:off x="2049120" y="2971080"/>
            <a:ext cx="15095520" cy="6857640"/>
            <a:chOff x="2049120" y="2971080"/>
            <a:chExt cx="15095520" cy="6857640"/>
          </a:xfrm>
        </p:grpSpPr>
        <p:sp>
          <p:nvSpPr>
            <p:cNvPr id="94" name="Freeform 2"/>
            <p:cNvSpPr/>
            <p:nvPr/>
          </p:nvSpPr>
          <p:spPr>
            <a:xfrm>
              <a:off x="2049120" y="3272760"/>
              <a:ext cx="15095520" cy="655596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TextBox 46"/>
            <p:cNvSpPr/>
            <p:nvPr/>
          </p:nvSpPr>
          <p:spPr>
            <a:xfrm>
              <a:off x="2049120" y="2971080"/>
              <a:ext cx="15095520" cy="685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" name="Group 24"/>
          <p:cNvGrpSpPr/>
          <p:nvPr/>
        </p:nvGrpSpPr>
        <p:grpSpPr>
          <a:xfrm>
            <a:off x="1600200" y="2971800"/>
            <a:ext cx="15095520" cy="6857280"/>
            <a:chOff x="1600200" y="2971800"/>
            <a:chExt cx="15095520" cy="6857280"/>
          </a:xfrm>
        </p:grpSpPr>
        <p:sp>
          <p:nvSpPr>
            <p:cNvPr id="97" name="TextBox 6"/>
            <p:cNvSpPr/>
            <p:nvPr/>
          </p:nvSpPr>
          <p:spPr>
            <a:xfrm>
              <a:off x="1600200" y="2971800"/>
              <a:ext cx="15095520" cy="685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TextBox 36"/>
          <p:cNvSpPr/>
          <p:nvPr/>
        </p:nvSpPr>
        <p:spPr>
          <a:xfrm>
            <a:off x="2691360" y="3851640"/>
            <a:ext cx="389988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목표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9" name="TextBox 38"/>
          <p:cNvSpPr/>
          <p:nvPr/>
        </p:nvSpPr>
        <p:spPr>
          <a:xfrm>
            <a:off x="10365120" y="3851640"/>
            <a:ext cx="625068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미션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TextBox 43"/>
          <p:cNvSpPr/>
          <p:nvPr/>
        </p:nvSpPr>
        <p:spPr>
          <a:xfrm>
            <a:off x="3753360" y="1688400"/>
            <a:ext cx="107802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프로젝트 개요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 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01" name="TextBox 1"/>
          <p:cNvSpPr/>
          <p:nvPr/>
        </p:nvSpPr>
        <p:spPr>
          <a:xfrm>
            <a:off x="2453400" y="4802400"/>
            <a:ext cx="7376400" cy="30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사용자의 감정 상태를 실시간으로 인식하여 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PC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를 제어하는 시스템을 개발하는 것을 목표로 함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특히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,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사용자가 게임이나 인터넷 작업 중 화난 표정을 짓는 경우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,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시스템이 이를 감지하여 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PC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를 자동으로 종료시키는 기능을 구현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" name="TextBox 44"/>
          <p:cNvSpPr/>
          <p:nvPr/>
        </p:nvSpPr>
        <p:spPr>
          <a:xfrm>
            <a:off x="10121400" y="4803120"/>
            <a:ext cx="650376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사용자의 감정 조절 및 건전한 </a:t>
            </a: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PC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사용 습관 형성에 도움을 줄 것으로 기대됨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2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이 시스템을 통해 사용자는 자신의 감정을 인지하고 조절할 수 있는 기회를 가짐  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103" name="Group 25"/>
          <p:cNvGrpSpPr/>
          <p:nvPr/>
        </p:nvGrpSpPr>
        <p:grpSpPr>
          <a:xfrm>
            <a:off x="2057400" y="685800"/>
            <a:ext cx="15087240" cy="1860840"/>
            <a:chOff x="2057400" y="685800"/>
            <a:chExt cx="15087240" cy="1860840"/>
          </a:xfrm>
        </p:grpSpPr>
        <p:sp>
          <p:nvSpPr>
            <p:cNvPr id="104" name="Freeform 19"/>
            <p:cNvSpPr/>
            <p:nvPr/>
          </p:nvSpPr>
          <p:spPr>
            <a:xfrm>
              <a:off x="2057400" y="105192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TextBox 42"/>
            <p:cNvSpPr/>
            <p:nvPr/>
          </p:nvSpPr>
          <p:spPr>
            <a:xfrm>
              <a:off x="2057400" y="68580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TextBox 51"/>
          <p:cNvSpPr/>
          <p:nvPr/>
        </p:nvSpPr>
        <p:spPr>
          <a:xfrm>
            <a:off x="6353640" y="1371600"/>
            <a:ext cx="79999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프로젝트 개요 </a:t>
            </a:r>
            <a:endParaRPr b="0" lang="en-US" sz="6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26"/>
          <p:cNvGrpSpPr/>
          <p:nvPr/>
        </p:nvGrpSpPr>
        <p:grpSpPr>
          <a:xfrm>
            <a:off x="1544760" y="918360"/>
            <a:ext cx="15087240" cy="1860840"/>
            <a:chOff x="1544760" y="918360"/>
            <a:chExt cx="15087240" cy="1860840"/>
          </a:xfrm>
        </p:grpSpPr>
        <p:sp>
          <p:nvSpPr>
            <p:cNvPr id="108" name="Freeform 17"/>
            <p:cNvSpPr/>
            <p:nvPr/>
          </p:nvSpPr>
          <p:spPr>
            <a:xfrm>
              <a:off x="1544760" y="128448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TextBox 11"/>
            <p:cNvSpPr/>
            <p:nvPr/>
          </p:nvSpPr>
          <p:spPr>
            <a:xfrm>
              <a:off x="1544760" y="91836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" name="Group 36"/>
          <p:cNvGrpSpPr/>
          <p:nvPr/>
        </p:nvGrpSpPr>
        <p:grpSpPr>
          <a:xfrm>
            <a:off x="1600200" y="2971440"/>
            <a:ext cx="15094440" cy="6856560"/>
            <a:chOff x="1600200" y="2971440"/>
            <a:chExt cx="15094440" cy="6856560"/>
          </a:xfrm>
        </p:grpSpPr>
        <p:sp>
          <p:nvSpPr>
            <p:cNvPr id="111" name="Freeform 22"/>
            <p:cNvSpPr/>
            <p:nvPr/>
          </p:nvSpPr>
          <p:spPr>
            <a:xfrm>
              <a:off x="1600200" y="3273120"/>
              <a:ext cx="15094440" cy="655488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TextBox 74"/>
            <p:cNvSpPr/>
            <p:nvPr/>
          </p:nvSpPr>
          <p:spPr>
            <a:xfrm>
              <a:off x="1600200" y="2971440"/>
              <a:ext cx="15094440" cy="685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"/>
            <p:cNvSpPr/>
            <p:nvPr/>
          </p:nvSpPr>
          <p:spPr>
            <a:xfrm>
              <a:off x="2286000" y="5257440"/>
              <a:ext cx="5485320" cy="193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4" name="TextBox 75"/>
          <p:cNvSpPr/>
          <p:nvPr/>
        </p:nvSpPr>
        <p:spPr>
          <a:xfrm>
            <a:off x="2043360" y="4319640"/>
            <a:ext cx="62496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요구 모델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TextBox 76"/>
          <p:cNvSpPr/>
          <p:nvPr/>
        </p:nvSpPr>
        <p:spPr>
          <a:xfrm>
            <a:off x="9211680" y="4319640"/>
            <a:ext cx="62496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요소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TextBox 78"/>
          <p:cNvSpPr/>
          <p:nvPr/>
        </p:nvSpPr>
        <p:spPr>
          <a:xfrm>
            <a:off x="3753360" y="1688400"/>
            <a:ext cx="1077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 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17" name="TextBox 79"/>
          <p:cNvSpPr/>
          <p:nvPr/>
        </p:nvSpPr>
        <p:spPr>
          <a:xfrm>
            <a:off x="2331360" y="4319640"/>
            <a:ext cx="624960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2080800" y="5257800"/>
            <a:ext cx="68572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이미지 속 얼굴 위치를 감지하는 얼굴 객체 감지 모델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각 얼굴의 감정을 예측하는 감정 예측 모델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음성을 녹음하고 변환할 음성 모델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4.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음성을 텍스트로 변환해줄 문자 변환 모델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9277200" y="5257800"/>
            <a:ext cx="70858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얼굴 객체 감지 모델로 부터 객체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위치 처리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각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에 대해 감정 예측 후 결과값 처리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마이크 음성 녹음 후 포맷 변환 처리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4.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처리된 음성을 텍스트로 변환 후 해당 텍스트에 따라 결과 처리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5. 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각 과정을 하나의 실행되는 프로그램으로 만들기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9"/>
          <p:cNvGrpSpPr/>
          <p:nvPr/>
        </p:nvGrpSpPr>
        <p:grpSpPr>
          <a:xfrm>
            <a:off x="2013120" y="990360"/>
            <a:ext cx="15087240" cy="1860840"/>
            <a:chOff x="2013120" y="990360"/>
            <a:chExt cx="15087240" cy="1860840"/>
          </a:xfrm>
        </p:grpSpPr>
        <p:sp>
          <p:nvSpPr>
            <p:cNvPr id="121" name="Freeform 18"/>
            <p:cNvSpPr/>
            <p:nvPr/>
          </p:nvSpPr>
          <p:spPr>
            <a:xfrm>
              <a:off x="2013120" y="135648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TextBox 32"/>
            <p:cNvSpPr/>
            <p:nvPr/>
          </p:nvSpPr>
          <p:spPr>
            <a:xfrm>
              <a:off x="2013120" y="99036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" name="Group 3"/>
          <p:cNvGrpSpPr/>
          <p:nvPr/>
        </p:nvGrpSpPr>
        <p:grpSpPr>
          <a:xfrm>
            <a:off x="2049120" y="2971440"/>
            <a:ext cx="15095520" cy="6857640"/>
            <a:chOff x="2049120" y="2971440"/>
            <a:chExt cx="15095520" cy="6857640"/>
          </a:xfrm>
        </p:grpSpPr>
        <p:sp>
          <p:nvSpPr>
            <p:cNvPr id="124" name="Freeform 4"/>
            <p:cNvSpPr/>
            <p:nvPr/>
          </p:nvSpPr>
          <p:spPr>
            <a:xfrm>
              <a:off x="2049120" y="3273120"/>
              <a:ext cx="15095520" cy="655596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TextBox 35"/>
            <p:cNvSpPr/>
            <p:nvPr/>
          </p:nvSpPr>
          <p:spPr>
            <a:xfrm>
              <a:off x="2049120" y="2971440"/>
              <a:ext cx="15095520" cy="685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TextBox 41"/>
          <p:cNvSpPr/>
          <p:nvPr/>
        </p:nvSpPr>
        <p:spPr>
          <a:xfrm>
            <a:off x="3753360" y="1688400"/>
            <a:ext cx="107802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시스템 동작 방식   </a:t>
            </a:r>
            <a:endParaRPr b="0" lang="en-US" sz="62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634640" y="3480480"/>
            <a:ext cx="9786600" cy="617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22"/>
          <p:cNvGrpSpPr/>
          <p:nvPr/>
        </p:nvGrpSpPr>
        <p:grpSpPr>
          <a:xfrm>
            <a:off x="1617480" y="990360"/>
            <a:ext cx="15087240" cy="1860840"/>
            <a:chOff x="1617480" y="990360"/>
            <a:chExt cx="15087240" cy="1860840"/>
          </a:xfrm>
        </p:grpSpPr>
        <p:sp>
          <p:nvSpPr>
            <p:cNvPr id="129" name="Freeform 20"/>
            <p:cNvSpPr/>
            <p:nvPr/>
          </p:nvSpPr>
          <p:spPr>
            <a:xfrm>
              <a:off x="1617480" y="135648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TextBox 33"/>
            <p:cNvSpPr/>
            <p:nvPr/>
          </p:nvSpPr>
          <p:spPr>
            <a:xfrm>
              <a:off x="1617480" y="99036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" name="Group 39"/>
          <p:cNvGrpSpPr/>
          <p:nvPr/>
        </p:nvGrpSpPr>
        <p:grpSpPr>
          <a:xfrm>
            <a:off x="1600200" y="2971800"/>
            <a:ext cx="15094440" cy="6856560"/>
            <a:chOff x="1600200" y="2971800"/>
            <a:chExt cx="15094440" cy="6856560"/>
          </a:xfrm>
        </p:grpSpPr>
        <p:sp>
          <p:nvSpPr>
            <p:cNvPr id="132" name="Freeform 37"/>
            <p:cNvSpPr/>
            <p:nvPr/>
          </p:nvSpPr>
          <p:spPr>
            <a:xfrm>
              <a:off x="1600200" y="3273480"/>
              <a:ext cx="15094440" cy="655488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TextBox 80"/>
            <p:cNvSpPr/>
            <p:nvPr/>
          </p:nvSpPr>
          <p:spPr>
            <a:xfrm>
              <a:off x="1600200" y="2971800"/>
              <a:ext cx="15094440" cy="685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>
              <a:off x="2286000" y="5257800"/>
              <a:ext cx="5485320" cy="193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TextBox 81"/>
          <p:cNvSpPr/>
          <p:nvPr/>
        </p:nvSpPr>
        <p:spPr>
          <a:xfrm>
            <a:off x="2665080" y="4343400"/>
            <a:ext cx="62496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코드 변환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6" name="TextBox 83"/>
          <p:cNvSpPr/>
          <p:nvPr/>
        </p:nvSpPr>
        <p:spPr>
          <a:xfrm>
            <a:off x="3753360" y="1688400"/>
            <a:ext cx="1077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감정 인식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2514600" y="5257800"/>
            <a:ext cx="70858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코드 통합을 위해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cpp → python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으로 바꿔야함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코드 이해가 어려워 실패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065520" y="3657600"/>
            <a:ext cx="7392960" cy="460800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2743200" y="7191000"/>
            <a:ext cx="1141920" cy="12848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6400800" y="7086600"/>
            <a:ext cx="1413000" cy="155160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4343400" y="7315200"/>
            <a:ext cx="159948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27"/>
          <p:cNvGrpSpPr/>
          <p:nvPr/>
        </p:nvGrpSpPr>
        <p:grpSpPr>
          <a:xfrm>
            <a:off x="1617480" y="990360"/>
            <a:ext cx="15087240" cy="1860840"/>
            <a:chOff x="1617480" y="990360"/>
            <a:chExt cx="15087240" cy="1860840"/>
          </a:xfrm>
        </p:grpSpPr>
        <p:sp>
          <p:nvSpPr>
            <p:cNvPr id="143" name="Freeform 21"/>
            <p:cNvSpPr/>
            <p:nvPr/>
          </p:nvSpPr>
          <p:spPr>
            <a:xfrm>
              <a:off x="1617480" y="135648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TextBox 34"/>
            <p:cNvSpPr/>
            <p:nvPr/>
          </p:nvSpPr>
          <p:spPr>
            <a:xfrm>
              <a:off x="1617480" y="99036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41"/>
          <p:cNvGrpSpPr/>
          <p:nvPr/>
        </p:nvGrpSpPr>
        <p:grpSpPr>
          <a:xfrm>
            <a:off x="1600200" y="2971800"/>
            <a:ext cx="15094440" cy="6856560"/>
            <a:chOff x="1600200" y="2971800"/>
            <a:chExt cx="15094440" cy="6856560"/>
          </a:xfrm>
        </p:grpSpPr>
        <p:sp>
          <p:nvSpPr>
            <p:cNvPr id="146" name="Freeform 40"/>
            <p:cNvSpPr/>
            <p:nvPr/>
          </p:nvSpPr>
          <p:spPr>
            <a:xfrm>
              <a:off x="1600200" y="3273480"/>
              <a:ext cx="15094440" cy="655488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TextBox 84"/>
            <p:cNvSpPr/>
            <p:nvPr/>
          </p:nvSpPr>
          <p:spPr>
            <a:xfrm>
              <a:off x="1600200" y="2971800"/>
              <a:ext cx="15094440" cy="685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>
              <a:off x="2286000" y="5257800"/>
              <a:ext cx="5485320" cy="193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TextBox 85"/>
          <p:cNvSpPr/>
          <p:nvPr/>
        </p:nvSpPr>
        <p:spPr>
          <a:xfrm>
            <a:off x="2665080" y="4343400"/>
            <a:ext cx="62496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코드 변환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TextBox 87"/>
          <p:cNvSpPr/>
          <p:nvPr/>
        </p:nvSpPr>
        <p:spPr>
          <a:xfrm>
            <a:off x="3753360" y="1688400"/>
            <a:ext cx="1077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감정 인식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2514600" y="5257800"/>
            <a:ext cx="70858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Openvino notebook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을 기반으로 코드 재작성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객체 감지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-&gt;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감정 감지 후 조건 만족  코드 종료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8229600" y="4114800"/>
            <a:ext cx="8067240" cy="50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28"/>
          <p:cNvGrpSpPr/>
          <p:nvPr/>
        </p:nvGrpSpPr>
        <p:grpSpPr>
          <a:xfrm>
            <a:off x="1653480" y="990360"/>
            <a:ext cx="15087240" cy="1860840"/>
            <a:chOff x="1653480" y="990360"/>
            <a:chExt cx="15087240" cy="1860840"/>
          </a:xfrm>
        </p:grpSpPr>
        <p:sp>
          <p:nvSpPr>
            <p:cNvPr id="154" name="Freeform 23"/>
            <p:cNvSpPr/>
            <p:nvPr/>
          </p:nvSpPr>
          <p:spPr>
            <a:xfrm>
              <a:off x="1653480" y="135648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TextBox 37"/>
            <p:cNvSpPr/>
            <p:nvPr/>
          </p:nvSpPr>
          <p:spPr>
            <a:xfrm>
              <a:off x="1653480" y="99036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" name="Group 43"/>
          <p:cNvGrpSpPr/>
          <p:nvPr/>
        </p:nvGrpSpPr>
        <p:grpSpPr>
          <a:xfrm>
            <a:off x="1600200" y="2971440"/>
            <a:ext cx="15094440" cy="6856560"/>
            <a:chOff x="1600200" y="2971440"/>
            <a:chExt cx="15094440" cy="6856560"/>
          </a:xfrm>
        </p:grpSpPr>
        <p:sp>
          <p:nvSpPr>
            <p:cNvPr id="157" name="Freeform 42"/>
            <p:cNvSpPr/>
            <p:nvPr/>
          </p:nvSpPr>
          <p:spPr>
            <a:xfrm>
              <a:off x="1600200" y="3273120"/>
              <a:ext cx="15094440" cy="655488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TextBox 88"/>
            <p:cNvSpPr/>
            <p:nvPr/>
          </p:nvSpPr>
          <p:spPr>
            <a:xfrm>
              <a:off x="1600200" y="2971440"/>
              <a:ext cx="15094440" cy="685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2286000" y="5257440"/>
              <a:ext cx="5485320" cy="193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TextBox 89"/>
          <p:cNvSpPr/>
          <p:nvPr/>
        </p:nvSpPr>
        <p:spPr>
          <a:xfrm>
            <a:off x="2665080" y="4343400"/>
            <a:ext cx="62496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음성 녹음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1" name="TextBox 91"/>
          <p:cNvSpPr/>
          <p:nvPr/>
        </p:nvSpPr>
        <p:spPr>
          <a:xfrm>
            <a:off x="3753360" y="1688400"/>
            <a:ext cx="1077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음성 인식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514600" y="5257800"/>
            <a:ext cx="70858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Speech to Text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모델의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input format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(16-bit, 16kHz, mono-channel, wave format)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웹캠의 마이크 녹음 시 노이즈가 심함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16kHz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녹음 시 음성 끊김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8001000" y="3886200"/>
            <a:ext cx="8152200" cy="508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29"/>
          <p:cNvGrpSpPr/>
          <p:nvPr/>
        </p:nvGrpSpPr>
        <p:grpSpPr>
          <a:xfrm>
            <a:off x="1581480" y="990360"/>
            <a:ext cx="15087240" cy="1860840"/>
            <a:chOff x="1581480" y="990360"/>
            <a:chExt cx="15087240" cy="1860840"/>
          </a:xfrm>
        </p:grpSpPr>
        <p:sp>
          <p:nvSpPr>
            <p:cNvPr id="165" name="Freeform 24"/>
            <p:cNvSpPr/>
            <p:nvPr/>
          </p:nvSpPr>
          <p:spPr>
            <a:xfrm>
              <a:off x="1581480" y="135648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TextBox 39"/>
            <p:cNvSpPr/>
            <p:nvPr/>
          </p:nvSpPr>
          <p:spPr>
            <a:xfrm>
              <a:off x="1581480" y="99036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" name="Group 45"/>
          <p:cNvGrpSpPr/>
          <p:nvPr/>
        </p:nvGrpSpPr>
        <p:grpSpPr>
          <a:xfrm>
            <a:off x="1600200" y="2971440"/>
            <a:ext cx="15094440" cy="6856560"/>
            <a:chOff x="1600200" y="2971440"/>
            <a:chExt cx="15094440" cy="6856560"/>
          </a:xfrm>
        </p:grpSpPr>
        <p:sp>
          <p:nvSpPr>
            <p:cNvPr id="168" name="Freeform 44"/>
            <p:cNvSpPr/>
            <p:nvPr/>
          </p:nvSpPr>
          <p:spPr>
            <a:xfrm>
              <a:off x="1600200" y="3273120"/>
              <a:ext cx="15094440" cy="655488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TextBox 92"/>
            <p:cNvSpPr/>
            <p:nvPr/>
          </p:nvSpPr>
          <p:spPr>
            <a:xfrm>
              <a:off x="1600200" y="2971440"/>
              <a:ext cx="15094440" cy="685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"/>
            <p:cNvSpPr/>
            <p:nvPr/>
          </p:nvSpPr>
          <p:spPr>
            <a:xfrm>
              <a:off x="2286000" y="5257440"/>
              <a:ext cx="5485320" cy="193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1" name="TextBox 93"/>
          <p:cNvSpPr/>
          <p:nvPr/>
        </p:nvSpPr>
        <p:spPr>
          <a:xfrm>
            <a:off x="2665080" y="4343400"/>
            <a:ext cx="62496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음성 녹음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TextBox 95"/>
          <p:cNvSpPr/>
          <p:nvPr/>
        </p:nvSpPr>
        <p:spPr>
          <a:xfrm>
            <a:off x="3753360" y="1688400"/>
            <a:ext cx="1077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음성 인식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2514600" y="5257800"/>
            <a:ext cx="70858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44.1kHz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로 녹음 후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ffmpeg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으로 변환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마이크 모델 변경으로 음성 품질 향상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9601200" y="4174200"/>
            <a:ext cx="1633680" cy="154008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4572000" y="6629400"/>
            <a:ext cx="9030600" cy="241236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12714840" y="4124880"/>
            <a:ext cx="1686240" cy="158940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11201400" y="4343400"/>
            <a:ext cx="159948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30"/>
          <p:cNvGrpSpPr/>
          <p:nvPr/>
        </p:nvGrpSpPr>
        <p:grpSpPr>
          <a:xfrm>
            <a:off x="1617480" y="990360"/>
            <a:ext cx="15087240" cy="1860840"/>
            <a:chOff x="1617480" y="990360"/>
            <a:chExt cx="15087240" cy="1860840"/>
          </a:xfrm>
        </p:grpSpPr>
        <p:sp>
          <p:nvSpPr>
            <p:cNvPr id="179" name="Freeform 25"/>
            <p:cNvSpPr/>
            <p:nvPr/>
          </p:nvSpPr>
          <p:spPr>
            <a:xfrm>
              <a:off x="1617480" y="1356480"/>
              <a:ext cx="15087240" cy="1494720"/>
            </a:xfrm>
            <a:custGeom>
              <a:avLst/>
              <a:gdLst/>
              <a:ahLst/>
              <a:rect l="l" t="t" r="r" b="b"/>
              <a:pathLst>
                <a:path w="2107169" h="233764">
                  <a:moveTo>
                    <a:pt x="0" y="0"/>
                  </a:moveTo>
                  <a:lnTo>
                    <a:pt x="2107169" y="0"/>
                  </a:lnTo>
                  <a:lnTo>
                    <a:pt x="2107169" y="233764"/>
                  </a:lnTo>
                  <a:lnTo>
                    <a:pt x="0" y="23376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TextBox 40"/>
            <p:cNvSpPr/>
            <p:nvPr/>
          </p:nvSpPr>
          <p:spPr>
            <a:xfrm>
              <a:off x="1617480" y="990360"/>
              <a:ext cx="15087240" cy="18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" name="Group 47"/>
          <p:cNvGrpSpPr/>
          <p:nvPr/>
        </p:nvGrpSpPr>
        <p:grpSpPr>
          <a:xfrm>
            <a:off x="1600200" y="2971440"/>
            <a:ext cx="15094440" cy="6856560"/>
            <a:chOff x="1600200" y="2971440"/>
            <a:chExt cx="15094440" cy="6856560"/>
          </a:xfrm>
        </p:grpSpPr>
        <p:sp>
          <p:nvSpPr>
            <p:cNvPr id="182" name="Freeform 46"/>
            <p:cNvSpPr/>
            <p:nvPr/>
          </p:nvSpPr>
          <p:spPr>
            <a:xfrm>
              <a:off x="1600200" y="3273120"/>
              <a:ext cx="15094440" cy="6554880"/>
            </a:xfrm>
            <a:custGeom>
              <a:avLst/>
              <a:gdLst/>
              <a:ahLst/>
              <a:rect l="l" t="t" r="r" b="b"/>
              <a:pathLst>
                <a:path w="1763798" h="1242233">
                  <a:moveTo>
                    <a:pt x="58958" y="0"/>
                  </a:moveTo>
                  <a:lnTo>
                    <a:pt x="1704839" y="0"/>
                  </a:lnTo>
                  <a:cubicBezTo>
                    <a:pt x="1720476" y="0"/>
                    <a:pt x="1735472" y="6212"/>
                    <a:pt x="1746529" y="17268"/>
                  </a:cubicBezTo>
                  <a:cubicBezTo>
                    <a:pt x="1757586" y="28325"/>
                    <a:pt x="1763798" y="43321"/>
                    <a:pt x="1763798" y="58958"/>
                  </a:cubicBezTo>
                  <a:lnTo>
                    <a:pt x="1763798" y="1183275"/>
                  </a:lnTo>
                  <a:cubicBezTo>
                    <a:pt x="1763798" y="1198911"/>
                    <a:pt x="1757586" y="1213908"/>
                    <a:pt x="1746529" y="1224964"/>
                  </a:cubicBezTo>
                  <a:cubicBezTo>
                    <a:pt x="1735472" y="1236021"/>
                    <a:pt x="1720476" y="1242233"/>
                    <a:pt x="1704839" y="1242233"/>
                  </a:cubicBezTo>
                  <a:lnTo>
                    <a:pt x="58958" y="1242233"/>
                  </a:lnTo>
                  <a:cubicBezTo>
                    <a:pt x="43321" y="1242233"/>
                    <a:pt x="28325" y="1236021"/>
                    <a:pt x="17268" y="1224964"/>
                  </a:cubicBezTo>
                  <a:cubicBezTo>
                    <a:pt x="6212" y="1213908"/>
                    <a:pt x="0" y="1198911"/>
                    <a:pt x="0" y="1183275"/>
                  </a:cubicBezTo>
                  <a:lnTo>
                    <a:pt x="0" y="58958"/>
                  </a:lnTo>
                  <a:cubicBezTo>
                    <a:pt x="0" y="43321"/>
                    <a:pt x="6212" y="28325"/>
                    <a:pt x="17268" y="17268"/>
                  </a:cubicBezTo>
                  <a:cubicBezTo>
                    <a:pt x="28325" y="6212"/>
                    <a:pt x="43321" y="0"/>
                    <a:pt x="589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TextBox 96"/>
            <p:cNvSpPr/>
            <p:nvPr/>
          </p:nvSpPr>
          <p:spPr>
            <a:xfrm>
              <a:off x="1600200" y="2971440"/>
              <a:ext cx="15094440" cy="685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"/>
            <p:cNvSpPr/>
            <p:nvPr/>
          </p:nvSpPr>
          <p:spPr>
            <a:xfrm>
              <a:off x="2286000" y="5257440"/>
              <a:ext cx="5485320" cy="1932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5" name="TextBox 97"/>
          <p:cNvSpPr/>
          <p:nvPr/>
        </p:nvSpPr>
        <p:spPr>
          <a:xfrm>
            <a:off x="2665080" y="4343400"/>
            <a:ext cx="62496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6000" indent="-216000">
              <a:lnSpc>
                <a:spcPts val="4799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 </a:t>
            </a:r>
            <a:r>
              <a:rPr b="0" lang="zh-CN" sz="40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코드 통합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6" name="TextBox 99"/>
          <p:cNvSpPr/>
          <p:nvPr/>
        </p:nvSpPr>
        <p:spPr>
          <a:xfrm>
            <a:off x="3753360" y="1688400"/>
            <a:ext cx="1077912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438"/>
              </a:lnSpc>
              <a:buNone/>
            </a:pP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개발 과정 </a:t>
            </a:r>
            <a:r>
              <a:rPr b="0" lang="en-US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- </a:t>
            </a:r>
            <a:r>
              <a:rPr b="0" lang="zh-CN" sz="6200" spc="-1" strike="noStrike">
                <a:solidFill>
                  <a:srgbClr val="000000"/>
                </a:solidFill>
                <a:latin typeface="Montserrat Semi-Bold"/>
                <a:ea typeface="DejaVu Sans"/>
              </a:rPr>
              <a:t>코드 통합 </a:t>
            </a:r>
            <a:endParaRPr b="0" lang="en-US" sz="6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2514600" y="5257800"/>
            <a:ext cx="708588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Script shell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명령어 형식의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.sh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파일로 각 코드 순차적 실행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657600" y="6115320"/>
            <a:ext cx="11762280" cy="348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DAGH44I3Wt0</dc:identifier>
  <dc:language>en-US</dc:language>
  <cp:lastModifiedBy/>
  <dcterms:modified xsi:type="dcterms:W3CDTF">2024-06-12T15:08:25Z</dcterms:modified>
  <cp:revision>8</cp:revision>
  <dc:subject/>
  <dc:title>Guidelines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