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707604-1B2E-451D-9873-A392B9276566}">
  <a:tblStyle styleId="{D9707604-1B2E-451D-9873-A392B92765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fc455d8f9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fc455d8f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fc455d8f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fc455d8f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fc455d8f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fc455d8f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fc455d8f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fc455d8f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fc455d8f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fc455d8f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fc455d8f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fc455d8f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fc455d8f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fc455d8f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fc455d8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fc455d8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fc455d8f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fc455d8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fc455d8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fc455d8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60c4f8c1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60c4f8c1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fc455d8f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fc455d8f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fc455d8f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fc455d8f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60c4f8c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60c4f8c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60c4f8c1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60c4f8c1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yPMsXB3tcB_iKxGZOGhBJ-0ksFuHdSVg/view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608575" y="1722375"/>
            <a:ext cx="5753729" cy="1360625"/>
            <a:chOff x="2229209" y="1569975"/>
            <a:chExt cx="5353800" cy="1360625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2377400" y="1569975"/>
              <a:ext cx="11364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dk2"/>
                  </a:solidFill>
                </a:rPr>
                <a:t>Toy Project</a:t>
              </a:r>
              <a:endParaRPr b="1" sz="12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2229209" y="1615800"/>
              <a:ext cx="5353800" cy="9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0">
                  <a:solidFill>
                    <a:schemeClr val="dk1"/>
                  </a:solidFill>
                </a:rPr>
                <a:t>Danger Scan</a:t>
              </a:r>
              <a:endParaRPr b="1" sz="7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5516450" y="2661500"/>
              <a:ext cx="19737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accent1"/>
                  </a:solidFill>
                </a:rPr>
                <a:t>권시우 : 박정우</a:t>
              </a:r>
              <a:endParaRPr b="1" sz="1200">
                <a:solidFill>
                  <a:schemeClr val="accen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2"/>
                </a:solidFill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6511600" y="4099750"/>
            <a:ext cx="23775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accent5"/>
                </a:solidFill>
              </a:rPr>
              <a:t>Team 6</a:t>
            </a:r>
            <a:endParaRPr b="1" sz="2500">
              <a:solidFill>
                <a:schemeClr val="accent5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59850" y="80550"/>
            <a:ext cx="3892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accent3"/>
                </a:solidFill>
              </a:rPr>
              <a:t>Intel AI SW 아카데미 5기</a:t>
            </a:r>
            <a:endParaRPr b="1" sz="1200">
              <a:solidFill>
                <a:schemeClr val="accent3"/>
              </a:solidFill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261650" y="463525"/>
            <a:ext cx="85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2"/>
          <p:cNvCxnSpPr/>
          <p:nvPr/>
        </p:nvCxnSpPr>
        <p:spPr>
          <a:xfrm>
            <a:off x="2709650" y="1468950"/>
            <a:ext cx="0" cy="220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2"/>
          <p:cNvSpPr txBox="1"/>
          <p:nvPr/>
        </p:nvSpPr>
        <p:spPr>
          <a:xfrm>
            <a:off x="2998100" y="2181325"/>
            <a:ext cx="2190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FFFF"/>
                </a:solidFill>
              </a:rPr>
              <a:t>프로젝트 시연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6437775" y="2248825"/>
            <a:ext cx="1708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3</a:t>
            </a:r>
            <a:r>
              <a:rPr b="1" lang="ko" sz="1200">
                <a:solidFill>
                  <a:srgbClr val="FFFFFF"/>
                </a:solidFill>
              </a:rPr>
              <a:t>-1 시연 영상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1016750" y="1797775"/>
            <a:ext cx="1404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0">
                <a:solidFill>
                  <a:srgbClr val="FFFFFF"/>
                </a:solidFill>
              </a:rPr>
              <a:t>03 </a:t>
            </a:r>
            <a:endParaRPr b="1" sz="7000">
              <a:solidFill>
                <a:srgbClr val="FFFFFF"/>
              </a:solidFill>
            </a:endParaRPr>
          </a:p>
        </p:txBody>
      </p:sp>
      <p:cxnSp>
        <p:nvCxnSpPr>
          <p:cNvPr id="190" name="Google Shape;190;p22"/>
          <p:cNvCxnSpPr/>
          <p:nvPr/>
        </p:nvCxnSpPr>
        <p:spPr>
          <a:xfrm>
            <a:off x="5872000" y="1468950"/>
            <a:ext cx="0" cy="220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2504475" y="80550"/>
            <a:ext cx="2045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accent3"/>
                </a:solidFill>
              </a:rPr>
              <a:t>Intel AI SW 아카데미 5기</a:t>
            </a:r>
            <a:endParaRPr b="1" sz="1200">
              <a:solidFill>
                <a:schemeClr val="accent3"/>
              </a:solidFill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2504475" y="463525"/>
            <a:ext cx="63246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2287700" y="142075"/>
            <a:ext cx="0" cy="4769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3"/>
          <p:cNvSpPr txBox="1"/>
          <p:nvPr/>
        </p:nvSpPr>
        <p:spPr>
          <a:xfrm>
            <a:off x="201850" y="185200"/>
            <a:ext cx="762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5"/>
                </a:solidFill>
              </a:rPr>
              <a:t>03</a:t>
            </a:r>
            <a:r>
              <a:rPr b="1" lang="ko" sz="2000">
                <a:solidFill>
                  <a:schemeClr val="accent5"/>
                </a:solidFill>
              </a:rPr>
              <a:t>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240625" y="1239350"/>
            <a:ext cx="17259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3</a:t>
            </a:r>
            <a:r>
              <a:rPr b="1" lang="ko" sz="1200">
                <a:solidFill>
                  <a:schemeClr val="dk2"/>
                </a:solidFill>
              </a:rPr>
              <a:t>-1 시연 영상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201850" y="831075"/>
            <a:ext cx="1383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5"/>
                </a:solidFill>
              </a:rPr>
              <a:t>프로젝트 시연</a:t>
            </a:r>
            <a:endParaRPr b="1" sz="1500">
              <a:solidFill>
                <a:schemeClr val="accent5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2504475" y="620650"/>
            <a:ext cx="23487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시연 영상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202" name="Google Shape;202;p23" title="mini_projec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700" y="1292550"/>
            <a:ext cx="1817799" cy="3231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4"/>
          <p:cNvCxnSpPr/>
          <p:nvPr/>
        </p:nvCxnSpPr>
        <p:spPr>
          <a:xfrm>
            <a:off x="2709650" y="1468950"/>
            <a:ext cx="0" cy="220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4"/>
          <p:cNvSpPr txBox="1"/>
          <p:nvPr/>
        </p:nvSpPr>
        <p:spPr>
          <a:xfrm>
            <a:off x="2998100" y="2181325"/>
            <a:ext cx="2190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FFFF"/>
                </a:solidFill>
              </a:rPr>
              <a:t>진행 프로세스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016750" y="1797775"/>
            <a:ext cx="1404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0">
                <a:solidFill>
                  <a:srgbClr val="FFFFFF"/>
                </a:solidFill>
              </a:rPr>
              <a:t>04 </a:t>
            </a:r>
            <a:endParaRPr b="1" sz="7000">
              <a:solidFill>
                <a:srgbClr val="FFFFFF"/>
              </a:solidFill>
            </a:endParaRPr>
          </a:p>
        </p:txBody>
      </p:sp>
      <p:cxnSp>
        <p:nvCxnSpPr>
          <p:cNvPr id="211" name="Google Shape;211;p24"/>
          <p:cNvCxnSpPr/>
          <p:nvPr/>
        </p:nvCxnSpPr>
        <p:spPr>
          <a:xfrm>
            <a:off x="5872000" y="1468950"/>
            <a:ext cx="0" cy="220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4"/>
          <p:cNvSpPr txBox="1"/>
          <p:nvPr/>
        </p:nvSpPr>
        <p:spPr>
          <a:xfrm>
            <a:off x="6437775" y="1825800"/>
            <a:ext cx="17085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4</a:t>
            </a:r>
            <a:r>
              <a:rPr b="1" lang="ko" sz="1200">
                <a:solidFill>
                  <a:srgbClr val="FFFFFF"/>
                </a:solidFill>
              </a:rPr>
              <a:t>-1 개발일정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4-2 어려웠던 점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4-3 느낀 점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/>
        </p:nvSpPr>
        <p:spPr>
          <a:xfrm>
            <a:off x="2504475" y="80550"/>
            <a:ext cx="2045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accent3"/>
                </a:solidFill>
              </a:rPr>
              <a:t>Intel AI SW 아카데미 5기</a:t>
            </a:r>
            <a:endParaRPr b="1" sz="1200">
              <a:solidFill>
                <a:schemeClr val="accent3"/>
              </a:solidFill>
            </a:endParaRPr>
          </a:p>
        </p:txBody>
      </p:sp>
      <p:cxnSp>
        <p:nvCxnSpPr>
          <p:cNvPr id="218" name="Google Shape;218;p25"/>
          <p:cNvCxnSpPr/>
          <p:nvPr/>
        </p:nvCxnSpPr>
        <p:spPr>
          <a:xfrm>
            <a:off x="2504475" y="463525"/>
            <a:ext cx="63246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2287700" y="142075"/>
            <a:ext cx="0" cy="4769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5"/>
          <p:cNvSpPr txBox="1"/>
          <p:nvPr/>
        </p:nvSpPr>
        <p:spPr>
          <a:xfrm>
            <a:off x="201850" y="185200"/>
            <a:ext cx="762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5"/>
                </a:solidFill>
              </a:rPr>
              <a:t>04</a:t>
            </a:r>
            <a:r>
              <a:rPr b="1" lang="ko" sz="2000">
                <a:solidFill>
                  <a:schemeClr val="accent5"/>
                </a:solidFill>
              </a:rPr>
              <a:t>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240625" y="1239350"/>
            <a:ext cx="17259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4</a:t>
            </a:r>
            <a:r>
              <a:rPr b="1" lang="ko" sz="1200">
                <a:solidFill>
                  <a:schemeClr val="dk2"/>
                </a:solidFill>
              </a:rPr>
              <a:t>-1 개발 일정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4</a:t>
            </a:r>
            <a:r>
              <a:rPr b="1" lang="ko" sz="1200">
                <a:solidFill>
                  <a:srgbClr val="EFEFEF"/>
                </a:solidFill>
              </a:rPr>
              <a:t>-2 어려웠던 점 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4-3</a:t>
            </a:r>
            <a:r>
              <a:rPr b="1" lang="ko" sz="1200">
                <a:solidFill>
                  <a:srgbClr val="EFEFEF"/>
                </a:solidFill>
              </a:rPr>
              <a:t> 느낀 점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201850" y="831075"/>
            <a:ext cx="1383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5"/>
                </a:solidFill>
              </a:rPr>
              <a:t>진행 프로세스</a:t>
            </a:r>
            <a:endParaRPr b="1" sz="1500">
              <a:solidFill>
                <a:schemeClr val="accent5"/>
              </a:solidFill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2504475" y="620650"/>
            <a:ext cx="130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개발 일정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2533975" y="1307450"/>
            <a:ext cx="5644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프로젝트 진행 기간: </a:t>
            </a:r>
            <a:r>
              <a:rPr b="1" lang="ko" sz="1200">
                <a:solidFill>
                  <a:schemeClr val="dk2"/>
                </a:solidFill>
              </a:rPr>
              <a:t>9/26(목) ~ 09/30(월)</a:t>
            </a:r>
            <a:r>
              <a:rPr b="1" lang="ko" sz="1200">
                <a:solidFill>
                  <a:schemeClr val="dk2"/>
                </a:solidFill>
              </a:rPr>
              <a:t> 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프로젝트 소개 및 프레젠테이션: </a:t>
            </a:r>
            <a:r>
              <a:rPr b="1" lang="ko" sz="1200">
                <a:solidFill>
                  <a:schemeClr val="dk2"/>
                </a:solidFill>
              </a:rPr>
              <a:t>09/27</a:t>
            </a:r>
            <a:r>
              <a:rPr b="1" lang="ko" sz="1200">
                <a:solidFill>
                  <a:schemeClr val="dk2"/>
                </a:solidFill>
              </a:rPr>
              <a:t>(금) 15:00</a:t>
            </a:r>
            <a:endParaRPr b="1" sz="1200">
              <a:solidFill>
                <a:schemeClr val="dk2"/>
              </a:solidFill>
            </a:endParaRPr>
          </a:p>
        </p:txBody>
      </p:sp>
      <p:graphicFrame>
        <p:nvGraphicFramePr>
          <p:cNvPr id="225" name="Google Shape;225;p25"/>
          <p:cNvGraphicFramePr/>
          <p:nvPr/>
        </p:nvGraphicFramePr>
        <p:xfrm>
          <a:off x="2700850" y="23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{D9707604-1B2E-451D-9873-A392B9276566}</a:tableStyleId>
              </a:tblPr>
              <a:tblGrid>
                <a:gridCol w="1196675"/>
                <a:gridCol w="2821675"/>
                <a:gridCol w="2009175"/>
              </a:tblGrid>
              <a:tr h="2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날짜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프로젝트 진행 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구현 기능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09/26 (목)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16:50 ~ 22:00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 학습 및 생성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09/27 (금)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08:00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 ~ 14:00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 기반 객체 탐지 및 알림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09/28 (토)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        ~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09/29 (일)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09:00 ~ 16:00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취약점 분석 및 모델 재학습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/>
        </p:nvSpPr>
        <p:spPr>
          <a:xfrm>
            <a:off x="2504475" y="80550"/>
            <a:ext cx="2045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accent3"/>
                </a:solidFill>
              </a:rPr>
              <a:t>Intel AI SW 아카데미 5기</a:t>
            </a:r>
            <a:endParaRPr b="1" sz="1200">
              <a:solidFill>
                <a:schemeClr val="accent3"/>
              </a:solidFill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>
            <a:off x="2504475" y="463525"/>
            <a:ext cx="63246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6"/>
          <p:cNvCxnSpPr/>
          <p:nvPr/>
        </p:nvCxnSpPr>
        <p:spPr>
          <a:xfrm>
            <a:off x="2287700" y="142075"/>
            <a:ext cx="0" cy="4769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6"/>
          <p:cNvSpPr txBox="1"/>
          <p:nvPr/>
        </p:nvSpPr>
        <p:spPr>
          <a:xfrm>
            <a:off x="201850" y="185200"/>
            <a:ext cx="762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5"/>
                </a:solidFill>
              </a:rPr>
              <a:t>04</a:t>
            </a:r>
            <a:r>
              <a:rPr b="1" lang="ko" sz="2000">
                <a:solidFill>
                  <a:schemeClr val="accent5"/>
                </a:solidFill>
              </a:rPr>
              <a:t>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201850" y="831075"/>
            <a:ext cx="1383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accent5"/>
                </a:solidFill>
              </a:rPr>
              <a:t>진행 프로세스</a:t>
            </a:r>
            <a:endParaRPr b="1" sz="1500">
              <a:solidFill>
                <a:schemeClr val="accent5"/>
              </a:solidFill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2504475" y="620650"/>
            <a:ext cx="20676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어려웠던 점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2533975" y="1583100"/>
            <a:ext cx="5644200" cy="2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OpenVINO 라이브러리 및 함수 사용에 대한 이해도 부족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클래스 및 객체 데이터 분석 및 추출에 대한 이해도 부족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아두이노 포트 인식을 위한 드라이버 소프트웨어 필요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모델 학습을 위한 데이터 셋 선정에 대한 모호함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학습에 필요한 적절한 epoch와 batch 설정 필요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240625" y="1239350"/>
            <a:ext cx="17259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4-1 개발 일정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66666"/>
                </a:solidFill>
              </a:rPr>
              <a:t>4-2 어려웠던 점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4-3 느낀 점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/>
        </p:nvSpPr>
        <p:spPr>
          <a:xfrm>
            <a:off x="2504475" y="80550"/>
            <a:ext cx="2045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accent3"/>
                </a:solidFill>
              </a:rPr>
              <a:t>Intel AI SW 아카데미 5기</a:t>
            </a:r>
            <a:endParaRPr b="1" sz="1200">
              <a:solidFill>
                <a:schemeClr val="accent3"/>
              </a:solidFill>
            </a:endParaRPr>
          </a:p>
        </p:txBody>
      </p:sp>
      <p:cxnSp>
        <p:nvCxnSpPr>
          <p:cNvPr id="243" name="Google Shape;243;p27"/>
          <p:cNvCxnSpPr/>
          <p:nvPr/>
        </p:nvCxnSpPr>
        <p:spPr>
          <a:xfrm>
            <a:off x="2504475" y="463525"/>
            <a:ext cx="63246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7"/>
          <p:cNvCxnSpPr/>
          <p:nvPr/>
        </p:nvCxnSpPr>
        <p:spPr>
          <a:xfrm>
            <a:off x="2287700" y="142075"/>
            <a:ext cx="0" cy="4769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7"/>
          <p:cNvSpPr txBox="1"/>
          <p:nvPr/>
        </p:nvSpPr>
        <p:spPr>
          <a:xfrm>
            <a:off x="201850" y="185200"/>
            <a:ext cx="762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5"/>
                </a:solidFill>
              </a:rPr>
              <a:t>04</a:t>
            </a:r>
            <a:r>
              <a:rPr b="1" lang="ko" sz="2000">
                <a:solidFill>
                  <a:schemeClr val="accent5"/>
                </a:solidFill>
              </a:rPr>
              <a:t>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201850" y="831075"/>
            <a:ext cx="1383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accent5"/>
                </a:solidFill>
              </a:rPr>
              <a:t>진행 프로세스</a:t>
            </a:r>
            <a:endParaRPr b="1" sz="1500">
              <a:solidFill>
                <a:schemeClr val="accent5"/>
              </a:solidFill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2504475" y="620650"/>
            <a:ext cx="20676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느낀</a:t>
            </a:r>
            <a:r>
              <a:rPr b="1" lang="ko" sz="2000">
                <a:solidFill>
                  <a:schemeClr val="dk1"/>
                </a:solidFill>
              </a:rPr>
              <a:t> 점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2533975" y="1452525"/>
            <a:ext cx="56442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수업을 통해 단순히 설명을 듣고 코딩을 할 때와, 내가 스스로 일정을 지켜가면서 자율적으로 코딩을 할 때와 그 부담감과 난이도가 다르다는 것을 느낌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프로젝트를 진행하면서 지금까지 수업했던 내용을 훑어보면서, 흐름 이해에 많은 도움이 되었던 것 같음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직접 모델을 학습 시켜 AI 기능을 구현하는 것이 많은 시간과 시행착오를 겪으며 완성된 다는 것을 깊이 느낌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모델을 학습시키는 시간을 어떻게 활용할 것인지에 대한 계획 수립이 필요하는 것을 느낌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240625" y="1239350"/>
            <a:ext cx="17259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4-1 개발 일정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4-2 어려웠던 점 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66666"/>
                </a:solidFill>
              </a:rPr>
              <a:t>4-3 느낀 점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/>
        </p:nvSpPr>
        <p:spPr>
          <a:xfrm>
            <a:off x="6511600" y="4099750"/>
            <a:ext cx="23775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accent5"/>
                </a:solidFill>
              </a:rPr>
              <a:t>Team 6</a:t>
            </a:r>
            <a:endParaRPr b="1" sz="2500">
              <a:solidFill>
                <a:schemeClr val="accent5"/>
              </a:solidFill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159850" y="80550"/>
            <a:ext cx="3892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accent3"/>
                </a:solidFill>
              </a:rPr>
              <a:t>Intel AI SW 아카데미 5기</a:t>
            </a:r>
            <a:endParaRPr b="1" sz="1200">
              <a:solidFill>
                <a:schemeClr val="accent3"/>
              </a:solidFill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2126075" y="1840150"/>
            <a:ext cx="51033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0">
                <a:solidFill>
                  <a:schemeClr val="dk1"/>
                </a:solidFill>
              </a:rPr>
              <a:t>Thank You!</a:t>
            </a:r>
            <a:endParaRPr b="1" sz="7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cxnSp>
        <p:nvCxnSpPr>
          <p:cNvPr id="257" name="Google Shape;257;p28"/>
          <p:cNvCxnSpPr/>
          <p:nvPr/>
        </p:nvCxnSpPr>
        <p:spPr>
          <a:xfrm>
            <a:off x="261650" y="463525"/>
            <a:ext cx="85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59850" y="80550"/>
            <a:ext cx="3892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accent3"/>
                </a:solidFill>
              </a:rPr>
              <a:t>Intel AI SW 아카데미 5기</a:t>
            </a:r>
            <a:endParaRPr b="1" sz="1200">
              <a:solidFill>
                <a:schemeClr val="accent3"/>
              </a:solidFill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261650" y="463525"/>
            <a:ext cx="85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-49475" y="1931375"/>
            <a:ext cx="3697800" cy="803625"/>
            <a:chOff x="154600" y="1654750"/>
            <a:chExt cx="3697800" cy="803625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154600" y="1654750"/>
              <a:ext cx="3697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4000">
                  <a:solidFill>
                    <a:srgbClr val="434343"/>
                  </a:solidFill>
                </a:rPr>
                <a:t>CONTENTS</a:t>
              </a:r>
              <a:endParaRPr b="1" sz="40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000">
                <a:solidFill>
                  <a:srgbClr val="434343"/>
                </a:solidFill>
              </a:endParaRPr>
            </a:p>
          </p:txBody>
        </p:sp>
        <p:cxnSp>
          <p:nvCxnSpPr>
            <p:cNvPr id="69" name="Google Shape;69;p14"/>
            <p:cNvCxnSpPr/>
            <p:nvPr/>
          </p:nvCxnSpPr>
          <p:spPr>
            <a:xfrm>
              <a:off x="605525" y="2458375"/>
              <a:ext cx="28707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0" name="Google Shape;70;p14"/>
          <p:cNvCxnSpPr/>
          <p:nvPr/>
        </p:nvCxnSpPr>
        <p:spPr>
          <a:xfrm>
            <a:off x="3573525" y="717700"/>
            <a:ext cx="0" cy="4074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3872575" y="1358950"/>
            <a:ext cx="2190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5"/>
                </a:solidFill>
              </a:rPr>
              <a:t>01 프로젝트 개요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541550" y="1358950"/>
            <a:ext cx="2190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5"/>
                </a:solidFill>
              </a:rPr>
              <a:t>03 프로젝트 시연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872575" y="2988725"/>
            <a:ext cx="2190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5"/>
                </a:solidFill>
              </a:rPr>
              <a:t>02 프로젝트 소개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638450" y="2988725"/>
            <a:ext cx="2190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5"/>
                </a:solidFill>
              </a:rPr>
              <a:t>04 진행 프로세스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84175" y="1812075"/>
            <a:ext cx="1136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1-1 개발동기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1-2 개발환경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2"/>
                </a:solidFill>
              </a:rPr>
              <a:t>1-3 진행 방향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584175" y="3479225"/>
            <a:ext cx="17076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2</a:t>
            </a:r>
            <a:r>
              <a:rPr b="1" lang="ko" sz="1200">
                <a:solidFill>
                  <a:schemeClr val="dk2"/>
                </a:solidFill>
              </a:rPr>
              <a:t>-1 시스템 구성도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2-2 코드 설명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024550" y="1812075"/>
            <a:ext cx="11364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3</a:t>
            </a:r>
            <a:r>
              <a:rPr b="1" lang="ko" sz="1200">
                <a:solidFill>
                  <a:schemeClr val="dk2"/>
                </a:solidFill>
              </a:rPr>
              <a:t>-1 시연 영상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024550" y="3479225"/>
            <a:ext cx="17076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4</a:t>
            </a:r>
            <a:r>
              <a:rPr b="1" lang="ko" sz="1200">
                <a:solidFill>
                  <a:schemeClr val="dk2"/>
                </a:solidFill>
              </a:rPr>
              <a:t>-1 개발 일정 및 진행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4-2 어려웠던 점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4-3 느낀 점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>
            <a:off x="2709650" y="1468950"/>
            <a:ext cx="0" cy="220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2998100" y="2181325"/>
            <a:ext cx="2190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FFFF"/>
                </a:solidFill>
              </a:rPr>
              <a:t>진행 프로세스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73050" y="2063125"/>
            <a:ext cx="11364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1-1 개발 동기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1-2 개발 환경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1-3 진행 방향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016750" y="1797775"/>
            <a:ext cx="1404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0">
                <a:solidFill>
                  <a:srgbClr val="FFFFFF"/>
                </a:solidFill>
              </a:rPr>
              <a:t>01 </a:t>
            </a:r>
            <a:endParaRPr b="1" sz="7000">
              <a:solidFill>
                <a:srgbClr val="FFFFFF"/>
              </a:solidFill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5872000" y="1468950"/>
            <a:ext cx="0" cy="220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2504475" y="80550"/>
            <a:ext cx="2045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accent3"/>
                </a:solidFill>
              </a:rPr>
              <a:t>Intel AI SW 아카데미 5기</a:t>
            </a:r>
            <a:endParaRPr b="1" sz="1200">
              <a:solidFill>
                <a:schemeClr val="accent3"/>
              </a:solidFill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2504475" y="463525"/>
            <a:ext cx="63246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2287700" y="142075"/>
            <a:ext cx="0" cy="4769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201850" y="185200"/>
            <a:ext cx="762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5"/>
                </a:solidFill>
              </a:rPr>
              <a:t>01</a:t>
            </a:r>
            <a:r>
              <a:rPr b="1" lang="ko" sz="2000">
                <a:solidFill>
                  <a:schemeClr val="accent5"/>
                </a:solidFill>
              </a:rPr>
              <a:t>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40625" y="1239350"/>
            <a:ext cx="1136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1-1 개발 동기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1-2 진행 방향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01850" y="831075"/>
            <a:ext cx="1383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5"/>
                </a:solidFill>
              </a:rPr>
              <a:t>프로젝트 개요</a:t>
            </a:r>
            <a:endParaRPr b="1" sz="1500">
              <a:solidFill>
                <a:schemeClr val="accent5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504475" y="620650"/>
            <a:ext cx="130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개발 동기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607000" y="1099050"/>
            <a:ext cx="35391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살인 등 사람에게 위해를 끼칠 수 있는 범죄에 대한 위험을 줄이기 위해, 흉기를 소지한 사람을 감지하고 포착하여 경고를 알리는 제품을 개발고자 함.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000" y="1758950"/>
            <a:ext cx="2227299" cy="1715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600" y="3386275"/>
            <a:ext cx="2045700" cy="14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7600" y="1892325"/>
            <a:ext cx="1815294" cy="28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2504475" y="80550"/>
            <a:ext cx="2045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accent3"/>
                </a:solidFill>
              </a:rPr>
              <a:t>Intel AI SW 아카데미 5기</a:t>
            </a:r>
            <a:endParaRPr b="1" sz="1200">
              <a:solidFill>
                <a:schemeClr val="accent3"/>
              </a:solidFill>
            </a:endParaRPr>
          </a:p>
        </p:txBody>
      </p:sp>
      <p:cxnSp>
        <p:nvCxnSpPr>
          <p:cNvPr id="109" name="Google Shape;109;p17"/>
          <p:cNvCxnSpPr/>
          <p:nvPr/>
        </p:nvCxnSpPr>
        <p:spPr>
          <a:xfrm>
            <a:off x="2504475" y="463525"/>
            <a:ext cx="63246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2287700" y="142075"/>
            <a:ext cx="0" cy="4769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 txBox="1"/>
          <p:nvPr/>
        </p:nvSpPr>
        <p:spPr>
          <a:xfrm>
            <a:off x="201850" y="185200"/>
            <a:ext cx="762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5"/>
                </a:solidFill>
              </a:rPr>
              <a:t>01</a:t>
            </a:r>
            <a:r>
              <a:rPr b="1" lang="ko" sz="2000">
                <a:solidFill>
                  <a:schemeClr val="accent5"/>
                </a:solidFill>
              </a:rPr>
              <a:t>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240625" y="1239350"/>
            <a:ext cx="1136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1-1 개발 동기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66666"/>
                </a:solidFill>
              </a:rPr>
              <a:t>1-2 개발 환경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1-3 진행 방향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01850" y="831075"/>
            <a:ext cx="1383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5"/>
                </a:solidFill>
              </a:rPr>
              <a:t>프로젝트 개요</a:t>
            </a:r>
            <a:endParaRPr b="1" sz="1500">
              <a:solidFill>
                <a:schemeClr val="accent5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504475" y="620650"/>
            <a:ext cx="130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개발 환경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533975" y="1583100"/>
            <a:ext cx="56442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개발 IDE: VSCode, Arduio IDE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사용 프로그래밍 언어: Python, C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MCU: Arduio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학습 모델: YoloV5, OpenVINO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ko" sz="1200">
                <a:solidFill>
                  <a:schemeClr val="dk2"/>
                </a:solidFill>
              </a:rPr>
              <a:t>Device S/W: PySerial, PyTorch, OpenCV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2504475" y="80550"/>
            <a:ext cx="2045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accent3"/>
                </a:solidFill>
              </a:rPr>
              <a:t>Intel AI SW 아카데미 5기</a:t>
            </a:r>
            <a:endParaRPr b="1" sz="1200">
              <a:solidFill>
                <a:schemeClr val="accent3"/>
              </a:solidFill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2504475" y="463525"/>
            <a:ext cx="63246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2287700" y="142075"/>
            <a:ext cx="0" cy="4769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201850" y="185200"/>
            <a:ext cx="762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5"/>
                </a:solidFill>
              </a:rPr>
              <a:t>01</a:t>
            </a:r>
            <a:r>
              <a:rPr b="1" lang="ko" sz="2000">
                <a:solidFill>
                  <a:schemeClr val="accent5"/>
                </a:solidFill>
              </a:rPr>
              <a:t>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01850" y="831075"/>
            <a:ext cx="1383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5"/>
                </a:solidFill>
              </a:rPr>
              <a:t>프로젝트 개요</a:t>
            </a:r>
            <a:endParaRPr b="1" sz="1500">
              <a:solidFill>
                <a:schemeClr val="accent5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504475" y="620650"/>
            <a:ext cx="13830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진행 방향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302300" y="1352025"/>
            <a:ext cx="7626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434343"/>
                </a:solidFill>
              </a:rPr>
              <a:t>박정우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282225" y="1942652"/>
            <a:ext cx="20457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Char char="●"/>
            </a:pPr>
            <a:r>
              <a:rPr b="1" lang="ko" sz="800">
                <a:solidFill>
                  <a:srgbClr val="434343"/>
                </a:solidFill>
              </a:rPr>
              <a:t>Yolov5 기반 Dataset 학습 및 모델 추출</a:t>
            </a:r>
            <a:endParaRPr b="1" sz="800">
              <a:solidFill>
                <a:srgbClr val="434343"/>
              </a:solidFill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Char char="●"/>
            </a:pPr>
            <a:r>
              <a:rPr b="1" lang="ko" sz="800">
                <a:solidFill>
                  <a:srgbClr val="434343"/>
                </a:solidFill>
              </a:rPr>
              <a:t>객체 데이터 클래스 분류 및 레이블링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102175" y="1293375"/>
            <a:ext cx="7626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434343"/>
                </a:solidFill>
              </a:rPr>
              <a:t>권시우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452350" y="1709250"/>
            <a:ext cx="11364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76A5AF"/>
                </a:solidFill>
              </a:rPr>
              <a:t>모델 학습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0363">
            <a:off x="7540759" y="918892"/>
            <a:ext cx="548250" cy="54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6199875" y="2821077"/>
            <a:ext cx="20457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Char char="●"/>
            </a:pPr>
            <a:r>
              <a:rPr b="1" lang="ko" sz="800">
                <a:solidFill>
                  <a:srgbClr val="434343"/>
                </a:solidFill>
              </a:rPr>
              <a:t>pyTorch 프레임 워크로 학습된 모델 분석 및 추출</a:t>
            </a:r>
            <a:endParaRPr b="1" sz="800">
              <a:solidFill>
                <a:srgbClr val="434343"/>
              </a:solidFill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Char char="●"/>
            </a:pPr>
            <a:r>
              <a:rPr b="1" lang="ko" sz="800">
                <a:solidFill>
                  <a:srgbClr val="434343"/>
                </a:solidFill>
              </a:rPr>
              <a:t>Yolov5를 통해 객체 탐지 및 검출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389200" y="2570525"/>
            <a:ext cx="11364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76A5AF"/>
                </a:solidFill>
              </a:rPr>
              <a:t>객체 검출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758620" y="2050277"/>
            <a:ext cx="20457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Char char="●"/>
            </a:pPr>
            <a:r>
              <a:rPr b="1" lang="ko" sz="800">
                <a:solidFill>
                  <a:srgbClr val="434343"/>
                </a:solidFill>
              </a:rPr>
              <a:t>Yolov5 기반 Dataset 학습 및 모델 추출</a:t>
            </a:r>
            <a:endParaRPr b="1" sz="800">
              <a:solidFill>
                <a:srgbClr val="434343"/>
              </a:solidFill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Char char="●"/>
            </a:pPr>
            <a:r>
              <a:rPr b="1" lang="ko" sz="800">
                <a:solidFill>
                  <a:srgbClr val="434343"/>
                </a:solidFill>
              </a:rPr>
              <a:t>OpenVINO 기반 모델로 변환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928745" y="1816875"/>
            <a:ext cx="11364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76A5AF"/>
                </a:solidFill>
              </a:rPr>
              <a:t>모델 학습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676270" y="3020752"/>
            <a:ext cx="20457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Char char="●"/>
            </a:pPr>
            <a:r>
              <a:rPr b="1" lang="ko" sz="800">
                <a:solidFill>
                  <a:srgbClr val="434343"/>
                </a:solidFill>
              </a:rPr>
              <a:t>pyTorch 프레임 워크로 학습된 모델 분석 및 추출</a:t>
            </a:r>
            <a:endParaRPr b="1" sz="800">
              <a:solidFill>
                <a:srgbClr val="434343"/>
              </a:solidFill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Char char="●"/>
            </a:pPr>
            <a:r>
              <a:rPr b="1" lang="ko" sz="800">
                <a:solidFill>
                  <a:srgbClr val="434343"/>
                </a:solidFill>
              </a:rPr>
              <a:t>Yolov5를 통해 객체 탐지 및 검출</a:t>
            </a:r>
            <a:endParaRPr b="1" sz="800">
              <a:solidFill>
                <a:srgbClr val="434343"/>
              </a:solidFill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Char char="●"/>
            </a:pPr>
            <a:r>
              <a:rPr b="1" lang="ko" sz="800">
                <a:solidFill>
                  <a:srgbClr val="434343"/>
                </a:solidFill>
              </a:rPr>
              <a:t>OpenVINO를 통한 객체 탐지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865595" y="2770200"/>
            <a:ext cx="11364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76A5AF"/>
                </a:solidFill>
              </a:rPr>
              <a:t>객체 검출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470850" y="3481400"/>
            <a:ext cx="11364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76A5AF"/>
                </a:solidFill>
              </a:rPr>
              <a:t>아두이노</a:t>
            </a:r>
            <a:endParaRPr b="1" sz="1200">
              <a:solidFill>
                <a:srgbClr val="76A5A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6A5A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199875" y="3691852"/>
            <a:ext cx="20457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Char char="●"/>
            </a:pPr>
            <a:r>
              <a:rPr b="1" lang="ko" sz="800">
                <a:solidFill>
                  <a:srgbClr val="434343"/>
                </a:solidFill>
              </a:rPr>
              <a:t>객체 인식 시 부저(Buzzer)음 경고 발생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40625" y="1239350"/>
            <a:ext cx="1136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1-1 개발 동기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1-2 개발 환경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66666"/>
                </a:solidFill>
              </a:rPr>
              <a:t>1-3 진행 방향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9"/>
          <p:cNvCxnSpPr/>
          <p:nvPr/>
        </p:nvCxnSpPr>
        <p:spPr>
          <a:xfrm>
            <a:off x="2709650" y="1468950"/>
            <a:ext cx="0" cy="220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9"/>
          <p:cNvSpPr txBox="1"/>
          <p:nvPr/>
        </p:nvSpPr>
        <p:spPr>
          <a:xfrm>
            <a:off x="2998100" y="2181325"/>
            <a:ext cx="2190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FFFF"/>
                </a:solidFill>
              </a:rPr>
              <a:t>프로젝트 상세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437775" y="2048425"/>
            <a:ext cx="17085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2</a:t>
            </a:r>
            <a:r>
              <a:rPr b="1" lang="ko" sz="1200">
                <a:solidFill>
                  <a:srgbClr val="FFFFFF"/>
                </a:solidFill>
              </a:rPr>
              <a:t>-1 시스템 구성도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2-2 코드 설명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016750" y="1797775"/>
            <a:ext cx="1404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0">
                <a:solidFill>
                  <a:srgbClr val="FFFFFF"/>
                </a:solidFill>
              </a:rPr>
              <a:t>02 </a:t>
            </a:r>
            <a:endParaRPr b="1" sz="7000">
              <a:solidFill>
                <a:srgbClr val="FFFFFF"/>
              </a:solidFill>
            </a:endParaRPr>
          </a:p>
        </p:txBody>
      </p:sp>
      <p:cxnSp>
        <p:nvCxnSpPr>
          <p:cNvPr id="149" name="Google Shape;149;p19"/>
          <p:cNvCxnSpPr/>
          <p:nvPr/>
        </p:nvCxnSpPr>
        <p:spPr>
          <a:xfrm>
            <a:off x="5872000" y="1468950"/>
            <a:ext cx="0" cy="220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2504475" y="80550"/>
            <a:ext cx="2045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accent3"/>
                </a:solidFill>
              </a:rPr>
              <a:t>Intel AI SW 아카데미 5기</a:t>
            </a:r>
            <a:endParaRPr b="1" sz="1200">
              <a:solidFill>
                <a:schemeClr val="accent3"/>
              </a:solidFill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>
            <a:off x="2504475" y="463525"/>
            <a:ext cx="63246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2287700" y="142075"/>
            <a:ext cx="0" cy="4769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/>
        </p:nvSpPr>
        <p:spPr>
          <a:xfrm>
            <a:off x="201850" y="185200"/>
            <a:ext cx="762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5"/>
                </a:solidFill>
              </a:rPr>
              <a:t>02</a:t>
            </a:r>
            <a:r>
              <a:rPr b="1" lang="ko" sz="2000">
                <a:solidFill>
                  <a:schemeClr val="accent5"/>
                </a:solidFill>
              </a:rPr>
              <a:t>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40625" y="1239350"/>
            <a:ext cx="17259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66666"/>
                </a:solidFill>
              </a:rPr>
              <a:t>2-1 시스템 구성도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2-2 코드 설명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01850" y="831075"/>
            <a:ext cx="1383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5"/>
                </a:solidFill>
              </a:rPr>
              <a:t>프로젝트 상세</a:t>
            </a:r>
            <a:endParaRPr b="1" sz="1500">
              <a:solidFill>
                <a:schemeClr val="accent5"/>
              </a:solidFill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625" y="3210499"/>
            <a:ext cx="1019201" cy="101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788" y="1113950"/>
            <a:ext cx="1179475" cy="11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3875" y="2887038"/>
            <a:ext cx="1666126" cy="1666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0"/>
          <p:cNvCxnSpPr/>
          <p:nvPr/>
        </p:nvCxnSpPr>
        <p:spPr>
          <a:xfrm flipH="1">
            <a:off x="3860000" y="1854950"/>
            <a:ext cx="1239900" cy="123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6359150" y="1772650"/>
            <a:ext cx="1283400" cy="135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0"/>
          <p:cNvSpPr txBox="1"/>
          <p:nvPr/>
        </p:nvSpPr>
        <p:spPr>
          <a:xfrm>
            <a:off x="2504475" y="620650"/>
            <a:ext cx="16947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시스템 구성도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2550" y="857600"/>
            <a:ext cx="520975" cy="5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2994475" y="2187700"/>
            <a:ext cx="19893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흉기 소지를 한 사람을 위험인으로 감지하고 포착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6241750" y="2187700"/>
            <a:ext cx="19893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위험인 포착 시 부저(Buzzer)를 통한 경고음 발생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2504475" y="80550"/>
            <a:ext cx="2045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accent3"/>
                </a:solidFill>
              </a:rPr>
              <a:t>Intel AI SW 아카데미 5기</a:t>
            </a:r>
            <a:endParaRPr b="1" sz="1200">
              <a:solidFill>
                <a:schemeClr val="accent3"/>
              </a:solidFill>
            </a:endParaRPr>
          </a:p>
        </p:txBody>
      </p:sp>
      <p:cxnSp>
        <p:nvCxnSpPr>
          <p:cNvPr id="174" name="Google Shape;174;p21"/>
          <p:cNvCxnSpPr/>
          <p:nvPr/>
        </p:nvCxnSpPr>
        <p:spPr>
          <a:xfrm>
            <a:off x="2504475" y="463525"/>
            <a:ext cx="63246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/>
          <p:nvPr/>
        </p:nvCxnSpPr>
        <p:spPr>
          <a:xfrm>
            <a:off x="2287700" y="142075"/>
            <a:ext cx="0" cy="4769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1"/>
          <p:cNvSpPr txBox="1"/>
          <p:nvPr/>
        </p:nvSpPr>
        <p:spPr>
          <a:xfrm>
            <a:off x="201850" y="185200"/>
            <a:ext cx="762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5"/>
                </a:solidFill>
              </a:rPr>
              <a:t>02</a:t>
            </a:r>
            <a:r>
              <a:rPr b="1" lang="ko" sz="2000">
                <a:solidFill>
                  <a:schemeClr val="accent5"/>
                </a:solidFill>
              </a:rPr>
              <a:t>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240625" y="1239350"/>
            <a:ext cx="17259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2-1 시스템 구성도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66666"/>
                </a:solidFill>
              </a:rPr>
              <a:t>2-2 코드 설명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201850" y="831075"/>
            <a:ext cx="1383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5"/>
                </a:solidFill>
              </a:rPr>
              <a:t>프로젝트 상세</a:t>
            </a:r>
            <a:endParaRPr b="1" sz="1500">
              <a:solidFill>
                <a:schemeClr val="accent5"/>
              </a:solidFill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2504475" y="620650"/>
            <a:ext cx="23487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코드 설명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000" y="1128475"/>
            <a:ext cx="3416126" cy="36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