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78" r:id="rId4"/>
    <p:sldId id="279" r:id="rId5"/>
    <p:sldId id="280" r:id="rId6"/>
    <p:sldId id="266" r:id="rId7"/>
    <p:sldId id="281" r:id="rId8"/>
    <p:sldId id="269" r:id="rId9"/>
    <p:sldId id="282" r:id="rId10"/>
    <p:sldId id="285" r:id="rId11"/>
    <p:sldId id="283" r:id="rId12"/>
    <p:sldId id="287" r:id="rId13"/>
    <p:sldId id="288" r:id="rId14"/>
  </p:sldIdLst>
  <p:sldSz cx="10071100" cy="7556500"/>
  <p:notesSz cx="10071100" cy="7556500"/>
  <p:defaultTextStyle>
    <a:defPPr>
      <a:defRPr lang="en-US"/>
    </a:defPPr>
    <a:lvl1pPr marL="0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6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92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38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84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30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76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22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68" algn="l" defTabSz="9140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39199"/>
            <a:ext cx="1007890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21" tIns="50361" rIns="100721" bIns="5036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5333" y="1931107"/>
            <a:ext cx="8560435" cy="2016126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5333" y="3979456"/>
            <a:ext cx="8560435" cy="1321896"/>
          </a:xfrm>
        </p:spPr>
        <p:txBody>
          <a:bodyPr lIns="50361" rIns="50361"/>
          <a:lstStyle>
            <a:lvl1pPr marL="0" marR="70505" indent="0" algn="r">
              <a:buNone/>
              <a:defRPr>
                <a:solidFill>
                  <a:schemeClr val="tx2"/>
                </a:solidFill>
              </a:defRPr>
            </a:lvl1pPr>
            <a:lvl2pPr marL="503606" indent="0" algn="ctr">
              <a:buNone/>
            </a:lvl2pPr>
            <a:lvl3pPr marL="1007212" indent="0" algn="ctr">
              <a:buNone/>
            </a:lvl3pPr>
            <a:lvl4pPr marL="1510817" indent="0" algn="ctr">
              <a:buNone/>
            </a:lvl4pPr>
            <a:lvl5pPr marL="2014423" indent="0" algn="ctr">
              <a:buNone/>
            </a:lvl5pPr>
            <a:lvl6pPr marL="2518029" indent="0" algn="ctr">
              <a:buNone/>
            </a:lvl6pPr>
            <a:lvl7pPr marL="3021635" indent="0" algn="ctr">
              <a:buNone/>
            </a:lvl7pPr>
            <a:lvl8pPr marL="3525241" indent="0" algn="ctr">
              <a:buNone/>
            </a:lvl8pPr>
            <a:lvl9pPr marL="4028846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46" y="5457472"/>
            <a:ext cx="10075247" cy="210683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555" y="1632206"/>
            <a:ext cx="9063990" cy="483280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7920" y="302613"/>
            <a:ext cx="1957686" cy="61623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555" y="302614"/>
            <a:ext cx="6965844" cy="616239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17" y="1167645"/>
            <a:ext cx="8560435" cy="201506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33" y="3230312"/>
            <a:ext cx="5035550" cy="1603071"/>
          </a:xfrm>
        </p:spPr>
        <p:txBody>
          <a:bodyPr lIns="100721" rIns="100721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5399" y="3311585"/>
            <a:ext cx="201422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21" tIns="50361" rIns="100721" bIns="5036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0082" y="3311585"/>
            <a:ext cx="201422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21" tIns="50361" rIns="100721" bIns="5036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555" y="1632204"/>
            <a:ext cx="4448069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476" y="1632204"/>
            <a:ext cx="4448069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5" y="300860"/>
            <a:ext cx="9063990" cy="1259417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5" y="5961239"/>
            <a:ext cx="4449818" cy="83961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442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15981" y="5961239"/>
            <a:ext cx="4451566" cy="83961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442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3555" y="1591399"/>
            <a:ext cx="4449818" cy="434323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80" y="1591399"/>
            <a:ext cx="4451566" cy="434323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10" y="5373511"/>
            <a:ext cx="8240345" cy="50376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67699" y="5900529"/>
            <a:ext cx="4377571" cy="1007533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7110" y="302260"/>
            <a:ext cx="8238160" cy="503766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09078" y="7060605"/>
            <a:ext cx="2114931" cy="403013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6940" y="5997822"/>
            <a:ext cx="7889028" cy="714256"/>
          </a:xfrm>
          <a:noFill/>
        </p:spPr>
        <p:txBody>
          <a:bodyPr lIns="100721" tIns="0" rIns="100721" anchor="t"/>
          <a:lstStyle>
            <a:lvl1pPr marL="0" marR="20144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778" y="209317"/>
            <a:ext cx="9567545" cy="4836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4163" y="7060605"/>
            <a:ext cx="2589014" cy="402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78" y="5360644"/>
            <a:ext cx="8894191" cy="6199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9075" y="5511456"/>
            <a:ext cx="4187484" cy="159009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21" tIns="50361" rIns="100721" bIns="5036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8991" y="6374238"/>
            <a:ext cx="4187484" cy="9235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21" tIns="50361" rIns="100721" bIns="5036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55" y="6381103"/>
            <a:ext cx="3747271" cy="1190956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21" tIns="50361" rIns="100721" bIns="5036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73" y="6377231"/>
            <a:ext cx="3750790" cy="119482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42557" y="5496522"/>
            <a:ext cx="201422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21" tIns="50361" rIns="100721" bIns="5036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37240" y="5496522"/>
            <a:ext cx="201422" cy="25188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21" tIns="50361" rIns="100721" bIns="5036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9075" y="5511456"/>
            <a:ext cx="4187484" cy="159009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21" tIns="50361" rIns="100721" bIns="5036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8991" y="6374238"/>
            <a:ext cx="4187484" cy="9235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21" tIns="50361" rIns="100721" bIns="5036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55" y="6381103"/>
            <a:ext cx="3747271" cy="1190956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21" tIns="50361" rIns="100721" bIns="5036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73" y="6377231"/>
            <a:ext cx="3750790" cy="119482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3555" y="302610"/>
            <a:ext cx="9063990" cy="1259417"/>
          </a:xfrm>
          <a:prstGeom prst="rect">
            <a:avLst/>
          </a:prstGeom>
        </p:spPr>
        <p:txBody>
          <a:bodyPr vert="horz" lIns="100721" tIns="50361" rIns="100721" bIns="5036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3555" y="1632204"/>
            <a:ext cx="9063990" cy="4986941"/>
          </a:xfrm>
          <a:prstGeom prst="rect">
            <a:avLst/>
          </a:prstGeom>
        </p:spPr>
        <p:txBody>
          <a:bodyPr vert="horz" lIns="100721" tIns="50361" rIns="100721" bIns="5036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09078" y="7060605"/>
            <a:ext cx="2114931" cy="403013"/>
          </a:xfrm>
          <a:prstGeom prst="rect">
            <a:avLst/>
          </a:prstGeom>
        </p:spPr>
        <p:txBody>
          <a:bodyPr vert="horz" lIns="100721" tIns="50361" rIns="100721" bIns="50361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4163" y="7060605"/>
            <a:ext cx="2589014" cy="402314"/>
          </a:xfrm>
          <a:prstGeom prst="rect">
            <a:avLst/>
          </a:prstGeom>
        </p:spPr>
        <p:txBody>
          <a:bodyPr vert="horz" lIns="100721" tIns="50361" rIns="100721" bIns="50361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24009" y="7060605"/>
            <a:ext cx="402844" cy="402314"/>
          </a:xfrm>
          <a:prstGeom prst="rect">
            <a:avLst/>
          </a:prstGeom>
        </p:spPr>
        <p:txBody>
          <a:bodyPr vert="horz" lIns="100721" tIns="50361" rIns="100721" bIns="50361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2885" indent="-282019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4904" indent="-251803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6779" indent="-251803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015" indent="-251803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817" indent="-251803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2620" indent="-251803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4423" indent="-251803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6226" indent="-251803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8029" indent="-251803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6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2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08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44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8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16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52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28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7/07/web-scraping-in-python-using-scrapy/" TargetMode="External"/><Relationship Id="rId3" Type="http://schemas.openxmlformats.org/officeDocument/2006/relationships/hyperlink" Target="https://towardsdatascience.com/an-introduction-to-web-scraping-with-python-a2601e8619e5" TargetMode="External"/><Relationship Id="rId7" Type="http://schemas.openxmlformats.org/officeDocument/2006/relationships/hyperlink" Target="http://doc.scrapy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rapy.org/" TargetMode="External"/><Relationship Id="rId5" Type="http://schemas.openxmlformats.org/officeDocument/2006/relationships/hyperlink" Target="https://hackernoon.com/building-a-web-scraper-from-start-to-finish-bb6b95388184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www.datacamp.com/community/tutorials/web-scraping-using-python" TargetMode="External"/><Relationship Id="rId9" Type="http://schemas.openxmlformats.org/officeDocument/2006/relationships/hyperlink" Target="https://medium.com/@asishraz/scraping-data-from-imdb-top-35-movies-using-python-48d1986dc6c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rummy.com/software/BeautifulSou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pyth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rawl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Web_scrap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83" y="485140"/>
            <a:ext cx="9063354" cy="9527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92679" rIns="0" bIns="0" rtlCol="0">
            <a:spAutoFit/>
          </a:bodyPr>
          <a:lstStyle/>
          <a:p>
            <a:pPr marL="12061" marR="5078" algn="ctr">
              <a:lnSpc>
                <a:spcPts val="6707"/>
              </a:lnSpc>
              <a:spcBef>
                <a:spcPts val="730"/>
              </a:spcBef>
            </a:pPr>
            <a:r>
              <a:rPr sz="5900" spc="-10" smtClean="0">
                <a:latin typeface="Liberation Sans"/>
                <a:cs typeface="Liberation Sans"/>
              </a:rPr>
              <a:t> </a:t>
            </a:r>
            <a:r>
              <a:rPr sz="5900" spc="-45">
                <a:latin typeface="Liberation Sans"/>
                <a:cs typeface="Liberation Sans"/>
              </a:rPr>
              <a:t>Web </a:t>
            </a:r>
            <a:r>
              <a:rPr sz="5900" spc="-6" smtClean="0">
                <a:latin typeface="Liberation Sans"/>
                <a:cs typeface="Liberation Sans"/>
              </a:rPr>
              <a:t>Scraping</a:t>
            </a:r>
            <a:endParaRPr sz="59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2920" y="5759452"/>
            <a:ext cx="5758180" cy="15773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wrap="square" lIns="0" tIns="12696" rIns="0" bIns="0" rtlCol="0">
            <a:spAutoFit/>
          </a:bodyPr>
          <a:lstStyle/>
          <a:p>
            <a:pPr marL="8252" algn="ctr">
              <a:spcBef>
                <a:spcPts val="100"/>
              </a:spcBef>
            </a:pPr>
            <a:r>
              <a:rPr lang="en-IN" sz="4000" spc="-10" dirty="0" err="1" smtClean="0">
                <a:solidFill>
                  <a:srgbClr val="FFFFFF"/>
                </a:solidFill>
                <a:latin typeface="Liberation Sans"/>
                <a:cs typeface="Liberation Sans"/>
              </a:rPr>
              <a:t>Vaibhav</a:t>
            </a:r>
            <a:r>
              <a:rPr lang="en-IN" sz="4000" spc="-10" dirty="0" smtClean="0">
                <a:solidFill>
                  <a:srgbClr val="FFFFFF"/>
                </a:solidFill>
                <a:latin typeface="Liberation Sans"/>
                <a:cs typeface="Liberation Sans"/>
              </a:rPr>
              <a:t> Kumar</a:t>
            </a:r>
            <a:endParaRPr lang="en-IN" sz="300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8252" algn="ctr">
              <a:spcBef>
                <a:spcPts val="100"/>
              </a:spcBef>
            </a:pPr>
            <a:r>
              <a:rPr lang="en-IN" sz="30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11811376</a:t>
            </a:r>
          </a:p>
          <a:p>
            <a:pPr marL="8252" algn="ctr">
              <a:spcBef>
                <a:spcPts val="100"/>
              </a:spcBef>
            </a:pPr>
            <a:r>
              <a:rPr lang="en-IN" sz="30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A-23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5950" y="2254250"/>
            <a:ext cx="8726804" cy="47244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Enable this middleware by adding the following settings to your settings.py: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Then add rotating proxies </a:t>
            </a:r>
            <a:r>
              <a:rPr lang="en-US" dirty="0" err="1" smtClean="0"/>
              <a:t>middlewares</a:t>
            </a:r>
            <a:r>
              <a:rPr lang="en-US" dirty="0" smtClean="0"/>
              <a:t> to your DOWNLOADER_MIDDLEWARES: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After this all requests will be proxy using proxies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556261"/>
            <a:ext cx="8763000" cy="1354217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scrapy</a:t>
            </a:r>
            <a:r>
              <a:rPr lang="en-US" b="1" dirty="0" smtClean="0"/>
              <a:t>-proxy-pool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3550" y="1873250"/>
            <a:ext cx="9067800" cy="32004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+mj-lt"/>
              </a:rPr>
              <a:t>The </a:t>
            </a:r>
            <a:r>
              <a:rPr lang="en-US" sz="2400" b="1" i="1" dirty="0" smtClean="0">
                <a:latin typeface="+mj-lt"/>
              </a:rPr>
              <a:t>selenium</a:t>
            </a:r>
            <a:r>
              <a:rPr lang="en-US" sz="2400" b="1" dirty="0" smtClean="0">
                <a:latin typeface="+mj-lt"/>
              </a:rPr>
              <a:t> package is used to automate web browser interaction from Python.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+mj-lt"/>
              </a:rPr>
              <a:t>Automated website testing tools are geared toward achieving a customizable and reusable test suite used to examine every aspect of a website to streamline the workflow with minimal user intervention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dirty="0" smtClean="0"/>
              <a:t>Selenium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350" y="5302250"/>
            <a:ext cx="9220200" cy="150810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          </a:t>
            </a:r>
            <a:r>
              <a:rPr lang="en-IN" sz="2800" dirty="0" smtClean="0">
                <a:latin typeface="Arial Black" pitchFamily="34" charset="0"/>
              </a:rPr>
              <a:t>TIME:</a:t>
            </a:r>
          </a:p>
          <a:p>
            <a:endParaRPr lang="en-IN" sz="2800" dirty="0" smtClean="0">
              <a:latin typeface="Arial Black" pitchFamily="34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This module provides various time-related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44550" y="1524079"/>
            <a:ext cx="8614410" cy="5911771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u="sng" dirty="0" smtClean="0">
                <a:solidFill>
                  <a:schemeClr val="accent3"/>
                </a:solidFill>
                <a:latin typeface="Arial Narrow" pitchFamily="34" charset="0"/>
                <a:hlinkClick r:id="rId3"/>
              </a:rPr>
              <a:t>https://towardsdatascience.com/an-introduction-to-web-scraping-with-python-a2601e8619e5</a:t>
            </a:r>
            <a:endParaRPr lang="en-US" b="1" u="sng" dirty="0" smtClean="0">
              <a:solidFill>
                <a:schemeClr val="accent3"/>
              </a:solidFill>
              <a:latin typeface="Arial Narrow" pitchFamily="34" charset="0"/>
              <a:hlinkClick r:id="rId4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dirty="0" smtClean="0">
                <a:solidFill>
                  <a:schemeClr val="accent3"/>
                </a:solidFill>
                <a:latin typeface="Arial Narrow" pitchFamily="34" charset="0"/>
                <a:hlinkClick r:id="rId4"/>
              </a:rPr>
              <a:t>https://www.datacamp.com/community/tutorials/web-scraping-using-python</a:t>
            </a:r>
            <a:endParaRPr lang="en-US" b="1" u="sng" dirty="0" smtClean="0">
              <a:solidFill>
                <a:schemeClr val="accent3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dirty="0" smtClean="0">
                <a:solidFill>
                  <a:schemeClr val="accent3"/>
                </a:solidFill>
                <a:latin typeface="Arial Narrow" pitchFamily="34" charset="0"/>
                <a:hlinkClick r:id="rId5"/>
              </a:rPr>
              <a:t>https://hackernoon.com/building-a-web-scraper-from-start-to-finish-bb6b95388184</a:t>
            </a:r>
            <a:endParaRPr lang="en-US" b="1" u="sng" spc="-30" dirty="0" smtClean="0">
              <a:solidFill>
                <a:schemeClr val="accent3"/>
              </a:solidFill>
              <a:uFill>
                <a:solidFill>
                  <a:srgbClr val="0000FF"/>
                </a:solidFill>
              </a:uFill>
              <a:latin typeface="Arial Narrow" pitchFamily="34" charset="0"/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spc="-3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h</a:t>
            </a:r>
            <a:r>
              <a:rPr lang="en-US" b="1" u="sng" spc="-5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t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t</a:t>
            </a:r>
            <a:r>
              <a:rPr lang="en-US" b="1" u="sng" spc="-2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p</a:t>
            </a:r>
            <a:r>
              <a:rPr lang="en-US" b="1" u="sng" spc="-1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s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:/</a:t>
            </a:r>
            <a:r>
              <a:rPr lang="en-US" b="1" u="sng" spc="-15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/</a:t>
            </a:r>
            <a:r>
              <a:rPr lang="en-US" b="1" u="sng" spc="-2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p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ypi.</a:t>
            </a:r>
            <a:r>
              <a:rPr lang="en-US" b="1" u="sng" spc="-15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p</a:t>
            </a:r>
            <a:r>
              <a:rPr lang="en-US" b="1" u="sng" spc="1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y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thon</a:t>
            </a:r>
            <a:r>
              <a:rPr lang="en-US" b="1" u="sng" spc="6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.</a:t>
            </a:r>
            <a:r>
              <a:rPr lang="en-US" b="1" u="sng" spc="-6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o</a:t>
            </a:r>
            <a:r>
              <a:rPr lang="en-US" b="1" u="sng" spc="-5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r</a:t>
            </a:r>
            <a:r>
              <a:rPr lang="en-US" b="1" u="sng" spc="124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g</a:t>
            </a:r>
            <a:r>
              <a:rPr lang="en-US" b="1" u="sng" spc="-6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/</a:t>
            </a:r>
            <a:r>
              <a:rPr lang="en-US" b="1" u="sng" spc="-25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p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ypi/Sc</a:t>
            </a:r>
            <a:r>
              <a:rPr lang="en-US" b="1" u="sng" spc="-65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r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a</a:t>
            </a:r>
            <a:r>
              <a:rPr lang="en-US" b="1" u="sng" spc="-2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p</a:t>
            </a:r>
            <a:r>
              <a:rPr lang="en-US" b="1" u="sng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</a:rPr>
              <a:t>y</a:t>
            </a:r>
          </a:p>
          <a:p>
            <a:pPr>
              <a:buFont typeface="Wingdings" pitchFamily="2" charset="2"/>
              <a:buChar char="q"/>
            </a:pPr>
            <a:r>
              <a:rPr lang="en-US" b="1" u="sng" spc="-25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  <a:hlinkClick r:id="rId6"/>
              </a:rPr>
              <a:t>http://scrapy.org/ </a:t>
            </a:r>
            <a:r>
              <a:rPr lang="en-US" b="1" u="sng" spc="-25" dirty="0" smtClean="0">
                <a:solidFill>
                  <a:schemeClr val="accent3"/>
                </a:solidFill>
                <a:latin typeface="Arial Narrow" pitchFamily="34" charset="0"/>
                <a:cs typeface="Calibri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b="1" u="sng" spc="-20" dirty="0" smtClean="0">
                <a:solidFill>
                  <a:schemeClr val="accent3"/>
                </a:solidFill>
                <a:uFill>
                  <a:solidFill>
                    <a:srgbClr val="0000FF"/>
                  </a:solidFill>
                </a:uFill>
                <a:latin typeface="Arial Narrow" pitchFamily="34" charset="0"/>
                <a:cs typeface="Calibri"/>
                <a:hlinkClick r:id="rId7"/>
              </a:rPr>
              <a:t>http://doc.scrapy.org/</a:t>
            </a:r>
            <a:endParaRPr lang="en-US" b="1" u="sng" spc="-20" dirty="0" smtClean="0">
              <a:solidFill>
                <a:schemeClr val="accent3"/>
              </a:solidFill>
              <a:uFill>
                <a:solidFill>
                  <a:srgbClr val="0000FF"/>
                </a:solidFill>
              </a:uFill>
              <a:latin typeface="Arial Narrow" pitchFamily="34" charset="0"/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dirty="0" smtClean="0">
                <a:solidFill>
                  <a:schemeClr val="accent3"/>
                </a:solidFill>
                <a:latin typeface="Arial Narrow" pitchFamily="34" charset="0"/>
                <a:hlinkClick r:id="rId8"/>
              </a:rPr>
              <a:t>https://www.analyticsvidhya.com/blog/2017/07/web-scraping-in-python-using-scrapy/</a:t>
            </a:r>
            <a:endParaRPr lang="en-US" b="1" u="sng" dirty="0" smtClean="0">
              <a:solidFill>
                <a:schemeClr val="accent3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dirty="0" smtClean="0">
                <a:solidFill>
                  <a:schemeClr val="accent3"/>
                </a:solidFill>
                <a:latin typeface="Arial Narrow" pitchFamily="34" charset="0"/>
                <a:hlinkClick r:id="rId9"/>
              </a:rPr>
              <a:t>https://medium.com/@asishraz/scraping-data-from-imdb-top-35-movies-using-python-48d1986dc6c9</a:t>
            </a:r>
            <a:endParaRPr lang="en-US" b="1" u="sng" dirty="0" smtClean="0">
              <a:solidFill>
                <a:schemeClr val="accent3"/>
              </a:solidFill>
              <a:latin typeface="Arial Narrow" pitchFamily="34" charset="0"/>
              <a:cs typeface="Calibri"/>
            </a:endParaRPr>
          </a:p>
          <a:p>
            <a:pPr>
              <a:buFont typeface="Wingdings" pitchFamily="2" charset="2"/>
              <a:buChar char="q"/>
            </a:pPr>
            <a:endParaRPr lang="en-US" b="1" u="sng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120650"/>
            <a:ext cx="8610600" cy="1354217"/>
          </a:xfrm>
          <a:blipFill>
            <a:blip r:embed="rId10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34950" y="2101850"/>
            <a:ext cx="9677400" cy="39876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587177" rIns="0" bIns="0" rtlCol="0">
            <a:spAutoFit/>
          </a:bodyPr>
          <a:lstStyle/>
          <a:p>
            <a:pPr marL="54590" marR="5078" indent="-245663" algn="ctr">
              <a:lnSpc>
                <a:spcPct val="97900"/>
              </a:lnSpc>
              <a:spcBef>
                <a:spcPts val="235"/>
              </a:spcBef>
              <a:buNone/>
            </a:pPr>
            <a:r>
              <a:rPr lang="en-US" sz="4000" spc="35" dirty="0" smtClean="0">
                <a:latin typeface="Arial Black" pitchFamily="34" charset="0"/>
              </a:rPr>
              <a:t>Web</a:t>
            </a:r>
            <a:r>
              <a:rPr lang="en-US" sz="4000" spc="-260" dirty="0" smtClean="0">
                <a:latin typeface="Arial Black" pitchFamily="34" charset="0"/>
              </a:rPr>
              <a:t> </a:t>
            </a:r>
            <a:r>
              <a:rPr lang="en-US" sz="4000" spc="40" dirty="0" smtClean="0">
                <a:latin typeface="Arial Black" pitchFamily="34" charset="0"/>
              </a:rPr>
              <a:t>Scraping:</a:t>
            </a:r>
          </a:p>
          <a:p>
            <a:pPr marL="54590" marR="5078" indent="-245663" algn="ctr">
              <a:lnSpc>
                <a:spcPct val="97900"/>
              </a:lnSpc>
              <a:spcBef>
                <a:spcPts val="235"/>
              </a:spcBef>
              <a:buNone/>
            </a:pPr>
            <a:endParaRPr lang="en-IN" sz="5400" spc="25" dirty="0" smtClean="0"/>
          </a:p>
          <a:p>
            <a:pPr marL="54590" marR="5078" indent="-245663" algn="ctr">
              <a:lnSpc>
                <a:spcPct val="97900"/>
              </a:lnSpc>
              <a:spcBef>
                <a:spcPts val="235"/>
              </a:spcBef>
              <a:buNone/>
            </a:pPr>
            <a:r>
              <a:rPr lang="en-IN" sz="3600" spc="25" dirty="0" smtClean="0"/>
              <a:t>A</a:t>
            </a:r>
            <a:r>
              <a:rPr sz="3600" spc="25" smtClean="0"/>
              <a:t> </a:t>
            </a:r>
            <a:r>
              <a:rPr sz="3600" spc="50" dirty="0"/>
              <a:t>computer </a:t>
            </a:r>
            <a:r>
              <a:rPr sz="3600" spc="-10" dirty="0"/>
              <a:t>software  </a:t>
            </a:r>
            <a:r>
              <a:rPr sz="3600" spc="6" dirty="0"/>
              <a:t>technique </a:t>
            </a:r>
            <a:r>
              <a:rPr sz="3600" spc="-6" dirty="0"/>
              <a:t>of </a:t>
            </a:r>
            <a:r>
              <a:rPr sz="3600" spc="-70" dirty="0"/>
              <a:t>extracting  </a:t>
            </a:r>
            <a:r>
              <a:rPr sz="3600" spc="40" dirty="0"/>
              <a:t>information </a:t>
            </a:r>
            <a:r>
              <a:rPr sz="3600" spc="100" dirty="0"/>
              <a:t>from</a:t>
            </a:r>
            <a:r>
              <a:rPr sz="3600" spc="-575" dirty="0"/>
              <a:t> </a:t>
            </a:r>
            <a:r>
              <a:rPr sz="3600" spc="-55"/>
              <a:t>websites</a:t>
            </a:r>
            <a:r>
              <a:rPr sz="3600" spc="-55" smtClean="0"/>
              <a:t>.</a:t>
            </a:r>
            <a:endParaRPr lang="en-IN" sz="3600" spc="-55" dirty="0" smtClean="0"/>
          </a:p>
          <a:p>
            <a:pPr marL="54590" marR="5078" indent="-245663" algn="ctr">
              <a:lnSpc>
                <a:spcPct val="97900"/>
              </a:lnSpc>
              <a:spcBef>
                <a:spcPts val="235"/>
              </a:spcBef>
              <a:buNone/>
            </a:pPr>
            <a:r>
              <a:rPr sz="5400" spc="-55" smtClean="0"/>
              <a:t> 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" y="349251"/>
            <a:ext cx="9677400" cy="13978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wrap="square" lIns="0" tIns="12696" rIns="0" bIns="0" rtlCol="0">
            <a:spAutoFit/>
          </a:bodyPr>
          <a:lstStyle/>
          <a:p>
            <a:pPr marL="12696" algn="ctr">
              <a:spcBef>
                <a:spcPts val="100"/>
              </a:spcBef>
            </a:pPr>
            <a:r>
              <a:rPr lang="en-IN" spc="40" dirty="0" smtClean="0">
                <a:latin typeface="Arial Black" pitchFamily="34" charset="0"/>
              </a:rPr>
              <a:t>Introduction</a:t>
            </a:r>
            <a:br>
              <a:rPr lang="en-IN" spc="40" dirty="0" smtClean="0">
                <a:latin typeface="Arial Black" pitchFamily="34" charset="0"/>
              </a:rPr>
            </a:br>
            <a:endParaRPr spc="4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233" y="196851"/>
            <a:ext cx="8676639" cy="16764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Beautiful Soup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150" y="2406650"/>
            <a:ext cx="8686800" cy="41148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dirty="0" smtClean="0">
                <a:hlinkClick r:id="rId4"/>
              </a:rPr>
              <a:t>Beautiful Soup</a:t>
            </a:r>
            <a:r>
              <a:rPr lang="en-US" dirty="0" smtClean="0"/>
              <a:t> is a Python library for pulling data out of HTML and XML files.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 It works with your favorite parser to provide idiomatic ways of navigating, searching, and modifying the parse tree.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It commonly saves programmers hours or days of work.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28344" y="1736092"/>
            <a:ext cx="8614410" cy="379475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Requests is an Apache2 Licensed HTTP library, written in Python.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Simple API so that you can focus on interacting with services and consuming data in your application.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dirty="0" smtClean="0"/>
              <a:t>Requests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3550" y="2178050"/>
            <a:ext cx="8991600" cy="3810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>
              <a:hlinkClick r:id="rId3" tooltip="pandas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3" tooltip="pandas"/>
              </a:rPr>
              <a:t>Pandas</a:t>
            </a:r>
            <a:r>
              <a:rPr lang="en-US" dirty="0" smtClean="0"/>
              <a:t> is an open source, BSD-licensed library providing high-performance, easy-to-use data structures and data analysis tools for the </a:t>
            </a:r>
            <a:r>
              <a:rPr lang="en-US" dirty="0" smtClean="0">
                <a:hlinkClick r:id="rId4"/>
              </a:rPr>
              <a:t>Python</a:t>
            </a:r>
            <a:r>
              <a:rPr lang="en-US" dirty="0" smtClean="0"/>
              <a:t> programming language.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5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IN" dirty="0" smtClean="0"/>
              <a:t>Pandas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289" y="1706880"/>
            <a:ext cx="7463790" cy="2986045"/>
          </a:xfrm>
          <a:prstGeom prst="rect">
            <a:avLst/>
          </a:prstGeom>
        </p:spPr>
        <p:txBody>
          <a:bodyPr vert="horz" wrap="square" lIns="0" tIns="86966" rIns="0" bIns="0" rtlCol="0">
            <a:spAutoFit/>
          </a:bodyPr>
          <a:lstStyle/>
          <a:p>
            <a:pPr marL="578924" marR="5078" indent="-566228">
              <a:lnSpc>
                <a:spcPts val="11266"/>
              </a:lnSpc>
              <a:spcBef>
                <a:spcPts val="685"/>
              </a:spcBef>
            </a:pPr>
            <a:r>
              <a:rPr sz="9600" spc="90" dirty="0"/>
              <a:t>Web</a:t>
            </a:r>
            <a:r>
              <a:rPr sz="9600" spc="-484" dirty="0"/>
              <a:t> </a:t>
            </a:r>
            <a:r>
              <a:rPr sz="9600" spc="90" dirty="0"/>
              <a:t>Scraping  </a:t>
            </a:r>
            <a:r>
              <a:rPr sz="9600" spc="-100" dirty="0"/>
              <a:t>with</a:t>
            </a:r>
            <a:r>
              <a:rPr sz="9600" spc="-449" dirty="0"/>
              <a:t> </a:t>
            </a:r>
            <a:r>
              <a:rPr sz="9600" spc="65" dirty="0"/>
              <a:t>Scrapy</a:t>
            </a:r>
            <a:endParaRPr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3550" y="1736090"/>
            <a:ext cx="9220200" cy="486156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Scrapy</a:t>
            </a:r>
            <a:r>
              <a:rPr lang="en-US" dirty="0" smtClean="0"/>
              <a:t> is a fast high-level </a:t>
            </a:r>
            <a:r>
              <a:rPr lang="en-US" dirty="0" smtClean="0">
                <a:hlinkClick r:id="rId3"/>
              </a:rPr>
              <a:t>web crawling</a:t>
            </a:r>
            <a:r>
              <a:rPr lang="en-US" dirty="0" smtClean="0"/>
              <a:t> and </a:t>
            </a:r>
            <a:r>
              <a:rPr lang="en-US" dirty="0" smtClean="0">
                <a:hlinkClick r:id="rId4"/>
              </a:rPr>
              <a:t>web scraping</a:t>
            </a:r>
            <a:r>
              <a:rPr lang="en-US" dirty="0" smtClean="0"/>
              <a:t> framework.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Used to crawl websites and extract structured data from their pages.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It can be used for a wide range of purposes, from data mining to monitoring and automated testing.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5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IN" sz="4800" dirty="0" err="1" smtClean="0"/>
              <a:t>Inroduction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350" y="273050"/>
            <a:ext cx="8229600" cy="13978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696" rIns="0" bIns="0" rtlCol="0">
            <a:spAutoFit/>
          </a:bodyPr>
          <a:lstStyle/>
          <a:p>
            <a:pPr marL="12696" algn="ctr">
              <a:spcBef>
                <a:spcPts val="100"/>
              </a:spcBef>
            </a:pPr>
            <a:r>
              <a:rPr lang="en-IN" spc="160" dirty="0" err="1" smtClean="0"/>
              <a:t>Scrapy</a:t>
            </a:r>
            <a:r>
              <a:rPr lang="en-IN" spc="160" dirty="0" smtClean="0"/>
              <a:t>  </a:t>
            </a:r>
            <a:r>
              <a:rPr lang="en-IN" spc="45" dirty="0" smtClean="0"/>
              <a:t/>
            </a:r>
            <a:br>
              <a:rPr lang="en-IN" spc="45" dirty="0" smtClean="0"/>
            </a:b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869442"/>
            <a:ext cx="170816" cy="23197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6">
              <a:spcBef>
                <a:spcPts val="90"/>
              </a:spcBef>
            </a:pPr>
            <a:r>
              <a:rPr sz="140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529840"/>
            <a:ext cx="170816" cy="23197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6">
              <a:spcBef>
                <a:spcPts val="90"/>
              </a:spcBef>
            </a:pPr>
            <a:r>
              <a:rPr sz="140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88970"/>
            <a:ext cx="170816" cy="23197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6">
              <a:spcBef>
                <a:spcPts val="90"/>
              </a:spcBef>
            </a:pPr>
            <a:r>
              <a:rPr sz="140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849372"/>
            <a:ext cx="170816" cy="23197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6">
              <a:spcBef>
                <a:spcPts val="90"/>
              </a:spcBef>
            </a:pPr>
            <a:r>
              <a:rPr sz="140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509771"/>
            <a:ext cx="170816" cy="23197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6">
              <a:spcBef>
                <a:spcPts val="90"/>
              </a:spcBef>
            </a:pPr>
            <a:r>
              <a:rPr sz="140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150" y="2101850"/>
            <a:ext cx="8305800" cy="385592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>
                <a:lumMod val="50000"/>
              </a:schemeClr>
            </a:solidFill>
          </a:ln>
        </p:spPr>
        <p:txBody>
          <a:bodyPr vert="horz" wrap="square" lIns="0" tIns="12696" rIns="0" bIns="0" rtlCol="0">
            <a:spAutoFit/>
          </a:bodyPr>
          <a:lstStyle/>
          <a:p>
            <a:pPr marL="12696" marR="1634574">
              <a:lnSpc>
                <a:spcPct val="135400"/>
              </a:lnSpc>
              <a:spcBef>
                <a:spcPts val="10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IN" sz="3200" spc="10" dirty="0" smtClean="0">
                <a:latin typeface="Trebuchet MS"/>
                <a:cs typeface="Trebuchet MS"/>
              </a:rPr>
              <a:t> </a:t>
            </a:r>
            <a:r>
              <a:rPr sz="3200" spc="10" smtClean="0">
                <a:latin typeface="Trebuchet MS"/>
                <a:cs typeface="Trebuchet MS"/>
              </a:rPr>
              <a:t>Define </a:t>
            </a:r>
            <a:r>
              <a:rPr sz="3200" spc="70" smtClean="0">
                <a:latin typeface="Trebuchet MS"/>
                <a:cs typeface="Trebuchet MS"/>
              </a:rPr>
              <a:t>your </a:t>
            </a:r>
            <a:r>
              <a:rPr sz="3200" spc="85" smtClean="0">
                <a:latin typeface="Trebuchet MS"/>
                <a:cs typeface="Trebuchet MS"/>
              </a:rPr>
              <a:t>own</a:t>
            </a:r>
            <a:r>
              <a:rPr sz="3200" spc="-690" smtClean="0">
                <a:latin typeface="Trebuchet MS"/>
                <a:cs typeface="Trebuchet MS"/>
              </a:rPr>
              <a:t> </a:t>
            </a:r>
            <a:r>
              <a:rPr sz="3200" spc="-20" smtClean="0">
                <a:latin typeface="Trebuchet MS"/>
                <a:cs typeface="Trebuchet MS"/>
              </a:rPr>
              <a:t>data structures.</a:t>
            </a:r>
            <a:r>
              <a:rPr lang="en-IN" sz="3200" spc="-20" dirty="0" smtClean="0">
                <a:latin typeface="Trebuchet MS"/>
                <a:cs typeface="Trebuchet MS"/>
              </a:rPr>
              <a:t>     </a:t>
            </a:r>
          </a:p>
          <a:p>
            <a:pPr marL="12696" marR="1634574">
              <a:lnSpc>
                <a:spcPct val="135400"/>
              </a:lnSpc>
              <a:spcBef>
                <a:spcPts val="10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3200" spc="-50" dirty="0" smtClean="0">
                <a:latin typeface="Trebuchet MS"/>
                <a:cs typeface="Trebuchet MS"/>
              </a:rPr>
              <a:t> Write </a:t>
            </a:r>
            <a:r>
              <a:rPr lang="en-US" sz="3200" spc="50" dirty="0" smtClean="0">
                <a:latin typeface="Trebuchet MS"/>
                <a:cs typeface="Trebuchet MS"/>
              </a:rPr>
              <a:t>spiders </a:t>
            </a:r>
            <a:r>
              <a:rPr lang="en-US" sz="3200" spc="-35" dirty="0" smtClean="0">
                <a:latin typeface="Trebuchet MS"/>
                <a:cs typeface="Trebuchet MS"/>
              </a:rPr>
              <a:t>to </a:t>
            </a:r>
            <a:r>
              <a:rPr lang="en-US" sz="3200" spc="-70" dirty="0" smtClean="0">
                <a:latin typeface="Trebuchet MS"/>
                <a:cs typeface="Trebuchet MS"/>
              </a:rPr>
              <a:t>extract</a:t>
            </a:r>
            <a:r>
              <a:rPr lang="en-US" sz="3200" spc="-545" dirty="0" smtClean="0">
                <a:latin typeface="Trebuchet MS"/>
                <a:cs typeface="Trebuchet MS"/>
              </a:rPr>
              <a:t> </a:t>
            </a:r>
            <a:r>
              <a:rPr lang="en-US" sz="3200" spc="-80" dirty="0" smtClean="0">
                <a:latin typeface="Trebuchet MS"/>
                <a:cs typeface="Trebuchet MS"/>
              </a:rPr>
              <a:t>data.</a:t>
            </a:r>
            <a:endParaRPr sz="3200" smtClean="0">
              <a:latin typeface="Trebuchet MS"/>
              <a:cs typeface="Trebuchet MS"/>
            </a:endParaRPr>
          </a:p>
          <a:p>
            <a:pPr marL="12696" marR="5078">
              <a:lnSpc>
                <a:spcPts val="5198"/>
              </a:lnSpc>
              <a:spcBef>
                <a:spcPts val="390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IN" sz="3200" spc="-25" dirty="0" smtClean="0">
                <a:latin typeface="Trebuchet MS"/>
                <a:cs typeface="Trebuchet MS"/>
              </a:rPr>
              <a:t> </a:t>
            </a:r>
            <a:r>
              <a:rPr sz="3200" spc="-25" smtClean="0">
                <a:latin typeface="Trebuchet MS"/>
                <a:cs typeface="Trebuchet MS"/>
              </a:rPr>
              <a:t>Built-in</a:t>
            </a:r>
            <a:r>
              <a:rPr lang="en-IN" sz="3200" spc="-25" dirty="0" smtClean="0">
                <a:latin typeface="Trebuchet MS"/>
                <a:cs typeface="Trebuchet MS"/>
              </a:rPr>
              <a:t> CSS selector OR</a:t>
            </a:r>
            <a:r>
              <a:rPr sz="3200" spc="-25" smtClean="0">
                <a:latin typeface="Trebuchet MS"/>
                <a:cs typeface="Trebuchet MS"/>
              </a:rPr>
              <a:t> </a:t>
            </a:r>
            <a:r>
              <a:rPr sz="3200" spc="-6" smtClean="0">
                <a:latin typeface="Trebuchet MS"/>
                <a:cs typeface="Trebuchet MS"/>
              </a:rPr>
              <a:t>XPath selectors </a:t>
            </a:r>
            <a:r>
              <a:rPr sz="3200" spc="-35" smtClean="0">
                <a:latin typeface="Trebuchet MS"/>
                <a:cs typeface="Trebuchet MS"/>
              </a:rPr>
              <a:t>to </a:t>
            </a:r>
            <a:r>
              <a:rPr sz="3200" spc="-40" smtClean="0">
                <a:latin typeface="Trebuchet MS"/>
                <a:cs typeface="Trebuchet MS"/>
              </a:rPr>
              <a:t>extract</a:t>
            </a:r>
            <a:r>
              <a:rPr sz="3200" spc="-680" smtClean="0">
                <a:latin typeface="Trebuchet MS"/>
                <a:cs typeface="Trebuchet MS"/>
              </a:rPr>
              <a:t> </a:t>
            </a:r>
            <a:r>
              <a:rPr sz="3200" spc="-80" smtClean="0">
                <a:latin typeface="Trebuchet MS"/>
                <a:cs typeface="Trebuchet MS"/>
              </a:rPr>
              <a:t>data.  </a:t>
            </a:r>
            <a:r>
              <a:rPr sz="3200" spc="-25" smtClean="0">
                <a:latin typeface="Trebuchet MS"/>
                <a:cs typeface="Trebuchet MS"/>
              </a:rPr>
              <a:t>Built-in </a:t>
            </a:r>
            <a:r>
              <a:rPr sz="3200" spc="-85" smtClean="0">
                <a:latin typeface="Trebuchet MS"/>
                <a:cs typeface="Trebuchet MS"/>
              </a:rPr>
              <a:t>JSON, </a:t>
            </a:r>
            <a:r>
              <a:rPr sz="3200" spc="-90" smtClean="0">
                <a:latin typeface="Trebuchet MS"/>
                <a:cs typeface="Trebuchet MS"/>
              </a:rPr>
              <a:t>CSV, </a:t>
            </a:r>
            <a:r>
              <a:rPr sz="3200" spc="135" smtClean="0">
                <a:latin typeface="Trebuchet MS"/>
                <a:cs typeface="Trebuchet MS"/>
              </a:rPr>
              <a:t>XML</a:t>
            </a:r>
            <a:r>
              <a:rPr sz="3200" spc="-375" smtClean="0">
                <a:latin typeface="Trebuchet MS"/>
                <a:cs typeface="Trebuchet MS"/>
              </a:rPr>
              <a:t> </a:t>
            </a:r>
            <a:r>
              <a:rPr sz="3200" spc="-35" smtClean="0">
                <a:latin typeface="Trebuchet MS"/>
                <a:cs typeface="Trebuchet MS"/>
              </a:rPr>
              <a:t>output.</a:t>
            </a:r>
            <a:endParaRPr sz="3200" smtClean="0">
              <a:latin typeface="Trebuchet MS"/>
              <a:cs typeface="Trebuchet MS"/>
            </a:endParaRPr>
          </a:p>
          <a:p>
            <a:pPr marL="12696" marR="341516">
              <a:lnSpc>
                <a:spcPts val="3777"/>
              </a:lnSpc>
              <a:spcBef>
                <a:spcPts val="1135"/>
              </a:spcBef>
              <a:buClr>
                <a:srgbClr val="00B0F0"/>
              </a:buClr>
              <a:buFont typeface="Wingdings" pitchFamily="2" charset="2"/>
              <a:buChar char="q"/>
            </a:pPr>
            <a:r>
              <a:rPr lang="en-IN" sz="3200" spc="-30" dirty="0" smtClean="0">
                <a:latin typeface="Trebuchet MS"/>
                <a:cs typeface="Trebuchet MS"/>
              </a:rPr>
              <a:t> </a:t>
            </a:r>
            <a:r>
              <a:rPr sz="3200" spc="-30" smtClean="0">
                <a:latin typeface="Trebuchet MS"/>
                <a:cs typeface="Trebuchet MS"/>
              </a:rPr>
              <a:t>Interactive </a:t>
            </a:r>
            <a:r>
              <a:rPr sz="3200" dirty="0">
                <a:latin typeface="Trebuchet MS"/>
                <a:cs typeface="Trebuchet MS"/>
              </a:rPr>
              <a:t>shell </a:t>
            </a:r>
            <a:r>
              <a:rPr sz="3200" spc="-15" dirty="0">
                <a:latin typeface="Trebuchet MS"/>
                <a:cs typeface="Trebuchet MS"/>
              </a:rPr>
              <a:t>console, </a:t>
            </a:r>
            <a:r>
              <a:rPr sz="3200" spc="-75" dirty="0">
                <a:latin typeface="Trebuchet MS"/>
                <a:cs typeface="Trebuchet MS"/>
              </a:rPr>
              <a:t>telnet</a:t>
            </a:r>
            <a:r>
              <a:rPr sz="3200" spc="-560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console,  </a:t>
            </a:r>
            <a:r>
              <a:rPr sz="3200" spc="-135" dirty="0">
                <a:latin typeface="Trebuchet MS"/>
                <a:cs typeface="Trebuchet MS"/>
              </a:rPr>
              <a:t>logging......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3550" y="2559050"/>
            <a:ext cx="8614410" cy="40386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 robots.txt file tells search engine crawlers which pages or files the crawler can or can't request from site.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This is used mainly to avoid overloading</a:t>
            </a:r>
          </a:p>
          <a:p>
            <a:pPr>
              <a:buNone/>
            </a:pPr>
            <a:r>
              <a:rPr lang="en-US" dirty="0" smtClean="0"/>
              <a:t>    site with requests. 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It is not a mechanism  for keeping a web     page out of Google.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8839200" cy="17526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Robots.txt</a:t>
            </a:r>
            <a:br>
              <a:rPr lang="en-US" sz="5400" dirty="0" smtClean="0"/>
            </a:b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420</TotalTime>
  <Words>200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Web Scraping</vt:lpstr>
      <vt:lpstr>Introduction </vt:lpstr>
      <vt:lpstr>Beautiful Soup </vt:lpstr>
      <vt:lpstr>Requests</vt:lpstr>
      <vt:lpstr>Pandas</vt:lpstr>
      <vt:lpstr>Web Scraping  with Scrapy</vt:lpstr>
      <vt:lpstr>Inroduction</vt:lpstr>
      <vt:lpstr>Scrapy   </vt:lpstr>
      <vt:lpstr>Robots.txt </vt:lpstr>
      <vt:lpstr>scrapy-proxy-pool</vt:lpstr>
      <vt:lpstr>Selenium</vt:lpstr>
      <vt:lpstr>References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Scraping</dc:title>
  <dc:creator>Sammy Fung</dc:creator>
  <cp:lastModifiedBy>Vaibhav Kumar</cp:lastModifiedBy>
  <cp:revision>42</cp:revision>
  <dcterms:created xsi:type="dcterms:W3CDTF">2019-11-09T22:31:59Z</dcterms:created>
  <dcterms:modified xsi:type="dcterms:W3CDTF">2019-11-11T10:33:37Z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2014-07-05T00:00:00Z</vt:filetime>
  </property>
  <property fmtid="{D5CDD505-2E9C-101B-9397-08002B2CF9AE}" pid="3" name="Creator">
    <vt:lpwstr>Impress</vt:lpwstr>
  </property>
  <property fmtid="{D5CDD505-2E9C-101B-9397-08002B2CF9AE}" pid="4" name="LastSaved">
    <vt:filetime>2019-11-09T00:00:00Z</vt:filetime>
  </property>
</Properties>
</file>