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9" r:id="rId6"/>
    <p:sldId id="262" r:id="rId7"/>
    <p:sldId id="261" r:id="rId8"/>
    <p:sldId id="263" r:id="rId9"/>
    <p:sldId id="265" r:id="rId10"/>
    <p:sldId id="266" r:id="rId11"/>
    <p:sldId id="268" r:id="rId12"/>
    <p:sldId id="270" r:id="rId13"/>
    <p:sldId id="271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612" autoAdjust="0"/>
  </p:normalViewPr>
  <p:slideViewPr>
    <p:cSldViewPr snapToGrid="0">
      <p:cViewPr varScale="1">
        <p:scale>
          <a:sx n="103" d="100"/>
          <a:sy n="103" d="100"/>
        </p:scale>
        <p:origin x="138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Can</a:t>
          </a:r>
          <a:r>
            <a:rPr lang="en-US" baseline="0" dirty="0"/>
            <a:t> a prediction be made from this data? Ex.,  Is it a good idea to open a restaurant in Denver? </a:t>
          </a:r>
          <a:endParaRPr lang="en-US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Is there a correlation between Per Capita Income(PCI) and some available business data from Yelp?	</a:t>
          </a:r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2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2"/>
      <dgm:spPr/>
    </dgm:pt>
    <dgm:pt modelId="{429CABD1-4116-474B-81BF-735E2CA9DD00}" type="pres">
      <dgm:prSet presAssocID="{7E5AA53B-3EEE-4DE4-BB81-9044890C2946}" presName="dstNode" presStyleLbl="node1" presStyleIdx="0" presStyleCnt="2"/>
      <dgm:spPr/>
    </dgm:pt>
    <dgm:pt modelId="{58319267-C71E-43C9-94E1-827D0616C7A7}" type="pres">
      <dgm:prSet presAssocID="{6750AC01-D39D-4F3A-9DC8-2A211EE986A2}" presName="text_1" presStyleLbl="node1" presStyleIdx="0" presStyleCnt="2" custLinFactNeighborX="-2052" custLinFactNeighborY="11152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2"/>
      <dgm:spPr/>
    </dgm:pt>
    <dgm:pt modelId="{95DE6538-27BD-44AF-A1A8-CA8F6B10FDD2}" type="pres">
      <dgm:prSet presAssocID="{0BEF68B8-1228-47BB-83B5-7B9CD1E3F84E}" presName="text_2" presStyleLbl="node1" presStyleIdx="1" presStyleCnt="2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2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00085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528320" y="622687"/>
          <a:ext cx="6180307" cy="10181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8153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Is there a correlation between Per Capita Income(PCI) and some available business data from Yelp?	</a:t>
          </a:r>
        </a:p>
      </dsp:txBody>
      <dsp:txXfrm>
        <a:off x="528320" y="622687"/>
        <a:ext cx="6180307" cy="1018145"/>
      </dsp:txXfrm>
    </dsp:sp>
    <dsp:sp modelId="{07CB3071-D555-47DA-A36A-69EB91531FD8}">
      <dsp:nvSpPr>
        <dsp:cNvPr id="0" name=""/>
        <dsp:cNvSpPr/>
      </dsp:nvSpPr>
      <dsp:spPr>
        <a:xfrm>
          <a:off x="18799" y="381875"/>
          <a:ext cx="1272682" cy="12726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655140" y="2036648"/>
          <a:ext cx="6180307" cy="10181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8153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Can</a:t>
          </a:r>
          <a:r>
            <a:rPr lang="en-US" sz="2000" kern="1200" baseline="0" dirty="0"/>
            <a:t> a prediction be made from this data? Ex.,  Is it a good idea to open a restaurant in Denver? </a:t>
          </a:r>
          <a:endParaRPr lang="en-US" sz="2000" kern="1200" dirty="0"/>
        </a:p>
      </dsp:txBody>
      <dsp:txXfrm>
        <a:off x="655140" y="2036648"/>
        <a:ext cx="6180307" cy="1018145"/>
      </dsp:txXfrm>
    </dsp:sp>
    <dsp:sp modelId="{3F8116AC-FAC3-4E95-9865-93CCFEB191B9}">
      <dsp:nvSpPr>
        <dsp:cNvPr id="0" name=""/>
        <dsp:cNvSpPr/>
      </dsp:nvSpPr>
      <dsp:spPr>
        <a:xfrm>
          <a:off x="18799" y="1909379"/>
          <a:ext cx="1272682" cy="12726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openness of these projects often leaves me feeling a bit uncertain of which direction to go. The vastness of data, can I find the data, quality of data, and will it lead to a dead end?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I’ve found from previous projects that the first ideas have been dead ends. Not knowing if I can get the data and where it will lead has a certain since of adventure. Hence the choice of pictures throughout this slide. I also wanted to use a ML king </a:t>
            </a:r>
            <a:r>
              <a:rPr lang="en-US" dirty="0" err="1"/>
              <a:t>jr</a:t>
            </a:r>
            <a:r>
              <a:rPr lang="en-US" dirty="0"/>
              <a:t> quote because I wanted to point out awareness of the effect of ML algorithms design on real people. My first steps were, the list. Talk on what was some unnecessary data(, (), ‘ ‘ , lower, capital cases, town, city, independent, county).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55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Time.sleep</a:t>
            </a:r>
            <a:r>
              <a:rPr lang="en-US" dirty="0"/>
              <a:t>() – try &amp; except, offset loop, append list of dictionary, start where left off from, handling missing data, don’t forget to turn off sleep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51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hyperlink" Target="API_data%20-%20Jupyter%20Notebook.html" TargetMode="Externa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begin?</a:t>
            </a:r>
          </a:p>
        </p:txBody>
      </p:sp>
      <p:pic>
        <p:nvPicPr>
          <p:cNvPr id="8" name="Content Placeholder 7" descr="A sign on the side of a mountain&#10;&#10;Description automatically generated">
            <a:extLst>
              <a:ext uri="{FF2B5EF4-FFF2-40B4-BE49-F238E27FC236}">
                <a16:creationId xmlns:a16="http://schemas.microsoft.com/office/drawing/2014/main" id="{9B4115AC-04EA-4B9F-84A5-C56DA56D2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4661" y="1873250"/>
            <a:ext cx="7539135" cy="4900774"/>
          </a:xfr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uilding&#10;&#10;Description automatically generated">
            <a:extLst>
              <a:ext uri="{FF2B5EF4-FFF2-40B4-BE49-F238E27FC236}">
                <a16:creationId xmlns:a16="http://schemas.microsoft.com/office/drawing/2014/main" id="{4CDD1E5E-843F-463D-882A-129184564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955" y="620889"/>
            <a:ext cx="6904845" cy="6237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3346FF-9C28-47C7-A7DD-E6AFFD97BD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0267" y="1446389"/>
            <a:ext cx="4463836" cy="19586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953891-5EBC-42A5-8A22-062020A30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044" y="3860600"/>
            <a:ext cx="3202878" cy="72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14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Close-up of agave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90311" y="0"/>
            <a:ext cx="11332321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The questions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0547936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953B-E657-44AC-A2DA-B2CCF8C0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Faith is taking the first step even when you don’t see the whole staircase. </a:t>
            </a:r>
            <a:br>
              <a:rPr lang="en-US" sz="2000" dirty="0"/>
            </a:br>
            <a:r>
              <a:rPr lang="en-US" sz="2000" dirty="0"/>
              <a:t>	- Martin Luther King Jr.</a:t>
            </a:r>
          </a:p>
        </p:txBody>
      </p:sp>
      <p:pic>
        <p:nvPicPr>
          <p:cNvPr id="5" name="Content Placeholder 4" descr="A person standing in front of a mountain&#10;&#10;Description automatically generated">
            <a:extLst>
              <a:ext uri="{FF2B5EF4-FFF2-40B4-BE49-F238E27FC236}">
                <a16:creationId xmlns:a16="http://schemas.microsoft.com/office/drawing/2014/main" id="{580E084C-D912-4148-9E9C-B6B4EDD29F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025" y="2236522"/>
            <a:ext cx="5422900" cy="362452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47A9DC-BAF5-45AB-B5ED-408351C62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629997"/>
          </a:xfrm>
        </p:spPr>
        <p:txBody>
          <a:bodyPr/>
          <a:lstStyle/>
          <a:p>
            <a:r>
              <a:rPr lang="en-US" dirty="0"/>
              <a:t>Collect Data</a:t>
            </a:r>
          </a:p>
          <a:p>
            <a:pPr lvl="1"/>
            <a:r>
              <a:rPr lang="en-US" dirty="0"/>
              <a:t>Web scraping</a:t>
            </a:r>
          </a:p>
          <a:p>
            <a:pPr lvl="1"/>
            <a:r>
              <a:rPr lang="en-US" dirty="0"/>
              <a:t>API Calls</a:t>
            </a:r>
          </a:p>
          <a:p>
            <a:pPr lvl="2"/>
            <a:r>
              <a:rPr lang="en-US" dirty="0"/>
              <a:t>Yelp – Business Data</a:t>
            </a:r>
          </a:p>
          <a:p>
            <a:pPr lvl="2"/>
            <a:r>
              <a:rPr lang="en-US" dirty="0"/>
              <a:t>Bureau of Economic Analysis(BEA) - PCI	</a:t>
            </a:r>
          </a:p>
          <a:p>
            <a:pPr lvl="1"/>
            <a:r>
              <a:rPr lang="en-US" dirty="0"/>
              <a:t>Census Bureau CSV download – Population</a:t>
            </a:r>
          </a:p>
          <a:p>
            <a:r>
              <a:rPr lang="en-US" dirty="0"/>
              <a:t>Clean and Organize Data</a:t>
            </a:r>
          </a:p>
          <a:p>
            <a:pPr lvl="1"/>
            <a:r>
              <a:rPr lang="en-US" dirty="0"/>
              <a:t>Remove all unnecessary data</a:t>
            </a:r>
          </a:p>
          <a:p>
            <a:pPr lvl="1"/>
            <a:r>
              <a:rPr lang="en-US" dirty="0"/>
              <a:t>Reformat and parse data</a:t>
            </a:r>
          </a:p>
          <a:p>
            <a:pPr lvl="1"/>
            <a:r>
              <a:rPr lang="en-US" dirty="0"/>
              <a:t>Create consistency between all </a:t>
            </a:r>
            <a:r>
              <a:rPr lang="en-US" dirty="0" err="1"/>
              <a:t>dataframes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76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First Databases</a:t>
            </a:r>
          </a:p>
        </p:txBody>
      </p:sp>
      <p:grpSp>
        <p:nvGrpSpPr>
          <p:cNvPr id="3" name="Group 2" descr="icon SmartArt graphic">
            <a:extLst>
              <a:ext uri="{FF2B5EF4-FFF2-40B4-BE49-F238E27FC236}">
                <a16:creationId xmlns:a16="http://schemas.microsoft.com/office/drawing/2014/main" id="{9A521FE8-BBB5-45D7-960C-C50B0E35691C}"/>
              </a:ext>
            </a:extLst>
          </p:cNvPr>
          <p:cNvGrpSpPr/>
          <p:nvPr/>
        </p:nvGrpSpPr>
        <p:grpSpPr>
          <a:xfrm>
            <a:off x="513184" y="536712"/>
            <a:ext cx="11225493" cy="4346183"/>
            <a:chOff x="2624219" y="782653"/>
            <a:chExt cx="5146779" cy="4007647"/>
          </a:xfrm>
        </p:grpSpPr>
        <p:sp>
          <p:nvSpPr>
            <p:cNvPr id="5" name="Rectangle 4" descr="Database">
              <a:extLst>
                <a:ext uri="{FF2B5EF4-FFF2-40B4-BE49-F238E27FC236}">
                  <a16:creationId xmlns:a16="http://schemas.microsoft.com/office/drawing/2014/main" id="{C0AEDE5F-4684-40F7-B7C3-9A05BBBD8A5E}"/>
                </a:ext>
              </a:extLst>
            </p:cNvPr>
            <p:cNvSpPr/>
            <p:nvPr/>
          </p:nvSpPr>
          <p:spPr>
            <a:xfrm>
              <a:off x="3052018" y="841934"/>
              <a:ext cx="796221" cy="1132057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92F9A26-C32D-4390-B029-005F455D0854}"/>
                </a:ext>
              </a:extLst>
            </p:cNvPr>
            <p:cNvSpPr/>
            <p:nvPr/>
          </p:nvSpPr>
          <p:spPr>
            <a:xfrm>
              <a:off x="2624219" y="2033273"/>
              <a:ext cx="1621383" cy="2757027"/>
            </a:xfrm>
            <a:custGeom>
              <a:avLst/>
              <a:gdLst>
                <a:gd name="connsiteX0" fmla="*/ 0 w 1957752"/>
                <a:gd name="connsiteY0" fmla="*/ 0 h 2757027"/>
                <a:gd name="connsiteX1" fmla="*/ 1957752 w 1957752"/>
                <a:gd name="connsiteY1" fmla="*/ 0 h 2757027"/>
                <a:gd name="connsiteX2" fmla="*/ 1957752 w 1957752"/>
                <a:gd name="connsiteY2" fmla="*/ 2757027 h 2757027"/>
                <a:gd name="connsiteX3" fmla="*/ 0 w 1957752"/>
                <a:gd name="connsiteY3" fmla="*/ 2757027 h 2757027"/>
                <a:gd name="connsiteX4" fmla="*/ 0 w 1957752"/>
                <a:gd name="connsiteY4" fmla="*/ 0 h 275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7752" h="2757027">
                  <a:moveTo>
                    <a:pt x="0" y="0"/>
                  </a:moveTo>
                  <a:lnTo>
                    <a:pt x="1957752" y="0"/>
                  </a:lnTo>
                  <a:lnTo>
                    <a:pt x="1957752" y="2757027"/>
                  </a:lnTo>
                  <a:lnTo>
                    <a:pt x="0" y="275702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kern="1200" dirty="0"/>
                <a:t>Databases</a:t>
              </a:r>
            </a:p>
            <a:p>
              <a:pPr marL="457200" lvl="0" indent="-45720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kern="1200" dirty="0"/>
                <a:t>Yelp Business</a:t>
              </a:r>
            </a:p>
            <a:p>
              <a:pPr marL="914400" lvl="1" indent="-45720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100" dirty="0"/>
                <a:t>Spa – 59,000</a:t>
              </a:r>
            </a:p>
            <a:p>
              <a:pPr marL="914400" lvl="1" indent="-45720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100" kern="1200" dirty="0"/>
                <a:t>Rest – 66,000</a:t>
              </a:r>
            </a:p>
            <a:p>
              <a:pPr marL="457200" lvl="0" indent="-45720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kern="1200" dirty="0"/>
                <a:t>Population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/>
                <a:t>        - </a:t>
              </a:r>
              <a:r>
                <a:rPr lang="en-US" sz="1100" dirty="0"/>
                <a:t>81,500 Cities</a:t>
              </a:r>
              <a:endParaRPr lang="en-US" sz="1100" kern="1200" dirty="0"/>
            </a:p>
            <a:p>
              <a:pPr marL="457200" lvl="0" indent="-45720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kern="1200" dirty="0"/>
                <a:t>PCI</a:t>
              </a:r>
            </a:p>
            <a:p>
              <a:pPr lvl="1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/>
                <a:t>- </a:t>
              </a:r>
              <a:r>
                <a:rPr lang="en-US" sz="1100" dirty="0"/>
                <a:t>3140 Cities</a:t>
              </a:r>
              <a:endParaRPr lang="en-US" sz="1100" kern="1200" dirty="0"/>
            </a:p>
            <a:p>
              <a:pPr marL="457200" lvl="0" indent="-45720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kern="1200" dirty="0"/>
                <a:t>State Abbr.</a:t>
              </a:r>
            </a:p>
          </p:txBody>
        </p:sp>
        <p:sp>
          <p:nvSpPr>
            <p:cNvPr id="9" name="Rectangle 8" descr="Zipper">
              <a:extLst>
                <a:ext uri="{FF2B5EF4-FFF2-40B4-BE49-F238E27FC236}">
                  <a16:creationId xmlns:a16="http://schemas.microsoft.com/office/drawing/2014/main" id="{2FFCFEF4-DA5F-4226-8B02-CFB0FC803D16}"/>
                </a:ext>
              </a:extLst>
            </p:cNvPr>
            <p:cNvSpPr/>
            <p:nvPr/>
          </p:nvSpPr>
          <p:spPr>
            <a:xfrm>
              <a:off x="6361817" y="782653"/>
              <a:ext cx="1169534" cy="1169534"/>
            </a:xfrm>
            <a:prstGeom prst="rect">
              <a:avLst/>
            </a:prstGeom>
            <a:blipFill dpi="0" rotWithShape="1">
              <a:blip r:embed="rId5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DD3E97C-6726-49CC-8D8A-4B0E6AECEC4A}"/>
                </a:ext>
              </a:extLst>
            </p:cNvPr>
            <p:cNvSpPr/>
            <p:nvPr/>
          </p:nvSpPr>
          <p:spPr>
            <a:xfrm>
              <a:off x="6122170" y="2065157"/>
              <a:ext cx="1648828" cy="2045104"/>
            </a:xfrm>
            <a:custGeom>
              <a:avLst/>
              <a:gdLst>
                <a:gd name="connsiteX0" fmla="*/ 0 w 1648828"/>
                <a:gd name="connsiteY0" fmla="*/ 0 h 1525166"/>
                <a:gd name="connsiteX1" fmla="*/ 1648828 w 1648828"/>
                <a:gd name="connsiteY1" fmla="*/ 0 h 1525166"/>
                <a:gd name="connsiteX2" fmla="*/ 1648828 w 1648828"/>
                <a:gd name="connsiteY2" fmla="*/ 1525166 h 1525166"/>
                <a:gd name="connsiteX3" fmla="*/ 0 w 1648828"/>
                <a:gd name="connsiteY3" fmla="*/ 1525166 h 1525166"/>
                <a:gd name="connsiteX4" fmla="*/ 0 w 1648828"/>
                <a:gd name="connsiteY4" fmla="*/ 0 h 152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8828" h="1525166">
                  <a:moveTo>
                    <a:pt x="0" y="0"/>
                  </a:moveTo>
                  <a:lnTo>
                    <a:pt x="1648828" y="0"/>
                  </a:lnTo>
                  <a:lnTo>
                    <a:pt x="1648828" y="1525166"/>
                  </a:lnTo>
                  <a:lnTo>
                    <a:pt x="0" y="15251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Merge</a:t>
              </a:r>
            </a:p>
            <a:p>
              <a:pPr marL="457200" lvl="0" indent="-457200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dirty="0"/>
                <a:t>St. </a:t>
              </a:r>
              <a:r>
                <a:rPr lang="en-US" dirty="0" err="1"/>
                <a:t>Abbr</a:t>
              </a:r>
              <a:r>
                <a:rPr lang="en-US" dirty="0"/>
                <a:t> -&gt; Yelp &amp; Pop</a:t>
              </a:r>
            </a:p>
            <a:p>
              <a:pPr marL="457200" lvl="0" indent="-457200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kern="1200" dirty="0"/>
                <a:t>PCI -&gt; Pop</a:t>
              </a:r>
            </a:p>
            <a:p>
              <a:pPr marL="457200" lvl="0" indent="-457200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dirty="0"/>
                <a:t>Pop -&gt; Yelp</a:t>
              </a:r>
            </a:p>
            <a:p>
              <a:pPr marL="457200" lvl="0" indent="-457200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endParaRPr lang="en-US" kern="1200" dirty="0"/>
            </a:p>
            <a:p>
              <a:pPr marL="457200" lvl="0" indent="-457200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endParaRPr lang="en-US" sz="2800" kern="1200" dirty="0"/>
            </a:p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600" kern="12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3D057C3-CB51-41C6-B807-6771EED3D5E4}"/>
              </a:ext>
            </a:extLst>
          </p:cNvPr>
          <p:cNvSpPr txBox="1"/>
          <p:nvPr/>
        </p:nvSpPr>
        <p:spPr>
          <a:xfrm>
            <a:off x="3022297" y="2225519"/>
            <a:ext cx="2202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28795-B335-45E1-860F-4CD23B2F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991" y="1903445"/>
            <a:ext cx="3256769" cy="3102896"/>
          </a:xfrm>
          <a:blipFill>
            <a:blip r:embed="rId2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22CAE1-A253-41FF-9EAE-D79C6C8221A7}"/>
              </a:ext>
            </a:extLst>
          </p:cNvPr>
          <p:cNvSpPr txBox="1"/>
          <p:nvPr/>
        </p:nvSpPr>
        <p:spPr>
          <a:xfrm>
            <a:off x="5561045" y="1507413"/>
            <a:ext cx="48771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Obstacles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scraping and multi 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Unexpected Breaks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088566-90D8-4DF3-8226-CB158711AB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1191" y="723901"/>
            <a:ext cx="5876053" cy="5968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Overcoming Obstacles</a:t>
            </a:r>
          </a:p>
        </p:txBody>
      </p:sp>
      <p:pic>
        <p:nvPicPr>
          <p:cNvPr id="8" name="Graphic 7" descr="Crawl">
            <a:extLst>
              <a:ext uri="{FF2B5EF4-FFF2-40B4-BE49-F238E27FC236}">
                <a16:creationId xmlns:a16="http://schemas.microsoft.com/office/drawing/2014/main" id="{311250E6-0391-4978-9F36-1F1F66D99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257" y="1881297"/>
            <a:ext cx="3301573" cy="36027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A41126-F8AA-4E6B-8DE3-53C4E51AD5C6}"/>
              </a:ext>
            </a:extLst>
          </p:cNvPr>
          <p:cNvSpPr txBox="1"/>
          <p:nvPr/>
        </p:nvSpPr>
        <p:spPr>
          <a:xfrm>
            <a:off x="6784622" y="829451"/>
            <a:ext cx="452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API </a:t>
            </a:r>
          </a:p>
        </p:txBody>
      </p:sp>
      <p:pic>
        <p:nvPicPr>
          <p:cNvPr id="10" name="Picture 9" descr="A screenshot of a social media post&#10;&#10;Description automatically generated">
            <a:hlinkClick r:id="rId5" action="ppaction://hlinkfile"/>
            <a:extLst>
              <a:ext uri="{FF2B5EF4-FFF2-40B4-BE49-F238E27FC236}">
                <a16:creationId xmlns:a16="http://schemas.microsoft.com/office/drawing/2014/main" id="{60B9BBC2-EC8A-4E4F-AA8D-FF9C89B69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5963" y="1138134"/>
            <a:ext cx="5633901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9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4F2B-363E-469F-9B4E-9D9E879D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an aggregate database for ml models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9B276E-5952-42FF-B687-91CDD747A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377" y="1990605"/>
            <a:ext cx="7877471" cy="486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3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C2D7CB-D5EE-435D-A9D6-AE7A20985CF3}"/>
              </a:ext>
            </a:extLst>
          </p:cNvPr>
          <p:cNvSpPr txBox="1"/>
          <p:nvPr/>
        </p:nvSpPr>
        <p:spPr>
          <a:xfrm>
            <a:off x="0" y="2864497"/>
            <a:ext cx="11999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Will there be any correlation?</a:t>
            </a:r>
          </a:p>
        </p:txBody>
      </p:sp>
    </p:spTree>
    <p:extLst>
      <p:ext uri="{BB962C8B-B14F-4D97-AF65-F5344CB8AC3E}">
        <p14:creationId xmlns:p14="http://schemas.microsoft.com/office/powerpoint/2010/main" val="264226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C2D7CB-D5EE-435D-A9D6-AE7A20985CF3}"/>
              </a:ext>
            </a:extLst>
          </p:cNvPr>
          <p:cNvSpPr txBox="1"/>
          <p:nvPr/>
        </p:nvSpPr>
        <p:spPr>
          <a:xfrm>
            <a:off x="0" y="2864497"/>
            <a:ext cx="11999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The unspoken problem. </a:t>
            </a:r>
          </a:p>
        </p:txBody>
      </p:sp>
    </p:spTree>
    <p:extLst>
      <p:ext uri="{BB962C8B-B14F-4D97-AF65-F5344CB8AC3E}">
        <p14:creationId xmlns:p14="http://schemas.microsoft.com/office/powerpoint/2010/main" val="217133788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AA5B70-631E-4F47-874A-FBE55E5170D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F1C31AD-A7B7-4945-9E95-3D67796743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4D6DDB-133E-44E2-B636-39185D690A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Microsoft Office PowerPoint</Application>
  <PresentationFormat>Widescreen</PresentationFormat>
  <Paragraphs>54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Wingdings 2</vt:lpstr>
      <vt:lpstr>Dividend</vt:lpstr>
      <vt:lpstr>How to begin?</vt:lpstr>
      <vt:lpstr>The questions</vt:lpstr>
      <vt:lpstr>Faith is taking the first step even when you don’t see the whole staircase.   - Martin Luther King Jr.</vt:lpstr>
      <vt:lpstr>First Databases</vt:lpstr>
      <vt:lpstr>PowerPoint Presentation</vt:lpstr>
      <vt:lpstr>Overcoming Obstacles</vt:lpstr>
      <vt:lpstr>Create an aggregate database for ml models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2020-05-21T17:00:13Z</dcterms:created>
  <dcterms:modified xsi:type="dcterms:W3CDTF">2020-05-21T17:29:28Z</dcterms:modified>
</cp:coreProperties>
</file>