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2" r:id="rId7"/>
    <p:sldId id="261" r:id="rId8"/>
    <p:sldId id="263" r:id="rId9"/>
    <p:sldId id="265" r:id="rId10"/>
    <p:sldId id="266" r:id="rId11"/>
    <p:sldId id="268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</a:t>
          </a:r>
          <a:r>
            <a:rPr lang="en-US" baseline="0" dirty="0"/>
            <a:t> a prediction be made from this data? Ex.,  Is it a good idea to open a restaurant in Denver? 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 there a correlation between Per Capita Income(PCI) and some available business data from Yelp?	</a:t>
          </a:r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 custLinFactNeighborX="-2052" custLinFactNeighborY="1115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28320" y="622687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Is there a correlation between Per Capita Income(PCI) and some available business data from Yelp?	</a:t>
          </a:r>
        </a:p>
      </dsp:txBody>
      <dsp:txXfrm>
        <a:off x="528320" y="622687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</a:t>
          </a:r>
          <a:r>
            <a:rPr lang="en-US" sz="2000" kern="1200" baseline="0" dirty="0"/>
            <a:t> a prediction be made from this data? Ex.,  Is it a good idea to open a restaurant in Denver? </a:t>
          </a:r>
          <a:endParaRPr lang="en-US" sz="2000" kern="1200" dirty="0"/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openness of these projects often leaves me feeling a bit uncertain of which direction to go. The vastness of data, can I find the data, quality of data, and will it lead to a dead end?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found from previous projects that the first ideas have been dead ends. Not knowing if I can get the data and where it will lead has a certain since of adventure. Hence the choice of pictures throughout this slide. I also wanted to use a ML king </a:t>
            </a:r>
            <a:r>
              <a:rPr lang="en-US" dirty="0" err="1"/>
              <a:t>jr</a:t>
            </a:r>
            <a:r>
              <a:rPr lang="en-US" dirty="0"/>
              <a:t> quote because I wanted to point out awareness of the effect of ML algorithms design on real people. My first steps were, the list. Talk on what was some unnecessary data(, (), ‘ ‘ , lower, capital cases, town, city, independent, county).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Time.sleep</a:t>
            </a:r>
            <a:r>
              <a:rPr lang="en-US" dirty="0"/>
              <a:t>() – try &amp; except, offset loop, append list of dictionary, start where left off from, handling missing data, don’t forget to turn off sleep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Time.sleep</a:t>
            </a:r>
            <a:r>
              <a:rPr lang="en-US" dirty="0"/>
              <a:t>() – try &amp; except, offset loop, append list of dictionary, start where left off from, handling missing data, don’t forget to turn off sleep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5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ML.html" TargetMode="Externa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API_data%20-%20Jupyter%20Notebook.html" TargetMode="Externa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begin?</a:t>
            </a:r>
          </a:p>
        </p:txBody>
      </p:sp>
      <p:pic>
        <p:nvPicPr>
          <p:cNvPr id="8" name="Content Placeholder 7" descr="A sign on the side of a mountain&#10;&#10;Description automatically generated">
            <a:extLst>
              <a:ext uri="{FF2B5EF4-FFF2-40B4-BE49-F238E27FC236}">
                <a16:creationId xmlns:a16="http://schemas.microsoft.com/office/drawing/2014/main" id="{9B4115AC-04EA-4B9F-84A5-C56DA56D2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4661" y="1873250"/>
            <a:ext cx="7539135" cy="4900774"/>
          </a:xfr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CDD1E5E-843F-463D-882A-12918456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55" y="620889"/>
            <a:ext cx="6904845" cy="6237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3346FF-9C28-47C7-A7DD-E6AFFD9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267" y="1446389"/>
            <a:ext cx="4463836" cy="1958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53891-5EBC-42A5-8A22-062020A3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44" y="3860600"/>
            <a:ext cx="3202878" cy="7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88566-90D8-4DF3-8226-CB158711A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1" y="723901"/>
            <a:ext cx="5876053" cy="59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Deeper dive – new databases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311250E6-0391-4978-9F36-1F1F66D9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03480" y="1226574"/>
            <a:ext cx="1713392" cy="1847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41126-F8AA-4E6B-8DE3-53C4E51AD5C6}"/>
              </a:ext>
            </a:extLst>
          </p:cNvPr>
          <p:cNvSpPr txBox="1"/>
          <p:nvPr/>
        </p:nvSpPr>
        <p:spPr>
          <a:xfrm>
            <a:off x="6784622" y="829451"/>
            <a:ext cx="45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</a:t>
            </a:r>
          </a:p>
        </p:txBody>
      </p:sp>
      <p:pic>
        <p:nvPicPr>
          <p:cNvPr id="10" name="Picture 9">
            <a:hlinkClick r:id="rId5" action="ppaction://hlinkfile"/>
            <a:extLst>
              <a:ext uri="{FF2B5EF4-FFF2-40B4-BE49-F238E27FC236}">
                <a16:creationId xmlns:a16="http://schemas.microsoft.com/office/drawing/2014/main" id="{60B9BBC2-EC8A-4E4F-AA8D-FF9C89B698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264458" y="723902"/>
            <a:ext cx="6631619" cy="5085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B14A2-57F0-4A13-BCD8-655CE6B2A196}"/>
              </a:ext>
            </a:extLst>
          </p:cNvPr>
          <p:cNvSpPr txBox="1"/>
          <p:nvPr/>
        </p:nvSpPr>
        <p:spPr>
          <a:xfrm>
            <a:off x="581191" y="3204839"/>
            <a:ext cx="5357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Hotel Data </a:t>
            </a:r>
          </a:p>
          <a:p>
            <a:pPr algn="ctr"/>
            <a:r>
              <a:rPr lang="en-US" dirty="0"/>
              <a:t>High priced for every Database</a:t>
            </a:r>
          </a:p>
          <a:p>
            <a:pPr algn="ctr"/>
            <a:r>
              <a:rPr lang="en-US" dirty="0"/>
              <a:t>Low priced for every Database</a:t>
            </a:r>
          </a:p>
          <a:p>
            <a:pPr algn="ctr"/>
            <a:r>
              <a:rPr lang="en-US" dirty="0"/>
              <a:t>High Population </a:t>
            </a:r>
          </a:p>
          <a:p>
            <a:pPr algn="ctr"/>
            <a:r>
              <a:rPr lang="en-US" dirty="0"/>
              <a:t>Hotels Per Person vs Restaurants Per Person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5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69814" y="1940767"/>
            <a:ext cx="6144032" cy="41125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99D63E-F304-41E8-82E8-A33DE0717F24}"/>
              </a:ext>
            </a:extLst>
          </p:cNvPr>
          <p:cNvSpPr txBox="1"/>
          <p:nvPr/>
        </p:nvSpPr>
        <p:spPr>
          <a:xfrm>
            <a:off x="8042147" y="723899"/>
            <a:ext cx="3703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Fellow classmates, Thank you!</a:t>
            </a:r>
          </a:p>
          <a:p>
            <a:r>
              <a:rPr lang="en-US" dirty="0">
                <a:solidFill>
                  <a:schemeClr val="bg1"/>
                </a:solidFill>
              </a:rPr>
              <a:t>You’re all awesome!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TA’s, Thank you! </a:t>
            </a:r>
          </a:p>
          <a:p>
            <a:r>
              <a:rPr lang="en-US" dirty="0">
                <a:solidFill>
                  <a:schemeClr val="bg1"/>
                </a:solidFill>
              </a:rPr>
              <a:t>You’re also super awesome!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 of course….</a:t>
            </a:r>
          </a:p>
          <a:p>
            <a:r>
              <a:rPr lang="en-US" dirty="0" err="1">
                <a:solidFill>
                  <a:schemeClr val="bg1"/>
                </a:solidFill>
              </a:rPr>
              <a:t>Svitlana</a:t>
            </a:r>
            <a:r>
              <a:rPr lang="en-US" dirty="0">
                <a:solidFill>
                  <a:schemeClr val="bg1"/>
                </a:solidFill>
              </a:rPr>
              <a:t>, thank you so much!</a:t>
            </a:r>
          </a:p>
          <a:p>
            <a:r>
              <a:rPr lang="en-US" dirty="0">
                <a:solidFill>
                  <a:schemeClr val="bg1"/>
                </a:solidFill>
              </a:rPr>
              <a:t>You’re extra super awesome!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Close-up of agav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90311" y="0"/>
            <a:ext cx="1133232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questions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54793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953B-E657-44AC-A2DA-B2CCF8C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Faith is taking the first step even when you don’t see the whole staircase. </a:t>
            </a:r>
            <a:br>
              <a:rPr lang="en-US" sz="2000" dirty="0"/>
            </a:br>
            <a:r>
              <a:rPr lang="en-US" sz="2000" dirty="0"/>
              <a:t>	- Martin Luther King Jr.</a:t>
            </a:r>
          </a:p>
        </p:txBody>
      </p:sp>
      <p:pic>
        <p:nvPicPr>
          <p:cNvPr id="5" name="Content Placeholder 4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580E084C-D912-4148-9E9C-B6B4EDD29F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236522"/>
            <a:ext cx="5422900" cy="362452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7A9DC-BAF5-45AB-B5ED-408351C6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629997"/>
          </a:xfrm>
        </p:spPr>
        <p:txBody>
          <a:bodyPr/>
          <a:lstStyle/>
          <a:p>
            <a:r>
              <a:rPr lang="en-US" dirty="0"/>
              <a:t>Collect Data</a:t>
            </a:r>
          </a:p>
          <a:p>
            <a:pPr lvl="1"/>
            <a:r>
              <a:rPr lang="en-US" dirty="0"/>
              <a:t>Web scraping</a:t>
            </a:r>
          </a:p>
          <a:p>
            <a:pPr lvl="1"/>
            <a:r>
              <a:rPr lang="en-US" dirty="0"/>
              <a:t>API Calls</a:t>
            </a:r>
          </a:p>
          <a:p>
            <a:pPr lvl="2"/>
            <a:r>
              <a:rPr lang="en-US" dirty="0"/>
              <a:t>Yelp – Business Data</a:t>
            </a:r>
          </a:p>
          <a:p>
            <a:pPr lvl="2"/>
            <a:r>
              <a:rPr lang="en-US" dirty="0"/>
              <a:t>Bureau of Economic Analysis(BEA) - PCI	</a:t>
            </a:r>
          </a:p>
          <a:p>
            <a:pPr lvl="1"/>
            <a:r>
              <a:rPr lang="en-US" dirty="0"/>
              <a:t>Census Bureau CSV download – Population</a:t>
            </a:r>
          </a:p>
          <a:p>
            <a:r>
              <a:rPr lang="en-US" dirty="0"/>
              <a:t>Clean and Organize Data</a:t>
            </a:r>
          </a:p>
          <a:p>
            <a:pPr lvl="1"/>
            <a:r>
              <a:rPr lang="en-US" dirty="0"/>
              <a:t>Remove all unnecessary data</a:t>
            </a:r>
          </a:p>
          <a:p>
            <a:pPr lvl="1"/>
            <a:r>
              <a:rPr lang="en-US" dirty="0"/>
              <a:t>Reformat and parse data</a:t>
            </a:r>
          </a:p>
          <a:p>
            <a:pPr lvl="1"/>
            <a:r>
              <a:rPr lang="en-US" dirty="0"/>
              <a:t>Create consistency between all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First Databases</a:t>
            </a:r>
          </a:p>
        </p:txBody>
      </p:sp>
      <p:grpSp>
        <p:nvGrpSpPr>
          <p:cNvPr id="3" name="Group 2" descr="icon SmartArt graphic">
            <a:extLst>
              <a:ext uri="{FF2B5EF4-FFF2-40B4-BE49-F238E27FC236}">
                <a16:creationId xmlns:a16="http://schemas.microsoft.com/office/drawing/2014/main" id="{9A521FE8-BBB5-45D7-960C-C50B0E35691C}"/>
              </a:ext>
            </a:extLst>
          </p:cNvPr>
          <p:cNvGrpSpPr/>
          <p:nvPr/>
        </p:nvGrpSpPr>
        <p:grpSpPr>
          <a:xfrm>
            <a:off x="513184" y="536712"/>
            <a:ext cx="11225493" cy="4346183"/>
            <a:chOff x="2624219" y="782653"/>
            <a:chExt cx="5146779" cy="4007647"/>
          </a:xfrm>
        </p:grpSpPr>
        <p:sp>
          <p:nvSpPr>
            <p:cNvPr id="5" name="Rectangle 4" descr="Database">
              <a:extLst>
                <a:ext uri="{FF2B5EF4-FFF2-40B4-BE49-F238E27FC236}">
                  <a16:creationId xmlns:a16="http://schemas.microsoft.com/office/drawing/2014/main" id="{C0AEDE5F-4684-40F7-B7C3-9A05BBBD8A5E}"/>
                </a:ext>
              </a:extLst>
            </p:cNvPr>
            <p:cNvSpPr/>
            <p:nvPr/>
          </p:nvSpPr>
          <p:spPr>
            <a:xfrm>
              <a:off x="3052018" y="841934"/>
              <a:ext cx="796221" cy="1132057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2F9A26-C32D-4390-B029-005F455D0854}"/>
                </a:ext>
              </a:extLst>
            </p:cNvPr>
            <p:cNvSpPr/>
            <p:nvPr/>
          </p:nvSpPr>
          <p:spPr>
            <a:xfrm>
              <a:off x="2624219" y="2033273"/>
              <a:ext cx="1621383" cy="2757027"/>
            </a:xfrm>
            <a:custGeom>
              <a:avLst/>
              <a:gdLst>
                <a:gd name="connsiteX0" fmla="*/ 0 w 1957752"/>
                <a:gd name="connsiteY0" fmla="*/ 0 h 2757027"/>
                <a:gd name="connsiteX1" fmla="*/ 1957752 w 1957752"/>
                <a:gd name="connsiteY1" fmla="*/ 0 h 2757027"/>
                <a:gd name="connsiteX2" fmla="*/ 1957752 w 1957752"/>
                <a:gd name="connsiteY2" fmla="*/ 2757027 h 2757027"/>
                <a:gd name="connsiteX3" fmla="*/ 0 w 1957752"/>
                <a:gd name="connsiteY3" fmla="*/ 2757027 h 2757027"/>
                <a:gd name="connsiteX4" fmla="*/ 0 w 1957752"/>
                <a:gd name="connsiteY4" fmla="*/ 0 h 275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52" h="2757027">
                  <a:moveTo>
                    <a:pt x="0" y="0"/>
                  </a:moveTo>
                  <a:lnTo>
                    <a:pt x="1957752" y="0"/>
                  </a:lnTo>
                  <a:lnTo>
                    <a:pt x="1957752" y="2757027"/>
                  </a:lnTo>
                  <a:lnTo>
                    <a:pt x="0" y="275702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Databases</a:t>
              </a:r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Yelp Business</a:t>
              </a:r>
            </a:p>
            <a:p>
              <a:pPr marL="914400" lvl="1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dirty="0"/>
                <a:t>Spa – 59,000</a:t>
              </a:r>
            </a:p>
            <a:p>
              <a:pPr marL="914400" lvl="1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100" kern="1200" dirty="0"/>
                <a:t>Rest – 66,000</a:t>
              </a:r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Population</a:t>
              </a:r>
            </a:p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        - </a:t>
              </a:r>
              <a:r>
                <a:rPr lang="en-US" sz="1100" dirty="0"/>
                <a:t>81,500 Cities</a:t>
              </a:r>
              <a:endParaRPr lang="en-US" sz="1100" kern="1200" dirty="0"/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PCI</a:t>
              </a:r>
            </a:p>
            <a:p>
              <a:pPr lvl="1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- </a:t>
              </a:r>
              <a:r>
                <a:rPr lang="en-US" sz="1100" dirty="0"/>
                <a:t>3140 Cities</a:t>
              </a:r>
              <a:endParaRPr lang="en-US" sz="1100" kern="1200" dirty="0"/>
            </a:p>
            <a:p>
              <a:pPr marL="457200" lvl="0" indent="-4572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State Abbr.</a:t>
              </a:r>
            </a:p>
          </p:txBody>
        </p:sp>
        <p:sp>
          <p:nvSpPr>
            <p:cNvPr id="9" name="Rectangle 8" descr="Zipper">
              <a:extLst>
                <a:ext uri="{FF2B5EF4-FFF2-40B4-BE49-F238E27FC236}">
                  <a16:creationId xmlns:a16="http://schemas.microsoft.com/office/drawing/2014/main" id="{2FFCFEF4-DA5F-4226-8B02-CFB0FC803D16}"/>
                </a:ext>
              </a:extLst>
            </p:cNvPr>
            <p:cNvSpPr/>
            <p:nvPr/>
          </p:nvSpPr>
          <p:spPr>
            <a:xfrm>
              <a:off x="6361817" y="782653"/>
              <a:ext cx="1169534" cy="1169534"/>
            </a:xfrm>
            <a:prstGeom prst="rect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D3E97C-6726-49CC-8D8A-4B0E6AECEC4A}"/>
                </a:ext>
              </a:extLst>
            </p:cNvPr>
            <p:cNvSpPr/>
            <p:nvPr/>
          </p:nvSpPr>
          <p:spPr>
            <a:xfrm>
              <a:off x="6122170" y="2065157"/>
              <a:ext cx="1648828" cy="2045104"/>
            </a:xfrm>
            <a:custGeom>
              <a:avLst/>
              <a:gdLst>
                <a:gd name="connsiteX0" fmla="*/ 0 w 1648828"/>
                <a:gd name="connsiteY0" fmla="*/ 0 h 1525166"/>
                <a:gd name="connsiteX1" fmla="*/ 1648828 w 1648828"/>
                <a:gd name="connsiteY1" fmla="*/ 0 h 1525166"/>
                <a:gd name="connsiteX2" fmla="*/ 1648828 w 1648828"/>
                <a:gd name="connsiteY2" fmla="*/ 1525166 h 1525166"/>
                <a:gd name="connsiteX3" fmla="*/ 0 w 1648828"/>
                <a:gd name="connsiteY3" fmla="*/ 1525166 h 1525166"/>
                <a:gd name="connsiteX4" fmla="*/ 0 w 1648828"/>
                <a:gd name="connsiteY4" fmla="*/ 0 h 152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8828" h="1525166">
                  <a:moveTo>
                    <a:pt x="0" y="0"/>
                  </a:moveTo>
                  <a:lnTo>
                    <a:pt x="1648828" y="0"/>
                  </a:lnTo>
                  <a:lnTo>
                    <a:pt x="1648828" y="1525166"/>
                  </a:lnTo>
                  <a:lnTo>
                    <a:pt x="0" y="15251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Merge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St. </a:t>
              </a:r>
              <a:r>
                <a:rPr lang="en-US" dirty="0" err="1"/>
                <a:t>Abbr</a:t>
              </a:r>
              <a:r>
                <a:rPr lang="en-US" dirty="0"/>
                <a:t> -&gt; Yelp &amp; Pop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 dirty="0"/>
                <a:t>PCI -&gt; Pop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Pop -&gt; Yelp</a:t>
              </a:r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kern="1200" dirty="0"/>
            </a:p>
            <a:p>
              <a:pPr marL="457200" lvl="0" indent="-45720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2800" kern="1200" dirty="0"/>
            </a:p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D057C3-CB51-41C6-B807-6771EED3D5E4}"/>
              </a:ext>
            </a:extLst>
          </p:cNvPr>
          <p:cNvSpPr txBox="1"/>
          <p:nvPr/>
        </p:nvSpPr>
        <p:spPr>
          <a:xfrm>
            <a:off x="3022297" y="2225519"/>
            <a:ext cx="220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28795-B335-45E1-860F-4CD23B2F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91" y="1903445"/>
            <a:ext cx="3256769" cy="3102896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2CAE1-A253-41FF-9EAE-D79C6C8221A7}"/>
              </a:ext>
            </a:extLst>
          </p:cNvPr>
          <p:cNvSpPr txBox="1"/>
          <p:nvPr/>
        </p:nvSpPr>
        <p:spPr>
          <a:xfrm>
            <a:off x="5561045" y="1507413"/>
            <a:ext cx="4877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 and multi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Unexpected 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088566-90D8-4DF3-8226-CB158711A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1" y="723901"/>
            <a:ext cx="5876053" cy="596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Overcoming Obstacles</a:t>
            </a:r>
          </a:p>
        </p:txBody>
      </p:sp>
      <p:pic>
        <p:nvPicPr>
          <p:cNvPr id="8" name="Graphic 7" descr="Crawl">
            <a:extLst>
              <a:ext uri="{FF2B5EF4-FFF2-40B4-BE49-F238E27FC236}">
                <a16:creationId xmlns:a16="http://schemas.microsoft.com/office/drawing/2014/main" id="{311250E6-0391-4978-9F36-1F1F66D9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57" y="1881297"/>
            <a:ext cx="3301573" cy="3602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41126-F8AA-4E6B-8DE3-53C4E51AD5C6}"/>
              </a:ext>
            </a:extLst>
          </p:cNvPr>
          <p:cNvSpPr txBox="1"/>
          <p:nvPr/>
        </p:nvSpPr>
        <p:spPr>
          <a:xfrm>
            <a:off x="6784622" y="829451"/>
            <a:ext cx="45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</a:t>
            </a:r>
          </a:p>
        </p:txBody>
      </p:sp>
      <p:pic>
        <p:nvPicPr>
          <p:cNvPr id="10" name="Picture 9" descr="A screenshot of a social media post&#10;&#10;Description automatically generated">
            <a:hlinkClick r:id="rId5" action="ppaction://hlinkfile"/>
            <a:extLst>
              <a:ext uri="{FF2B5EF4-FFF2-40B4-BE49-F238E27FC236}">
                <a16:creationId xmlns:a16="http://schemas.microsoft.com/office/drawing/2014/main" id="{60B9BBC2-EC8A-4E4F-AA8D-FF9C89B69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963" y="1138134"/>
            <a:ext cx="563390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4F2B-363E-469F-9B4E-9D9E879D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an aggregate database for ml models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B276E-5952-42FF-B687-91CDD747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7" y="1990605"/>
            <a:ext cx="7877471" cy="48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2D7CB-D5EE-435D-A9D6-AE7A20985CF3}"/>
              </a:ext>
            </a:extLst>
          </p:cNvPr>
          <p:cNvSpPr txBox="1"/>
          <p:nvPr/>
        </p:nvSpPr>
        <p:spPr>
          <a:xfrm>
            <a:off x="0" y="2864497"/>
            <a:ext cx="1199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Will there be any correlation?</a:t>
            </a:r>
          </a:p>
        </p:txBody>
      </p:sp>
    </p:spTree>
    <p:extLst>
      <p:ext uri="{BB962C8B-B14F-4D97-AF65-F5344CB8AC3E}">
        <p14:creationId xmlns:p14="http://schemas.microsoft.com/office/powerpoint/2010/main" val="26422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2D7CB-D5EE-435D-A9D6-AE7A20985CF3}"/>
              </a:ext>
            </a:extLst>
          </p:cNvPr>
          <p:cNvSpPr txBox="1"/>
          <p:nvPr/>
        </p:nvSpPr>
        <p:spPr>
          <a:xfrm>
            <a:off x="0" y="2864497"/>
            <a:ext cx="1199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unspoken problem. </a:t>
            </a:r>
          </a:p>
        </p:txBody>
      </p:sp>
    </p:spTree>
    <p:extLst>
      <p:ext uri="{BB962C8B-B14F-4D97-AF65-F5344CB8AC3E}">
        <p14:creationId xmlns:p14="http://schemas.microsoft.com/office/powerpoint/2010/main" val="21713378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70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How to begin?</vt:lpstr>
      <vt:lpstr>The questions</vt:lpstr>
      <vt:lpstr>Faith is taking the first step even when you don’t see the whole staircase.   - Martin Luther King Jr.</vt:lpstr>
      <vt:lpstr>First Databases</vt:lpstr>
      <vt:lpstr>PowerPoint Presentation</vt:lpstr>
      <vt:lpstr>Overcoming Obstacles</vt:lpstr>
      <vt:lpstr>Create an aggregate database for ml models</vt:lpstr>
      <vt:lpstr>PowerPoint Presentation</vt:lpstr>
      <vt:lpstr>PowerPoint Presentation</vt:lpstr>
      <vt:lpstr>PowerPoint Presentation</vt:lpstr>
      <vt:lpstr>  Deeper dive – new databases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2020-05-21T17:00:13Z</dcterms:created>
  <dcterms:modified xsi:type="dcterms:W3CDTF">2020-05-22T21:27:28Z</dcterms:modified>
</cp:coreProperties>
</file>