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player.fr/50620546-Memoire-presente-par-moualkia-yamina-pour-l-obtention-du-diplome-de-magister-filiere-informatique-option-cloud-computin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405425" y="1822825"/>
            <a:ext cx="6385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Hachage - données réparties</a:t>
            </a:r>
            <a:endParaRPr sz="4000"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Alexia Bourmaud</a:t>
            </a:r>
            <a:endParaRPr sz="13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Stieban Fernandez</a:t>
            </a:r>
            <a:endParaRPr sz="13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Celia Kherfallah</a:t>
            </a:r>
            <a:endParaRPr sz="13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Louise Marchal</a:t>
            </a:r>
            <a:endParaRPr sz="13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600" y="480925"/>
            <a:ext cx="2286973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19150" y="604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: Chord (6)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Retrait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49700" y="1897550"/>
            <a:ext cx="36195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</a:rPr>
              <a:t>Retrait d’un pair p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fr" sz="2400">
                <a:solidFill>
                  <a:srgbClr val="9900FF"/>
                </a:solidFill>
              </a:rPr>
              <a:t>clés de p déplacées</a:t>
            </a:r>
            <a:r>
              <a:rPr lang="fr" sz="2400"/>
              <a:t> vers succ(p)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pointeur succ de </a:t>
            </a:r>
            <a:r>
              <a:rPr lang="fr" sz="2400">
                <a:solidFill>
                  <a:srgbClr val="6AA84F"/>
                </a:solidFill>
              </a:rPr>
              <a:t>pred(p) est mis à succ(p)</a:t>
            </a:r>
            <a:endParaRPr sz="2400">
              <a:solidFill>
                <a:srgbClr val="6AA84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875" y="1189100"/>
            <a:ext cx="4246850" cy="3567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827100" y="1897550"/>
            <a:ext cx="267900" cy="294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617825" y="2336300"/>
            <a:ext cx="267900" cy="294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502350" y="3020900"/>
            <a:ext cx="267900" cy="294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133350" y="4642675"/>
            <a:ext cx="267900" cy="294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7713750" y="3020900"/>
            <a:ext cx="267900" cy="294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834800" y="1559100"/>
            <a:ext cx="267900" cy="294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566900" y="1318325"/>
            <a:ext cx="267900" cy="294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6675700" y="1089000"/>
            <a:ext cx="361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7037200" y="1318325"/>
            <a:ext cx="361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7981650" y="3020900"/>
            <a:ext cx="548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5992950" y="4172575"/>
            <a:ext cx="548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18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4069125" y="3020900"/>
            <a:ext cx="548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32</a:t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4221550" y="2336700"/>
            <a:ext cx="548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33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422475" y="1809800"/>
            <a:ext cx="548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34</a:t>
            </a:r>
            <a:endParaRPr/>
          </a:p>
        </p:txBody>
      </p:sp>
      <p:cxnSp>
        <p:nvCxnSpPr>
          <p:cNvPr id="215" name="Shape 215"/>
          <p:cNvCxnSpPr/>
          <p:nvPr/>
        </p:nvCxnSpPr>
        <p:spPr>
          <a:xfrm flipH="1">
            <a:off x="7035075" y="1656800"/>
            <a:ext cx="606000" cy="40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>
            <a:endCxn id="209" idx="1"/>
          </p:cNvCxnSpPr>
          <p:nvPr/>
        </p:nvCxnSpPr>
        <p:spPr>
          <a:xfrm rot="10800000">
            <a:off x="7037200" y="1553375"/>
            <a:ext cx="542100" cy="52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7" name="Shape 217"/>
          <p:cNvSpPr/>
          <p:nvPr/>
        </p:nvSpPr>
        <p:spPr>
          <a:xfrm>
            <a:off x="6566900" y="1559100"/>
            <a:ext cx="1656900" cy="1623900"/>
          </a:xfrm>
          <a:prstGeom prst="arc">
            <a:avLst>
              <a:gd fmla="val 15273609" name="adj1"/>
              <a:gd fmla="val 1691289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733825" y="1089000"/>
            <a:ext cx="1723200" cy="1853700"/>
          </a:xfrm>
          <a:prstGeom prst="arc">
            <a:avLst>
              <a:gd fmla="val 13460081" name="adj1"/>
              <a:gd fmla="val 3932719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-9752973">
            <a:off x="6211432" y="1117947"/>
            <a:ext cx="2584026" cy="1853811"/>
          </a:xfrm>
          <a:prstGeom prst="arc">
            <a:avLst>
              <a:gd fmla="val 14700470" name="adj1"/>
              <a:gd fmla="val 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 / Inconvénients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19150" y="1718275"/>
            <a:ext cx="75057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Décentralisé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Coût d’une recherche O(log N)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Équilibrage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Disponibilité (même quand système instable)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Sécurité (SHA-1)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pairs voisins en réalité éloignés</a:t>
            </a:r>
            <a:endParaRPr sz="2400"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45100" y="1137500"/>
            <a:ext cx="82221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Merci pour votre écoute</a:t>
            </a:r>
            <a:endParaRPr sz="6000"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819150" y="3379725"/>
            <a:ext cx="75057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webographie :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https://depinfo.u-cergy.fr/~vodislav/Master/M2Integration/1112/fichiers/p2p.pdf</a:t>
            </a:r>
            <a:endParaRPr sz="6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http://docplayer.fr/50620546-Memoire-presente-par-moualkia-yamina-pour-l-obtention-du-diplome-de-magister-filiere-informatique-option-cloud-computing.html</a:t>
            </a:r>
            <a:endParaRPr sz="6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https://pdos.csail.mit.edu/papers/chord:sigcomm01/chord_sigcomm.pdf</a:t>
            </a:r>
            <a:endParaRPr sz="6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définitions et explications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exemple de protocoles : Chord</a:t>
            </a:r>
            <a:endParaRPr sz="2400"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9150" y="46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Définitions et explications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80575" y="1423550"/>
            <a:ext cx="3735600" cy="27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Données réparties sur plusieurs système de gestion de base de données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Données associés à  une clé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Hachage distribué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050" y="1423550"/>
            <a:ext cx="4599000" cy="29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19150" y="572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Définitions et explications (2)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10475" y="1527425"/>
            <a:ext cx="77145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 table de hachage distribuée est une table de hachage implémentée par un ensemble de pairs communiquant à travers un réseau.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Fonction de hachage détermine le pair où la donnée est stockée.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Deux algorithmes dominants :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	– Kademlia (Maymounkov et Mazières);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	– </a:t>
            </a:r>
            <a:r>
              <a:rPr b="1" lang="fr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Chord</a:t>
            </a: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(Stoica, Morris, Karger, Kaashoek et Balakrishnan).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58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: Chord - Fonctionnement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420425"/>
            <a:ext cx="54801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Création : 2001 par Ion Stoica, Robert Morris, David Karger, Frans Kaashoek, et Hari Balakrishnan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Réseau P2P décentralisé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Réseau de recouvrement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Complexité O(log N)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Fonction de hachage SHA-1</a:t>
            </a:r>
            <a:endParaRPr sz="1800"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125" y="1964925"/>
            <a:ext cx="2252600" cy="1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9150" y="62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: Chord (2)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indexation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76925" y="2111275"/>
            <a:ext cx="42582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Fonction de hachage sur m bits -&gt; valeurs [0..2^</a:t>
            </a:r>
            <a:r>
              <a:rPr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 pairs : max 2^m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succ(k) = le pair dont l’identifiant est le premier &gt;= 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pred(k) = le pair dont l’identifiant est le premier &lt; 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7209" l="0" r="0" t="0"/>
          <a:stretch/>
        </p:blipFill>
        <p:spPr>
          <a:xfrm>
            <a:off x="5030725" y="1088425"/>
            <a:ext cx="3704150" cy="27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316" y="1301349"/>
            <a:ext cx="4751184" cy="3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rotocoles : Chord (3)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: Chord (4)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50" y="1393850"/>
            <a:ext cx="4353976" cy="34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rotocoles : Chord (5)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Insertion d’un pair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2205700"/>
            <a:ext cx="75057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Ajout d’un pair p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S = succ(p)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les clés &lt;= p de S sont déplacées sur p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le pointeur succ de pred(p) est mis à p </a:t>
            </a:r>
            <a:endParaRPr sz="2400"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