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9A7"/>
    <a:srgbClr val="029E72"/>
    <a:srgbClr val="E69F00"/>
    <a:srgbClr val="D55E00"/>
    <a:srgbClr val="007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D7FE509-EDBF-E9FE-011B-5D7285643ACD}"/>
              </a:ext>
            </a:extLst>
          </p:cNvPr>
          <p:cNvGrpSpPr/>
          <p:nvPr/>
        </p:nvGrpSpPr>
        <p:grpSpPr>
          <a:xfrm>
            <a:off x="1333493" y="729990"/>
            <a:ext cx="6477013" cy="5398019"/>
            <a:chOff x="1333493" y="729990"/>
            <a:chExt cx="6477013" cy="5398019"/>
          </a:xfrm>
        </p:grpSpPr>
        <p:pic>
          <p:nvPicPr>
            <p:cNvPr id="3" name="Picture 2" descr="A map of different colors&#10;&#10;AI-generated content may be incorrect.">
              <a:extLst>
                <a:ext uri="{FF2B5EF4-FFF2-40B4-BE49-F238E27FC236}">
                  <a16:creationId xmlns:a16="http://schemas.microsoft.com/office/drawing/2014/main" id="{360B809D-F763-B666-B570-8A81F4642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3493" y="729990"/>
              <a:ext cx="6477013" cy="5398019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2EFCE87-DE3B-96C3-3B62-DD0D8CA1A0DA}"/>
                </a:ext>
              </a:extLst>
            </p:cNvPr>
            <p:cNvGrpSpPr/>
            <p:nvPr/>
          </p:nvGrpSpPr>
          <p:grpSpPr>
            <a:xfrm>
              <a:off x="3702756" y="2479883"/>
              <a:ext cx="1000800" cy="400110"/>
              <a:chOff x="3492620" y="2979497"/>
              <a:chExt cx="1000800" cy="400110"/>
            </a:xfrm>
          </p:grpSpPr>
          <p:sp>
            <p:nvSpPr>
              <p:cNvPr id="19" name="Cross 18">
                <a:extLst>
                  <a:ext uri="{FF2B5EF4-FFF2-40B4-BE49-F238E27FC236}">
                    <a16:creationId xmlns:a16="http://schemas.microsoft.com/office/drawing/2014/main" id="{5B2BD5BE-FB28-0295-9F40-5590F4A10F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2620" y="3061050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0072B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1601B7A-1A22-E701-1747-120BD2CDAF4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8464" y="2979497"/>
                <a:ext cx="97495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impatiens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griseocollis</a:t>
                </a:r>
              </a:p>
            </p:txBody>
          </p:sp>
          <p:sp>
            <p:nvSpPr>
              <p:cNvPr id="6" name="Cross 5">
                <a:extLst>
                  <a:ext uri="{FF2B5EF4-FFF2-40B4-BE49-F238E27FC236}">
                    <a16:creationId xmlns:a16="http://schemas.microsoft.com/office/drawing/2014/main" id="{025F2DE1-FA76-5C75-A478-772CE8BF2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2620" y="3209091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D55E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2C36F8C-EBE3-2675-4A56-F039E30A5615}"/>
                </a:ext>
              </a:extLst>
            </p:cNvPr>
            <p:cNvGrpSpPr/>
            <p:nvPr/>
          </p:nvGrpSpPr>
          <p:grpSpPr>
            <a:xfrm>
              <a:off x="6606088" y="2325995"/>
              <a:ext cx="1172663" cy="553998"/>
              <a:chOff x="6580687" y="2825609"/>
              <a:chExt cx="1172663" cy="553998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AAC70A5-CD08-CC70-BC41-F72575B959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9737" y="2825609"/>
                <a:ext cx="1143613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bimaculatus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ternarius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pensylvanicus</a:t>
                </a:r>
              </a:p>
            </p:txBody>
          </p:sp>
          <p:sp>
            <p:nvSpPr>
              <p:cNvPr id="7" name="Cross 6">
                <a:extLst>
                  <a:ext uri="{FF2B5EF4-FFF2-40B4-BE49-F238E27FC236}">
                    <a16:creationId xmlns:a16="http://schemas.microsoft.com/office/drawing/2014/main" id="{59B00895-8E81-B843-FD0F-9A997CB56DC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0687" y="2905496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0072B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Cross 7">
                <a:extLst>
                  <a:ext uri="{FF2B5EF4-FFF2-40B4-BE49-F238E27FC236}">
                    <a16:creationId xmlns:a16="http://schemas.microsoft.com/office/drawing/2014/main" id="{D269A41A-CD80-E8A4-F828-C18FAB1109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0687" y="3056888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D55E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Cross 8">
                <a:extLst>
                  <a:ext uri="{FF2B5EF4-FFF2-40B4-BE49-F238E27FC236}">
                    <a16:creationId xmlns:a16="http://schemas.microsoft.com/office/drawing/2014/main" id="{13132FE4-414D-2B45-2E30-8AFC837E06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0687" y="3209091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E69F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2B008A9-4CCC-B062-BD18-12F7CBEB0009}"/>
                </a:ext>
              </a:extLst>
            </p:cNvPr>
            <p:cNvGrpSpPr/>
            <p:nvPr/>
          </p:nvGrpSpPr>
          <p:grpSpPr>
            <a:xfrm>
              <a:off x="3720480" y="4714451"/>
              <a:ext cx="983076" cy="707886"/>
              <a:chOff x="3491880" y="4710479"/>
              <a:chExt cx="983076" cy="70788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C5F1A50-DEA7-902D-5B4D-3DBFE48D9EC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18463" y="4710479"/>
                <a:ext cx="956493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rufocinctus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vagans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perplexus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fervidus</a:t>
                </a:r>
              </a:p>
            </p:txBody>
          </p:sp>
          <p:sp>
            <p:nvSpPr>
              <p:cNvPr id="10" name="Cross 9">
                <a:extLst>
                  <a:ext uri="{FF2B5EF4-FFF2-40B4-BE49-F238E27FC236}">
                    <a16:creationId xmlns:a16="http://schemas.microsoft.com/office/drawing/2014/main" id="{AC8DCA52-5933-0B83-738D-3064AD0B4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1880" y="4793699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0072B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Cross 11">
                <a:extLst>
                  <a:ext uri="{FF2B5EF4-FFF2-40B4-BE49-F238E27FC236}">
                    <a16:creationId xmlns:a16="http://schemas.microsoft.com/office/drawing/2014/main" id="{AF4EFDA6-66A6-EFE1-C7D7-AC819CE9FC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1880" y="4945730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D55E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Cross 12">
                <a:extLst>
                  <a:ext uri="{FF2B5EF4-FFF2-40B4-BE49-F238E27FC236}">
                    <a16:creationId xmlns:a16="http://schemas.microsoft.com/office/drawing/2014/main" id="{3D5D1160-BF87-F162-5DB8-43A204EBFE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1880" y="5095324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E69F00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Cross 13">
                <a:extLst>
                  <a:ext uri="{FF2B5EF4-FFF2-40B4-BE49-F238E27FC236}">
                    <a16:creationId xmlns:a16="http://schemas.microsoft.com/office/drawing/2014/main" id="{A55882EA-3644-2B78-E570-F7EE48375F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91880" y="5244918"/>
                <a:ext cx="96713" cy="91440"/>
              </a:xfrm>
              <a:prstGeom prst="plus">
                <a:avLst>
                  <a:gd name="adj" fmla="val 39584"/>
                </a:avLst>
              </a:prstGeom>
              <a:solidFill>
                <a:srgbClr val="029E7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9105FB0-1954-BE8A-88F0-51BBC4A6E56F}"/>
                </a:ext>
              </a:extLst>
            </p:cNvPr>
            <p:cNvGrpSpPr/>
            <p:nvPr/>
          </p:nvGrpSpPr>
          <p:grpSpPr>
            <a:xfrm>
              <a:off x="6715775" y="4560563"/>
              <a:ext cx="982337" cy="861774"/>
              <a:chOff x="6748935" y="4563705"/>
              <a:chExt cx="982337" cy="8617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8F4F0D3-F94F-31EA-B0EE-9662AC52F97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74779" y="4563705"/>
                <a:ext cx="956493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auricomus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terricola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borealis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fraternus</a:t>
                </a:r>
                <a:b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1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B. </a:t>
                </a:r>
                <a:r>
                  <a:rPr lang="en-US" sz="10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sandersoni</a:t>
                </a:r>
                <a:endParaRPr lang="en-US" sz="1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2F645AB6-D6DA-AC87-EF08-53EB22B2CB5A}"/>
                  </a:ext>
                </a:extLst>
              </p:cNvPr>
              <p:cNvGrpSpPr/>
              <p:nvPr/>
            </p:nvGrpSpPr>
            <p:grpSpPr>
              <a:xfrm>
                <a:off x="6748935" y="4645406"/>
                <a:ext cx="96713" cy="695573"/>
                <a:chOff x="6748935" y="4645406"/>
                <a:chExt cx="96713" cy="695573"/>
              </a:xfrm>
            </p:grpSpPr>
            <p:sp>
              <p:nvSpPr>
                <p:cNvPr id="11" name="Cross 10">
                  <a:extLst>
                    <a:ext uri="{FF2B5EF4-FFF2-40B4-BE49-F238E27FC236}">
                      <a16:creationId xmlns:a16="http://schemas.microsoft.com/office/drawing/2014/main" id="{9389E2D8-06A9-564E-E661-2714FF24A8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48935" y="4645406"/>
                  <a:ext cx="96713" cy="91440"/>
                </a:xfrm>
                <a:prstGeom prst="plus">
                  <a:avLst>
                    <a:gd name="adj" fmla="val 39584"/>
                  </a:avLst>
                </a:prstGeom>
                <a:solidFill>
                  <a:srgbClr val="0072B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" name="Cross 14">
                  <a:extLst>
                    <a:ext uri="{FF2B5EF4-FFF2-40B4-BE49-F238E27FC236}">
                      <a16:creationId xmlns:a16="http://schemas.microsoft.com/office/drawing/2014/main" id="{C5D8C392-27E8-E69E-FDF2-A932C02928D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48935" y="4795998"/>
                  <a:ext cx="96713" cy="91440"/>
                </a:xfrm>
                <a:prstGeom prst="plus">
                  <a:avLst>
                    <a:gd name="adj" fmla="val 39584"/>
                  </a:avLst>
                </a:prstGeom>
                <a:solidFill>
                  <a:srgbClr val="D55E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Cross 15">
                  <a:extLst>
                    <a:ext uri="{FF2B5EF4-FFF2-40B4-BE49-F238E27FC236}">
                      <a16:creationId xmlns:a16="http://schemas.microsoft.com/office/drawing/2014/main" id="{7C88A815-0A42-5119-A537-DA7E6A81C0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48935" y="4949088"/>
                  <a:ext cx="96713" cy="91440"/>
                </a:xfrm>
                <a:prstGeom prst="plus">
                  <a:avLst>
                    <a:gd name="adj" fmla="val 39584"/>
                  </a:avLst>
                </a:prstGeom>
                <a:solidFill>
                  <a:srgbClr val="E69F00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Cross 16">
                  <a:extLst>
                    <a:ext uri="{FF2B5EF4-FFF2-40B4-BE49-F238E27FC236}">
                      <a16:creationId xmlns:a16="http://schemas.microsoft.com/office/drawing/2014/main" id="{564D1C6A-A51C-BA97-40A3-755E459E15A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48935" y="5102178"/>
                  <a:ext cx="96713" cy="91440"/>
                </a:xfrm>
                <a:prstGeom prst="plus">
                  <a:avLst>
                    <a:gd name="adj" fmla="val 39584"/>
                  </a:avLst>
                </a:prstGeom>
                <a:solidFill>
                  <a:srgbClr val="029E72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Cross 17">
                  <a:extLst>
                    <a:ext uri="{FF2B5EF4-FFF2-40B4-BE49-F238E27FC236}">
                      <a16:creationId xmlns:a16="http://schemas.microsoft.com/office/drawing/2014/main" id="{A220F34C-EFFF-B78C-7B94-85D2A62149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48935" y="5249539"/>
                  <a:ext cx="96713" cy="91440"/>
                </a:xfrm>
                <a:prstGeom prst="plus">
                  <a:avLst>
                    <a:gd name="adj" fmla="val 39584"/>
                  </a:avLst>
                </a:prstGeom>
                <a:solidFill>
                  <a:srgbClr val="CC79A7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2557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DD0D34A-9B44-1404-6E63-FB0BF59E734C}"/>
              </a:ext>
            </a:extLst>
          </p:cNvPr>
          <p:cNvGrpSpPr/>
          <p:nvPr/>
        </p:nvGrpSpPr>
        <p:grpSpPr>
          <a:xfrm>
            <a:off x="3770976" y="2788007"/>
            <a:ext cx="4015096" cy="2599870"/>
            <a:chOff x="3770976" y="2788007"/>
            <a:chExt cx="4015096" cy="259987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0ECE31E-C6C2-61C4-0E01-DC236CF797DB}"/>
                </a:ext>
              </a:extLst>
            </p:cNvPr>
            <p:cNvGrpSpPr/>
            <p:nvPr/>
          </p:nvGrpSpPr>
          <p:grpSpPr>
            <a:xfrm>
              <a:off x="3771676" y="2788007"/>
              <a:ext cx="4014396" cy="2599870"/>
              <a:chOff x="3771676" y="2788007"/>
              <a:chExt cx="4014396" cy="2599870"/>
            </a:xfrm>
          </p:grpSpPr>
          <p:sp>
            <p:nvSpPr>
              <p:cNvPr id="4" name="Cross 3">
                <a:extLst>
                  <a:ext uri="{FF2B5EF4-FFF2-40B4-BE49-F238E27FC236}">
                    <a16:creationId xmlns:a16="http://schemas.microsoft.com/office/drawing/2014/main" id="{CBF3DE29-9750-E69C-6C35-D515DB985B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76" y="3023448"/>
                <a:ext cx="91440" cy="91440"/>
              </a:xfrm>
              <a:prstGeom prst="plus">
                <a:avLst>
                  <a:gd name="adj" fmla="val 39584"/>
                </a:avLst>
              </a:prstGeom>
              <a:solidFill>
                <a:srgbClr val="0072B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563503-3E80-DEDF-A44C-1597723329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110" y="2941895"/>
                <a:ext cx="9361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impatiens</a:t>
                </a:r>
                <a:br>
                  <a:rPr lang="en-US" sz="1000" i="1" dirty="0"/>
                </a:br>
                <a:r>
                  <a:rPr lang="en-US" sz="1000" i="1" dirty="0"/>
                  <a:t>B. griseocollis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49508F-2F5A-8718-44D3-32069B0C24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8850" y="2788007"/>
                <a:ext cx="10344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bimaculatus</a:t>
                </a:r>
                <a:br>
                  <a:rPr lang="en-US" sz="1000" i="1" dirty="0"/>
                </a:br>
                <a:r>
                  <a:rPr lang="en-US" sz="1000" i="1" dirty="0"/>
                  <a:t>B. ternarius</a:t>
                </a:r>
                <a:br>
                  <a:rPr lang="en-US" sz="1000" i="1" dirty="0"/>
                </a:br>
                <a:r>
                  <a:rPr lang="en-US" sz="1000" i="1" dirty="0"/>
                  <a:t>B. pensylvanicus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94D7B4-C1FC-45E0-2A12-9C3AB48D80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110" y="4672877"/>
                <a:ext cx="936104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rufocinctus</a:t>
                </a:r>
                <a:br>
                  <a:rPr lang="en-US" sz="1000" i="1" dirty="0"/>
                </a:br>
                <a:r>
                  <a:rPr lang="en-US" sz="1000" i="1" dirty="0"/>
                  <a:t>B. vagans</a:t>
                </a:r>
                <a:br>
                  <a:rPr lang="en-US" sz="1000" i="1" dirty="0"/>
                </a:br>
                <a:r>
                  <a:rPr lang="en-US" sz="1000" i="1" dirty="0"/>
                  <a:t>B. perplexus</a:t>
                </a:r>
                <a:br>
                  <a:rPr lang="en-US" sz="1000" i="1" dirty="0"/>
                </a:br>
                <a:r>
                  <a:rPr lang="en-US" sz="1000" i="1" dirty="0"/>
                  <a:t>B. fervidus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27591B-4D01-17F0-7224-676EAFEFEA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4893" y="4526103"/>
                <a:ext cx="911179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</a:t>
                </a:r>
                <a:r>
                  <a:rPr lang="en-US" sz="1000" i="1" dirty="0" err="1"/>
                  <a:t>auricomus</a:t>
                </a:r>
                <a:br>
                  <a:rPr lang="en-US" sz="1000" i="1" dirty="0"/>
                </a:br>
                <a:r>
                  <a:rPr lang="en-US" sz="1000" i="1" dirty="0"/>
                  <a:t>B. </a:t>
                </a:r>
                <a:r>
                  <a:rPr lang="en-US" sz="1000" i="1" dirty="0" err="1"/>
                  <a:t>terricola</a:t>
                </a:r>
                <a:br>
                  <a:rPr lang="en-US" sz="1000" i="1" dirty="0"/>
                </a:br>
                <a:r>
                  <a:rPr lang="en-US" sz="1000" i="1" dirty="0"/>
                  <a:t>B. borealis</a:t>
                </a:r>
                <a:br>
                  <a:rPr lang="en-US" sz="1000" i="1" dirty="0"/>
                </a:br>
                <a:r>
                  <a:rPr lang="en-US" sz="1000" i="1" dirty="0"/>
                  <a:t>B. </a:t>
                </a:r>
                <a:r>
                  <a:rPr lang="en-US" sz="1000" i="1" dirty="0" err="1"/>
                  <a:t>fraternus</a:t>
                </a:r>
                <a:br>
                  <a:rPr lang="en-US" sz="1000" i="1" dirty="0"/>
                </a:br>
                <a:r>
                  <a:rPr lang="en-US" sz="1000" i="1" dirty="0"/>
                  <a:t>B. </a:t>
                </a:r>
                <a:r>
                  <a:rPr lang="en-US" sz="1000" i="1" dirty="0" err="1"/>
                  <a:t>sandersoni</a:t>
                </a:r>
                <a:endParaRPr lang="en-US" sz="1000" i="1" dirty="0"/>
              </a:p>
            </p:txBody>
          </p:sp>
        </p:grp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1B578E54-0658-D959-576C-34A204D4AE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1676" y="3171489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D0725A49-2CBD-CC20-58ED-46F523EBDD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384" y="2867894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072B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9190A0E9-46FA-CBB1-C232-99AD26EACE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384" y="301928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47F84446-3E26-5AD1-0D0D-C7DBC6648F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384" y="3171489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E69F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B780391F-2631-BD56-A94A-CC3C9E613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4756097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072B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86E29559-D350-5BAB-59CF-3B138F7838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4607804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072B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33DA07A5-4028-E8BE-5559-B56FACCEF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4908128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FD159683-2F38-EAF8-0A1B-4F3970CA3D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5057722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E69F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654E2242-C010-EE1F-494C-33F47654F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520731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29E7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C156A50-B2E6-FF9C-7D8A-90E9D7A649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475839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0BCBA76E-99EC-D90E-BEB8-8A4F0C5375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491148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E69F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F6C22C73-3791-0253-B904-865DD3568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506457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29E7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1DAF0DF9-EDB0-22A6-5160-4A8A0FB00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5211937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CC79A7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FFDD7-4CBE-8A38-63A6-943A82EC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65BE6DC-2C9D-DF4B-593C-34CC5CD8558C}"/>
              </a:ext>
            </a:extLst>
          </p:cNvPr>
          <p:cNvGrpSpPr/>
          <p:nvPr/>
        </p:nvGrpSpPr>
        <p:grpSpPr>
          <a:xfrm>
            <a:off x="1333493" y="1269487"/>
            <a:ext cx="6477013" cy="4319025"/>
            <a:chOff x="1333493" y="1269487"/>
            <a:chExt cx="6477013" cy="4319025"/>
          </a:xfrm>
        </p:grpSpPr>
        <p:pic>
          <p:nvPicPr>
            <p:cNvPr id="9" name="Picture 8" descr="A map of the united states&#10;&#10;AI-generated content may be incorrect.">
              <a:extLst>
                <a:ext uri="{FF2B5EF4-FFF2-40B4-BE49-F238E27FC236}">
                  <a16:creationId xmlns:a16="http://schemas.microsoft.com/office/drawing/2014/main" id="{73C91D9B-589E-3F90-8110-3B8D5645A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3493" y="1269487"/>
              <a:ext cx="6477013" cy="4319025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6CC0BCD-196D-5C1C-0178-7A5D4D9AD217}"/>
                </a:ext>
              </a:extLst>
            </p:cNvPr>
            <p:cNvGrpSpPr/>
            <p:nvPr/>
          </p:nvGrpSpPr>
          <p:grpSpPr>
            <a:xfrm>
              <a:off x="3771676" y="2788007"/>
              <a:ext cx="4014396" cy="2599870"/>
              <a:chOff x="3771676" y="2788007"/>
              <a:chExt cx="4014396" cy="2599870"/>
            </a:xfrm>
          </p:grpSpPr>
          <p:sp>
            <p:nvSpPr>
              <p:cNvPr id="4" name="Cross 3">
                <a:extLst>
                  <a:ext uri="{FF2B5EF4-FFF2-40B4-BE49-F238E27FC236}">
                    <a16:creationId xmlns:a16="http://schemas.microsoft.com/office/drawing/2014/main" id="{360DD861-CA6D-6E76-B878-272C0CEB2E5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71676" y="3023448"/>
                <a:ext cx="91440" cy="91440"/>
              </a:xfrm>
              <a:prstGeom prst="plus">
                <a:avLst>
                  <a:gd name="adj" fmla="val 39584"/>
                </a:avLst>
              </a:prstGeom>
              <a:solidFill>
                <a:srgbClr val="0072B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9F995D-CF57-64A0-0ED6-B6C0CCA048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110" y="2941895"/>
                <a:ext cx="93610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impatiens</a:t>
                </a:r>
                <a:br>
                  <a:rPr lang="en-US" sz="1000" i="1" dirty="0"/>
                </a:br>
                <a:r>
                  <a:rPr lang="en-US" sz="1000" i="1" dirty="0"/>
                  <a:t>B. griseocollis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7D07AD-ABE0-C828-8619-FED37D78AE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18850" y="2788007"/>
                <a:ext cx="1034400" cy="553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bimaculatus</a:t>
                </a:r>
                <a:br>
                  <a:rPr lang="en-US" sz="1000" i="1" dirty="0"/>
                </a:br>
                <a:r>
                  <a:rPr lang="en-US" sz="1000" i="1" dirty="0"/>
                  <a:t>B. ternarius</a:t>
                </a:r>
                <a:br>
                  <a:rPr lang="en-US" sz="1000" i="1" dirty="0"/>
                </a:br>
                <a:r>
                  <a:rPr lang="en-US" sz="1000" i="1" dirty="0"/>
                  <a:t>B. pensylvanicus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EB6ECE-A09B-7DB1-4D75-78DB3683C2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96110" y="4672877"/>
                <a:ext cx="936104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rufocinctus</a:t>
                </a:r>
                <a:br>
                  <a:rPr lang="en-US" sz="1000" i="1" dirty="0"/>
                </a:br>
                <a:r>
                  <a:rPr lang="en-US" sz="1000" i="1" dirty="0"/>
                  <a:t>B. vagans</a:t>
                </a:r>
                <a:br>
                  <a:rPr lang="en-US" sz="1000" i="1" dirty="0"/>
                </a:br>
                <a:r>
                  <a:rPr lang="en-US" sz="1000" i="1" dirty="0"/>
                  <a:t>B. perplexus</a:t>
                </a:r>
                <a:br>
                  <a:rPr lang="en-US" sz="1000" i="1" dirty="0"/>
                </a:br>
                <a:r>
                  <a:rPr lang="en-US" sz="1000" i="1" dirty="0"/>
                  <a:t>B. fervidus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FAC27A5-40CA-9474-1A9F-52942D072F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874893" y="4526103"/>
                <a:ext cx="911179" cy="8617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000" i="1" dirty="0"/>
                  <a:t>B. </a:t>
                </a:r>
                <a:r>
                  <a:rPr lang="en-US" sz="1000" i="1" dirty="0" err="1"/>
                  <a:t>auricomus</a:t>
                </a:r>
                <a:br>
                  <a:rPr lang="en-US" sz="1000" i="1" dirty="0"/>
                </a:br>
                <a:r>
                  <a:rPr lang="en-US" sz="1000" i="1" dirty="0"/>
                  <a:t>B. </a:t>
                </a:r>
                <a:r>
                  <a:rPr lang="en-US" sz="1000" i="1" dirty="0" err="1"/>
                  <a:t>terricola</a:t>
                </a:r>
                <a:br>
                  <a:rPr lang="en-US" sz="1000" i="1" dirty="0"/>
                </a:br>
                <a:r>
                  <a:rPr lang="en-US" sz="1000" i="1" dirty="0"/>
                  <a:t>B. borealis</a:t>
                </a:r>
                <a:br>
                  <a:rPr lang="en-US" sz="1000" i="1" dirty="0"/>
                </a:br>
                <a:r>
                  <a:rPr lang="en-US" sz="1000" i="1" dirty="0"/>
                  <a:t>B. </a:t>
                </a:r>
                <a:r>
                  <a:rPr lang="en-US" sz="1000" i="1" dirty="0" err="1"/>
                  <a:t>fraternus</a:t>
                </a:r>
                <a:br>
                  <a:rPr lang="en-US" sz="1000" i="1" dirty="0"/>
                </a:br>
                <a:r>
                  <a:rPr lang="en-US" sz="1000" i="1" dirty="0"/>
                  <a:t>B. </a:t>
                </a:r>
                <a:r>
                  <a:rPr lang="en-US" sz="1000" i="1" dirty="0" err="1"/>
                  <a:t>sandersoni</a:t>
                </a:r>
                <a:endParaRPr lang="en-US" sz="1000" i="1" dirty="0"/>
              </a:p>
            </p:txBody>
          </p:sp>
        </p:grp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0ED1CCE6-F921-A5EE-2512-C32E11FF34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1676" y="3171489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F2E8C57E-606C-8CCA-194C-2FA258C92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384" y="2867894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072B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9ECC0346-46E2-B88F-1E34-CF8179DAB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384" y="301928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62717BC-3E6F-5248-2ADA-6A5E454791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1384" y="3171489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E69F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010A4DD3-4B55-8292-01FB-E064D1435C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4756097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072B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12B60264-6D9B-2946-EC3A-AF56274207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4607804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072B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7A2F412D-D92D-4916-103C-627256781B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4908128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DFDEAAA9-7699-105F-4741-EC918BD709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5057722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E69F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F656CC7A-B261-2A54-C153-F0C99735FC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0976" y="520731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29E7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3BFC962C-FC0D-02BD-4DE9-1C87CF225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475839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D55E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1C5941D8-8DD1-31FD-D114-4CA4733AE7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491148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E69F00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9366C447-24CD-0C17-072D-F9C6A2C75C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5064576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029E7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39D284D6-C2A1-4FF4-B3D1-9DE85C555B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0459" y="5211937"/>
              <a:ext cx="91440" cy="91440"/>
            </a:xfrm>
            <a:prstGeom prst="plus">
              <a:avLst>
                <a:gd name="adj" fmla="val 39584"/>
              </a:avLst>
            </a:prstGeom>
            <a:solidFill>
              <a:srgbClr val="CC79A7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80339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156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Elshoff</cp:lastModifiedBy>
  <cp:revision>8</cp:revision>
  <dcterms:created xsi:type="dcterms:W3CDTF">2017-02-13T16:18:36Z</dcterms:created>
  <dcterms:modified xsi:type="dcterms:W3CDTF">2025-08-22T23:43:34Z</dcterms:modified>
  <cp:category/>
</cp:coreProperties>
</file>