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48"/>
  </p:notesMasterIdLst>
  <p:handoutMasterIdLst>
    <p:handoutMasterId r:id="rId49"/>
  </p:handoutMasterIdLst>
  <p:sldIdLst>
    <p:sldId id="594" r:id="rId2"/>
    <p:sldId id="595" r:id="rId3"/>
    <p:sldId id="596" r:id="rId4"/>
    <p:sldId id="597" r:id="rId5"/>
    <p:sldId id="627" r:id="rId6"/>
    <p:sldId id="628" r:id="rId7"/>
    <p:sldId id="629" r:id="rId8"/>
    <p:sldId id="598" r:id="rId9"/>
    <p:sldId id="599" r:id="rId10"/>
    <p:sldId id="600" r:id="rId11"/>
    <p:sldId id="601" r:id="rId12"/>
    <p:sldId id="602" r:id="rId13"/>
    <p:sldId id="603" r:id="rId14"/>
    <p:sldId id="604" r:id="rId15"/>
    <p:sldId id="605" r:id="rId16"/>
    <p:sldId id="606" r:id="rId17"/>
    <p:sldId id="692" r:id="rId18"/>
    <p:sldId id="693" r:id="rId19"/>
    <p:sldId id="607" r:id="rId20"/>
    <p:sldId id="691" r:id="rId21"/>
    <p:sldId id="676" r:id="rId22"/>
    <p:sldId id="677" r:id="rId23"/>
    <p:sldId id="678" r:id="rId24"/>
    <p:sldId id="679" r:id="rId25"/>
    <p:sldId id="680" r:id="rId26"/>
    <p:sldId id="681" r:id="rId27"/>
    <p:sldId id="682" r:id="rId28"/>
    <p:sldId id="683" r:id="rId29"/>
    <p:sldId id="684" r:id="rId30"/>
    <p:sldId id="685" r:id="rId31"/>
    <p:sldId id="686" r:id="rId32"/>
    <p:sldId id="687" r:id="rId33"/>
    <p:sldId id="688" r:id="rId34"/>
    <p:sldId id="694" r:id="rId35"/>
    <p:sldId id="697" r:id="rId36"/>
    <p:sldId id="613" r:id="rId37"/>
    <p:sldId id="615" r:id="rId38"/>
    <p:sldId id="674" r:id="rId39"/>
    <p:sldId id="672" r:id="rId40"/>
    <p:sldId id="673" r:id="rId41"/>
    <p:sldId id="696" r:id="rId42"/>
    <p:sldId id="617" r:id="rId43"/>
    <p:sldId id="698" r:id="rId44"/>
    <p:sldId id="699" r:id="rId45"/>
    <p:sldId id="700" r:id="rId46"/>
    <p:sldId id="62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x!mu$" initials="M" lastIdx="4" clrIdx="0"/>
  <p:cmAuthor id="1" name=". ."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71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12" autoAdjust="0"/>
    <p:restoredTop sz="83469"/>
  </p:normalViewPr>
  <p:slideViewPr>
    <p:cSldViewPr snapToGrid="0" snapToObjects="1">
      <p:cViewPr varScale="1">
        <p:scale>
          <a:sx n="106" d="100"/>
          <a:sy n="106" d="100"/>
        </p:scale>
        <p:origin x="1936" y="16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0" d="100"/>
          <a:sy n="110" d="100"/>
        </p:scale>
        <p:origin x="2544"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F9CA0A-55D2-4544-89FC-73158659A506}" type="datetimeFigureOut">
              <a:rPr lang="fr-FR" smtClean="0"/>
              <a:t>12/10/2020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590803-6959-C147-80D5-904F0E7F1CBF}" type="slidenum">
              <a:rPr lang="fr-FR" smtClean="0"/>
              <a:t>‹N°›</a:t>
            </a:fld>
            <a:endParaRPr lang="fr-FR"/>
          </a:p>
        </p:txBody>
      </p:sp>
    </p:spTree>
    <p:extLst>
      <p:ext uri="{BB962C8B-B14F-4D97-AF65-F5344CB8AC3E}">
        <p14:creationId xmlns:p14="http://schemas.microsoft.com/office/powerpoint/2010/main" val="6827606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014C29-B795-46BA-9038-59A2B5B23AB9}" type="datetimeFigureOut">
              <a:rPr lang="fr-FR" smtClean="0"/>
              <a:pPr/>
              <a:t>12/10/2020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A3754-1705-4DF2-8ADD-F3AEE0D7576C}" type="slidenum">
              <a:rPr lang="fr-FR" smtClean="0"/>
              <a:pPr/>
              <a:t>‹N°›</a:t>
            </a:fld>
            <a:endParaRPr lang="fr-FR"/>
          </a:p>
        </p:txBody>
      </p:sp>
    </p:spTree>
    <p:extLst>
      <p:ext uri="{BB962C8B-B14F-4D97-AF65-F5344CB8AC3E}">
        <p14:creationId xmlns:p14="http://schemas.microsoft.com/office/powerpoint/2010/main" val="6409479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charset="0"/>
                <a:ea typeface="ＭＳ Ｐゴシック" charset="-128"/>
              </a:defRPr>
            </a:lvl1pPr>
            <a:lvl2pPr marL="742950" indent="-285750" defTabSz="955675">
              <a:spcBef>
                <a:spcPct val="30000"/>
              </a:spcBef>
              <a:defRPr sz="1200">
                <a:solidFill>
                  <a:schemeClr val="tx1"/>
                </a:solidFill>
                <a:latin typeface="Times New Roman" charset="0"/>
                <a:ea typeface="ＭＳ Ｐゴシック" charset="-128"/>
              </a:defRPr>
            </a:lvl2pPr>
            <a:lvl3pPr marL="1143000" indent="-228600" defTabSz="955675">
              <a:spcBef>
                <a:spcPct val="30000"/>
              </a:spcBef>
              <a:defRPr sz="1200">
                <a:solidFill>
                  <a:schemeClr val="tx1"/>
                </a:solidFill>
                <a:latin typeface="Times New Roman" charset="0"/>
                <a:ea typeface="ＭＳ Ｐゴシック" charset="-128"/>
              </a:defRPr>
            </a:lvl3pPr>
            <a:lvl4pPr marL="1600200" indent="-228600" defTabSz="955675">
              <a:spcBef>
                <a:spcPct val="30000"/>
              </a:spcBef>
              <a:defRPr sz="1200">
                <a:solidFill>
                  <a:schemeClr val="tx1"/>
                </a:solidFill>
                <a:latin typeface="Times New Roman" charset="0"/>
                <a:ea typeface="ＭＳ Ｐゴシック" charset="-128"/>
              </a:defRPr>
            </a:lvl4pPr>
            <a:lvl5pPr marL="2057400" indent="-228600" defTabSz="955675">
              <a:spcBef>
                <a:spcPct val="30000"/>
              </a:spcBef>
              <a:defRPr sz="1200">
                <a:solidFill>
                  <a:schemeClr val="tx1"/>
                </a:solidFill>
                <a:latin typeface="Times New Roman" charset="0"/>
                <a:ea typeface="ＭＳ Ｐゴシック" charset="-128"/>
              </a:defRPr>
            </a:lvl5pPr>
            <a:lvl6pPr marL="25146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9C61EE66-6154-C34B-847F-F82796E42EF9}" type="slidenum">
              <a:rPr lang="fr-FR" altLang="fr-FR" sz="1000"/>
              <a:pPr>
                <a:spcBef>
                  <a:spcPct val="0"/>
                </a:spcBef>
              </a:pPr>
              <a:t>1</a:t>
            </a:fld>
            <a:endParaRPr lang="fr-FR" altLang="fr-FR" sz="10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tLang="fr-FR" dirty="0">
              <a:latin typeface="Times New Roman" charset="0"/>
              <a:ea typeface="ＭＳ Ｐゴシック" charset="-128"/>
            </a:endParaRPr>
          </a:p>
        </p:txBody>
      </p:sp>
    </p:spTree>
    <p:extLst>
      <p:ext uri="{BB962C8B-B14F-4D97-AF65-F5344CB8AC3E}">
        <p14:creationId xmlns:p14="http://schemas.microsoft.com/office/powerpoint/2010/main" val="858851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24</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82199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25</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792166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26</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62642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27</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71085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28</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89843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29</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26051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30</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82489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31</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878903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32</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843317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33</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21014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CB6A3754-1705-4DF2-8ADD-F3AEE0D7576C}" type="slidenum">
              <a:rPr lang="fr-FR" smtClean="0"/>
              <a:pPr/>
              <a:t>3</a:t>
            </a:fld>
            <a:endParaRPr lang="fr-FR"/>
          </a:p>
        </p:txBody>
      </p:sp>
    </p:spTree>
    <p:extLst>
      <p:ext uri="{BB962C8B-B14F-4D97-AF65-F5344CB8AC3E}">
        <p14:creationId xmlns:p14="http://schemas.microsoft.com/office/powerpoint/2010/main" val="916216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charset="0"/>
                <a:ea typeface="ＭＳ Ｐゴシック" charset="-128"/>
              </a:defRPr>
            </a:lvl1pPr>
            <a:lvl2pPr marL="742950" indent="-285750" defTabSz="955675">
              <a:spcBef>
                <a:spcPct val="30000"/>
              </a:spcBef>
              <a:defRPr sz="1200">
                <a:solidFill>
                  <a:schemeClr val="tx1"/>
                </a:solidFill>
                <a:latin typeface="Times New Roman" charset="0"/>
                <a:ea typeface="ＭＳ Ｐゴシック" charset="-128"/>
              </a:defRPr>
            </a:lvl2pPr>
            <a:lvl3pPr marL="1143000" indent="-228600" defTabSz="955675">
              <a:spcBef>
                <a:spcPct val="30000"/>
              </a:spcBef>
              <a:defRPr sz="1200">
                <a:solidFill>
                  <a:schemeClr val="tx1"/>
                </a:solidFill>
                <a:latin typeface="Times New Roman" charset="0"/>
                <a:ea typeface="ＭＳ Ｐゴシック" charset="-128"/>
              </a:defRPr>
            </a:lvl3pPr>
            <a:lvl4pPr marL="1600200" indent="-228600" defTabSz="955675">
              <a:spcBef>
                <a:spcPct val="30000"/>
              </a:spcBef>
              <a:defRPr sz="1200">
                <a:solidFill>
                  <a:schemeClr val="tx1"/>
                </a:solidFill>
                <a:latin typeface="Times New Roman" charset="0"/>
                <a:ea typeface="ＭＳ Ｐゴシック" charset="-128"/>
              </a:defRPr>
            </a:lvl4pPr>
            <a:lvl5pPr marL="2057400" indent="-228600" defTabSz="955675">
              <a:spcBef>
                <a:spcPct val="30000"/>
              </a:spcBef>
              <a:defRPr sz="1200">
                <a:solidFill>
                  <a:schemeClr val="tx1"/>
                </a:solidFill>
                <a:latin typeface="Times New Roman" charset="0"/>
                <a:ea typeface="ＭＳ Ｐゴシック" charset="-128"/>
              </a:defRPr>
            </a:lvl5pPr>
            <a:lvl6pPr marL="25146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8066C689-6212-C846-8B64-4836DE2D2460}" type="slidenum">
              <a:rPr lang="fr-FR" altLang="fr-FR" sz="1000"/>
              <a:pPr>
                <a:spcBef>
                  <a:spcPct val="0"/>
                </a:spcBef>
              </a:pPr>
              <a:t>35</a:t>
            </a:fld>
            <a:endParaRPr lang="fr-FR" altLang="fr-FR" sz="100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tLang="fr-FR">
              <a:latin typeface="Times New Roman" charset="0"/>
              <a:ea typeface="ＭＳ Ｐゴシック" charset="-128"/>
            </a:endParaRPr>
          </a:p>
        </p:txBody>
      </p:sp>
    </p:spTree>
    <p:extLst>
      <p:ext uri="{BB962C8B-B14F-4D97-AF65-F5344CB8AC3E}">
        <p14:creationId xmlns:p14="http://schemas.microsoft.com/office/powerpoint/2010/main" val="1106759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BF2FAEA-2D7F-9F48-8F05-52582DDC294C}" type="slidenum">
              <a:rPr lang="fr-FR" altLang="x-none" sz="1000" b="0">
                <a:latin typeface="Times New Roman" charset="0"/>
              </a:rPr>
              <a:pPr/>
              <a:t>36</a:t>
            </a:fld>
            <a:endParaRPr lang="fr-FR" altLang="x-none" sz="1000" b="0">
              <a:latin typeface="Times New Roman"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01300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3FF8073-8E95-D445-AF94-E5C85A84A6CB}" type="slidenum">
              <a:rPr lang="fr-FR" altLang="x-none" sz="1000" b="0">
                <a:latin typeface="Times New Roman" charset="0"/>
              </a:rPr>
              <a:pPr/>
              <a:t>37</a:t>
            </a:fld>
            <a:endParaRPr lang="fr-FR" altLang="x-none" sz="1000" b="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8145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3FF8073-8E95-D445-AF94-E5C85A84A6CB}" type="slidenum">
              <a:rPr lang="fr-FR" altLang="x-none" sz="1000" b="0">
                <a:latin typeface="Times New Roman" charset="0"/>
              </a:rPr>
              <a:pPr/>
              <a:t>38</a:t>
            </a:fld>
            <a:endParaRPr lang="fr-FR" altLang="x-none" sz="1000" b="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2102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3FF8073-8E95-D445-AF94-E5C85A84A6CB}" type="slidenum">
              <a:rPr lang="fr-FR" altLang="x-none" sz="1000" b="0">
                <a:latin typeface="Times New Roman" charset="0"/>
              </a:rPr>
              <a:pPr/>
              <a:t>39</a:t>
            </a:fld>
            <a:endParaRPr lang="fr-FR" altLang="x-none" sz="1000" b="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12839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D3FF8073-8E95-D445-AF94-E5C85A84A6CB}" type="slidenum">
              <a:rPr lang="fr-FR" altLang="x-none" sz="1000" b="0">
                <a:latin typeface="Times New Roman" charset="0"/>
              </a:rPr>
              <a:pPr/>
              <a:t>40</a:t>
            </a:fld>
            <a:endParaRPr lang="fr-FR" altLang="x-none" sz="1000" b="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07875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6C936A8-7A32-8147-9612-F2D63F2D483F}" type="slidenum">
              <a:rPr lang="fr-FR" altLang="x-none" sz="1000" b="0">
                <a:latin typeface="Times New Roman" charset="0"/>
              </a:rPr>
              <a:pPr/>
              <a:t>42</a:t>
            </a:fld>
            <a:endParaRPr lang="fr-FR" altLang="x-none" sz="1000" b="0">
              <a:latin typeface="Times New Roman"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98451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6C936A8-7A32-8147-9612-F2D63F2D483F}" type="slidenum">
              <a:rPr lang="fr-FR" altLang="x-none" sz="1000" b="0">
                <a:latin typeface="Times New Roman" charset="0"/>
              </a:rPr>
              <a:pPr/>
              <a:t>43</a:t>
            </a:fld>
            <a:endParaRPr lang="fr-FR" altLang="x-none" sz="1000" b="0">
              <a:latin typeface="Times New Roman"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945703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6C936A8-7A32-8147-9612-F2D63F2D483F}" type="slidenum">
              <a:rPr lang="fr-FR" altLang="x-none" sz="1000" b="0">
                <a:latin typeface="Times New Roman" charset="0"/>
              </a:rPr>
              <a:pPr/>
              <a:t>44</a:t>
            </a:fld>
            <a:endParaRPr lang="fr-FR" altLang="x-none" sz="1000" b="0">
              <a:latin typeface="Times New Roman"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48924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56C936A8-7A32-8147-9612-F2D63F2D483F}" type="slidenum">
              <a:rPr lang="fr-FR" altLang="x-none" sz="1000" b="0">
                <a:latin typeface="Times New Roman" charset="0"/>
              </a:rPr>
              <a:pPr/>
              <a:t>45</a:t>
            </a:fld>
            <a:endParaRPr lang="fr-FR" altLang="x-none" sz="1000" b="0">
              <a:latin typeface="Times New Roman"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59826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charset="0"/>
                <a:ea typeface="ＭＳ Ｐゴシック" charset="-128"/>
              </a:defRPr>
            </a:lvl1pPr>
            <a:lvl2pPr marL="742950" indent="-285750" defTabSz="955675">
              <a:spcBef>
                <a:spcPct val="30000"/>
              </a:spcBef>
              <a:defRPr sz="1200">
                <a:solidFill>
                  <a:schemeClr val="tx1"/>
                </a:solidFill>
                <a:latin typeface="Times New Roman" charset="0"/>
                <a:ea typeface="ＭＳ Ｐゴシック" charset="-128"/>
              </a:defRPr>
            </a:lvl2pPr>
            <a:lvl3pPr marL="1143000" indent="-228600" defTabSz="955675">
              <a:spcBef>
                <a:spcPct val="30000"/>
              </a:spcBef>
              <a:defRPr sz="1200">
                <a:solidFill>
                  <a:schemeClr val="tx1"/>
                </a:solidFill>
                <a:latin typeface="Times New Roman" charset="0"/>
                <a:ea typeface="ＭＳ Ｐゴシック" charset="-128"/>
              </a:defRPr>
            </a:lvl3pPr>
            <a:lvl4pPr marL="1600200" indent="-228600" defTabSz="955675">
              <a:spcBef>
                <a:spcPct val="30000"/>
              </a:spcBef>
              <a:defRPr sz="1200">
                <a:solidFill>
                  <a:schemeClr val="tx1"/>
                </a:solidFill>
                <a:latin typeface="Times New Roman" charset="0"/>
                <a:ea typeface="ＭＳ Ｐゴシック" charset="-128"/>
              </a:defRPr>
            </a:lvl4pPr>
            <a:lvl5pPr marL="2057400" indent="-228600" defTabSz="955675">
              <a:spcBef>
                <a:spcPct val="30000"/>
              </a:spcBef>
              <a:defRPr sz="1200">
                <a:solidFill>
                  <a:schemeClr val="tx1"/>
                </a:solidFill>
                <a:latin typeface="Times New Roman" charset="0"/>
                <a:ea typeface="ＭＳ Ｐゴシック" charset="-128"/>
              </a:defRPr>
            </a:lvl5pPr>
            <a:lvl6pPr marL="25146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8066C689-6212-C846-8B64-4836DE2D2460}" type="slidenum">
              <a:rPr lang="fr-FR" altLang="fr-FR" sz="1000"/>
              <a:pPr>
                <a:spcBef>
                  <a:spcPct val="0"/>
                </a:spcBef>
              </a:pPr>
              <a:t>4</a:t>
            </a:fld>
            <a:endParaRPr lang="fr-FR" altLang="fr-FR" sz="100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tLang="fr-FR">
              <a:latin typeface="Times New Roman" charset="0"/>
              <a:ea typeface="ＭＳ Ｐゴシック" charset="-128"/>
            </a:endParaRPr>
          </a:p>
        </p:txBody>
      </p:sp>
    </p:spTree>
    <p:extLst>
      <p:ext uri="{BB962C8B-B14F-4D97-AF65-F5344CB8AC3E}">
        <p14:creationId xmlns:p14="http://schemas.microsoft.com/office/powerpoint/2010/main" val="638077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10"/>
          </p:nvPr>
        </p:nvSpPr>
        <p:spPr/>
        <p:txBody>
          <a:bodyPr/>
          <a:lstStyle/>
          <a:p>
            <a:fld id="{CB6A3754-1705-4DF2-8ADD-F3AEE0D7576C}" type="slidenum">
              <a:rPr lang="fr-FR" smtClean="0"/>
              <a:pPr/>
              <a:t>46</a:t>
            </a:fld>
            <a:endParaRPr lang="fr-FR"/>
          </a:p>
        </p:txBody>
      </p:sp>
    </p:spTree>
    <p:extLst>
      <p:ext uri="{BB962C8B-B14F-4D97-AF65-F5344CB8AC3E}">
        <p14:creationId xmlns:p14="http://schemas.microsoft.com/office/powerpoint/2010/main" val="337404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CB6A3754-1705-4DF2-8ADD-F3AEE0D7576C}" type="slidenum">
              <a:rPr lang="fr-FR" smtClean="0"/>
              <a:pPr/>
              <a:t>18</a:t>
            </a:fld>
            <a:endParaRPr lang="fr-FR"/>
          </a:p>
        </p:txBody>
      </p:sp>
    </p:spTree>
    <p:extLst>
      <p:ext uri="{BB962C8B-B14F-4D97-AF65-F5344CB8AC3E}">
        <p14:creationId xmlns:p14="http://schemas.microsoft.com/office/powerpoint/2010/main" val="68692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charset="0"/>
                <a:ea typeface="ＭＳ Ｐゴシック" charset="-128"/>
              </a:defRPr>
            </a:lvl1pPr>
            <a:lvl2pPr marL="742950" indent="-285750" defTabSz="955675">
              <a:spcBef>
                <a:spcPct val="30000"/>
              </a:spcBef>
              <a:defRPr sz="1200">
                <a:solidFill>
                  <a:schemeClr val="tx1"/>
                </a:solidFill>
                <a:latin typeface="Times New Roman" charset="0"/>
                <a:ea typeface="ＭＳ Ｐゴシック" charset="-128"/>
              </a:defRPr>
            </a:lvl2pPr>
            <a:lvl3pPr marL="1143000" indent="-228600" defTabSz="955675">
              <a:spcBef>
                <a:spcPct val="30000"/>
              </a:spcBef>
              <a:defRPr sz="1200">
                <a:solidFill>
                  <a:schemeClr val="tx1"/>
                </a:solidFill>
                <a:latin typeface="Times New Roman" charset="0"/>
                <a:ea typeface="ＭＳ Ｐゴシック" charset="-128"/>
              </a:defRPr>
            </a:lvl3pPr>
            <a:lvl4pPr marL="1600200" indent="-228600" defTabSz="955675">
              <a:spcBef>
                <a:spcPct val="30000"/>
              </a:spcBef>
              <a:defRPr sz="1200">
                <a:solidFill>
                  <a:schemeClr val="tx1"/>
                </a:solidFill>
                <a:latin typeface="Times New Roman" charset="0"/>
                <a:ea typeface="ＭＳ Ｐゴシック" charset="-128"/>
              </a:defRPr>
            </a:lvl4pPr>
            <a:lvl5pPr marL="2057400" indent="-228600" defTabSz="955675">
              <a:spcBef>
                <a:spcPct val="30000"/>
              </a:spcBef>
              <a:defRPr sz="1200">
                <a:solidFill>
                  <a:schemeClr val="tx1"/>
                </a:solidFill>
                <a:latin typeface="Times New Roman" charset="0"/>
                <a:ea typeface="ＭＳ Ｐゴシック" charset="-128"/>
              </a:defRPr>
            </a:lvl5pPr>
            <a:lvl6pPr marL="25146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D40BC68B-CAA7-B14C-AD5A-FAB6022512FE}" type="slidenum">
              <a:rPr lang="fr-FR" altLang="fr-FR" sz="1000"/>
              <a:pPr>
                <a:spcBef>
                  <a:spcPct val="0"/>
                </a:spcBef>
              </a:pPr>
              <a:t>19</a:t>
            </a:fld>
            <a:endParaRPr lang="fr-FR" altLang="fr-FR" sz="10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fr-FR" altLang="fr-FR">
              <a:latin typeface="Times New Roman" charset="0"/>
              <a:ea typeface="ＭＳ Ｐゴシック" charset="-128"/>
            </a:endParaRPr>
          </a:p>
        </p:txBody>
      </p:sp>
    </p:spTree>
    <p:extLst>
      <p:ext uri="{BB962C8B-B14F-4D97-AF65-F5344CB8AC3E}">
        <p14:creationId xmlns:p14="http://schemas.microsoft.com/office/powerpoint/2010/main" val="177882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charset="0"/>
                <a:ea typeface="ＭＳ Ｐゴシック" charset="-128"/>
              </a:defRPr>
            </a:lvl1pPr>
            <a:lvl2pPr marL="742950" indent="-285750" defTabSz="955675">
              <a:spcBef>
                <a:spcPct val="30000"/>
              </a:spcBef>
              <a:defRPr sz="1200">
                <a:solidFill>
                  <a:schemeClr val="tx1"/>
                </a:solidFill>
                <a:latin typeface="Times New Roman" charset="0"/>
                <a:ea typeface="ＭＳ Ｐゴシック" charset="-128"/>
              </a:defRPr>
            </a:lvl2pPr>
            <a:lvl3pPr marL="1143000" indent="-228600" defTabSz="955675">
              <a:spcBef>
                <a:spcPct val="30000"/>
              </a:spcBef>
              <a:defRPr sz="1200">
                <a:solidFill>
                  <a:schemeClr val="tx1"/>
                </a:solidFill>
                <a:latin typeface="Times New Roman" charset="0"/>
                <a:ea typeface="ＭＳ Ｐゴシック" charset="-128"/>
              </a:defRPr>
            </a:lvl3pPr>
            <a:lvl4pPr marL="1600200" indent="-228600" defTabSz="955675">
              <a:spcBef>
                <a:spcPct val="30000"/>
              </a:spcBef>
              <a:defRPr sz="1200">
                <a:solidFill>
                  <a:schemeClr val="tx1"/>
                </a:solidFill>
                <a:latin typeface="Times New Roman" charset="0"/>
                <a:ea typeface="ＭＳ Ｐゴシック" charset="-128"/>
              </a:defRPr>
            </a:lvl4pPr>
            <a:lvl5pPr marL="2057400" indent="-228600" defTabSz="955675">
              <a:spcBef>
                <a:spcPct val="30000"/>
              </a:spcBef>
              <a:defRPr sz="1200">
                <a:solidFill>
                  <a:schemeClr val="tx1"/>
                </a:solidFill>
                <a:latin typeface="Times New Roman" charset="0"/>
                <a:ea typeface="ＭＳ Ｐゴシック" charset="-128"/>
              </a:defRPr>
            </a:lvl5pPr>
            <a:lvl6pPr marL="25146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5675"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8066C689-6212-C846-8B64-4836DE2D2460}" type="slidenum">
              <a:rPr lang="fr-FR" altLang="fr-FR" sz="1000"/>
              <a:pPr>
                <a:spcBef>
                  <a:spcPct val="0"/>
                </a:spcBef>
              </a:pPr>
              <a:t>20</a:t>
            </a:fld>
            <a:endParaRPr lang="fr-FR" altLang="fr-FR" sz="100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tLang="fr-FR">
              <a:latin typeface="Times New Roman" charset="0"/>
              <a:ea typeface="ＭＳ Ｐゴシック" charset="-128"/>
            </a:endParaRPr>
          </a:p>
        </p:txBody>
      </p:sp>
    </p:spTree>
    <p:extLst>
      <p:ext uri="{BB962C8B-B14F-4D97-AF65-F5344CB8AC3E}">
        <p14:creationId xmlns:p14="http://schemas.microsoft.com/office/powerpoint/2010/main" val="6959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21</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9638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22</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22306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charset="0"/>
                <a:ea typeface="ＭＳ Ｐゴシック" charset="-128"/>
              </a:defRPr>
            </a:lvl1pPr>
            <a:lvl2pPr marL="742950" indent="-285750" eaLnBrk="0" hangingPunct="0">
              <a:defRPr sz="2400" b="1">
                <a:solidFill>
                  <a:schemeClr val="tx1"/>
                </a:solidFill>
                <a:latin typeface="Tahoma" charset="0"/>
                <a:ea typeface="ＭＳ Ｐゴシック" charset="-128"/>
              </a:defRPr>
            </a:lvl2pPr>
            <a:lvl3pPr marL="1143000" indent="-228600" eaLnBrk="0" hangingPunct="0">
              <a:defRPr sz="2400" b="1">
                <a:solidFill>
                  <a:schemeClr val="tx1"/>
                </a:solidFill>
                <a:latin typeface="Tahoma" charset="0"/>
                <a:ea typeface="ＭＳ Ｐゴシック" charset="-128"/>
              </a:defRPr>
            </a:lvl3pPr>
            <a:lvl4pPr marL="1600200" indent="-228600" eaLnBrk="0" hangingPunct="0">
              <a:defRPr sz="2400" b="1">
                <a:solidFill>
                  <a:schemeClr val="tx1"/>
                </a:solidFill>
                <a:latin typeface="Tahoma" charset="0"/>
                <a:ea typeface="ＭＳ Ｐゴシック" charset="-128"/>
              </a:defRPr>
            </a:lvl4pPr>
            <a:lvl5pPr marL="2057400" indent="-228600" eaLnBrk="0" hangingPunct="0">
              <a:defRPr sz="2400" b="1">
                <a:solidFill>
                  <a:schemeClr val="tx1"/>
                </a:solidFill>
                <a:latin typeface="Tahoma" charset="0"/>
                <a:ea typeface="ＭＳ Ｐゴシック" charset="-128"/>
              </a:defRPr>
            </a:lvl5pPr>
            <a:lvl6pPr marL="2514600" indent="-228600" eaLnBrk="0" fontAlgn="base" hangingPunct="0">
              <a:spcBef>
                <a:spcPct val="0"/>
              </a:spcBef>
              <a:spcAft>
                <a:spcPct val="0"/>
              </a:spcAft>
              <a:defRPr sz="2400" b="1">
                <a:solidFill>
                  <a:schemeClr val="tx1"/>
                </a:solidFill>
                <a:latin typeface="Tahoma" charset="0"/>
                <a:ea typeface="ＭＳ Ｐゴシック" charset="-128"/>
              </a:defRPr>
            </a:lvl6pPr>
            <a:lvl7pPr marL="2971800" indent="-228600" eaLnBrk="0" fontAlgn="base" hangingPunct="0">
              <a:spcBef>
                <a:spcPct val="0"/>
              </a:spcBef>
              <a:spcAft>
                <a:spcPct val="0"/>
              </a:spcAft>
              <a:defRPr sz="2400" b="1">
                <a:solidFill>
                  <a:schemeClr val="tx1"/>
                </a:solidFill>
                <a:latin typeface="Tahoma" charset="0"/>
                <a:ea typeface="ＭＳ Ｐゴシック" charset="-128"/>
              </a:defRPr>
            </a:lvl7pPr>
            <a:lvl8pPr marL="3429000" indent="-228600" eaLnBrk="0" fontAlgn="base" hangingPunct="0">
              <a:spcBef>
                <a:spcPct val="0"/>
              </a:spcBef>
              <a:spcAft>
                <a:spcPct val="0"/>
              </a:spcAft>
              <a:defRPr sz="2400" b="1">
                <a:solidFill>
                  <a:schemeClr val="tx1"/>
                </a:solidFill>
                <a:latin typeface="Tahoma" charset="0"/>
                <a:ea typeface="ＭＳ Ｐゴシック" charset="-128"/>
              </a:defRPr>
            </a:lvl8pPr>
            <a:lvl9pPr marL="3886200" indent="-228600" eaLnBrk="0" fontAlgn="base" hangingPunct="0">
              <a:spcBef>
                <a:spcPct val="0"/>
              </a:spcBef>
              <a:spcAft>
                <a:spcPct val="0"/>
              </a:spcAft>
              <a:defRPr sz="2400" b="1">
                <a:solidFill>
                  <a:schemeClr val="tx1"/>
                </a:solidFill>
                <a:latin typeface="Tahoma" charset="0"/>
                <a:ea typeface="ＭＳ Ｐゴシック" charset="-128"/>
              </a:defRPr>
            </a:lvl9pPr>
          </a:lstStyle>
          <a:p>
            <a:fld id="{7CBA7B02-0C25-6A4C-BDB4-5389645178B8}" type="slidenum">
              <a:rPr lang="fr-FR" altLang="x-none" sz="1000" b="0">
                <a:latin typeface="Times New Roman" charset="0"/>
              </a:rPr>
              <a:pPr/>
              <a:t>23</a:t>
            </a:fld>
            <a:endParaRPr lang="fr-FR" altLang="x-none" sz="1000" b="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69823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Cliquez et modifiez le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FCA3B28D-D52A-F94E-AD14-02C0D849D466}" type="datetime2">
              <a:rPr lang="fr-FR" smtClean="0"/>
              <a:t>lundi 12 octobre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94700" y="0"/>
            <a:ext cx="736600" cy="347472"/>
          </a:xfrm>
        </p:spPr>
        <p:txBody>
          <a:bodyPr/>
          <a:lstStyle>
            <a:lvl1pPr algn="r">
              <a:defRPr/>
            </a:lvl1pPr>
          </a:lstStyle>
          <a:p>
            <a:fld id="{0CFEC368-1D7A-4F81-ABF6-AE0E36BAF64C}" type="slidenum">
              <a:rPr lang="en-US" smtClean="0"/>
              <a:pPr/>
              <a:t>‹N°›</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20B9F79-C251-914D-99B5-1F6BDCCE3BBA}" type="datetime2">
              <a:rPr lang="fr-FR" smtClean="0"/>
              <a:t>lundi 12 octobre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483600" y="18288"/>
            <a:ext cx="660400" cy="329184"/>
          </a:xfrm>
        </p:spPr>
        <p:txBody>
          <a:bodyPr/>
          <a:lstStyle>
            <a:lvl1pPr algn="r">
              <a:defRPr/>
            </a:lvl1pPr>
          </a:lstStyle>
          <a:p>
            <a:fld id="{0CFEC368-1D7A-4F81-ABF6-AE0E36BAF64C}"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AF75359-C66F-0745-A58C-AB0D13347848}" type="datetime2">
              <a:rPr lang="fr-FR" smtClean="0"/>
              <a:t>lundi 12 octobre 2020</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039100" y="18288"/>
            <a:ext cx="1066800" cy="329184"/>
          </a:xfrm>
        </p:spPr>
        <p:txBody>
          <a:bodyPr/>
          <a:lstStyle>
            <a:lvl1pPr algn="r">
              <a:defRPr/>
            </a:lvl1pPr>
          </a:lstStyle>
          <a:p>
            <a:fld id="{0CFEC368-1D7A-4F81-ABF6-AE0E36BAF64C}"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179C4-AD75-3D4B-AC3A-7776E6F54A9A}" type="datetime2">
              <a:rPr lang="fr-FR" smtClean="0"/>
              <a:t>lundi 12 octobre 2020</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228600" y="404813"/>
            <a:ext cx="8686800" cy="990600"/>
          </a:xfrm>
        </p:spPr>
        <p:txBody>
          <a:bodyPr/>
          <a:lstStyle/>
          <a:p>
            <a:r>
              <a:rPr lang="fr-FR"/>
              <a:t>Cliquez et modifiez le titre</a:t>
            </a:r>
          </a:p>
        </p:txBody>
      </p:sp>
      <p:sp>
        <p:nvSpPr>
          <p:cNvPr id="3" name="Espace réservé du texte 2"/>
          <p:cNvSpPr>
            <a:spLocks noGrp="1"/>
          </p:cNvSpPr>
          <p:nvPr>
            <p:ph type="body" sz="half" idx="1"/>
          </p:nvPr>
        </p:nvSpPr>
        <p:spPr>
          <a:xfrm>
            <a:off x="228600" y="1905000"/>
            <a:ext cx="4267200" cy="43434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905000"/>
            <a:ext cx="4267200" cy="2095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648200" y="4152900"/>
            <a:ext cx="4267200" cy="2095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10"/>
          </p:nvPr>
        </p:nvSpPr>
        <p:spPr>
          <a:xfrm>
            <a:off x="228600" y="6591300"/>
            <a:ext cx="8686800" cy="274638"/>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fr-FR"/>
          </a:p>
        </p:txBody>
      </p:sp>
      <p:sp>
        <p:nvSpPr>
          <p:cNvPr id="7" name="Espace réservé du numéro de diapositive 6"/>
          <p:cNvSpPr>
            <a:spLocks noGrp="1"/>
          </p:cNvSpPr>
          <p:nvPr>
            <p:ph type="sldNum" sz="quarter" idx="11"/>
          </p:nvPr>
        </p:nvSpPr>
        <p:spPr>
          <a:xfrm>
            <a:off x="8839200" y="6423025"/>
            <a:ext cx="304800" cy="425450"/>
          </a:xfrm>
        </p:spPr>
        <p:txBody>
          <a:bodyPr/>
          <a:lstStyle>
            <a:lvl1pPr>
              <a:defRPr/>
            </a:lvl1pPr>
          </a:lstStyle>
          <a:p>
            <a:pPr>
              <a:defRPr/>
            </a:pPr>
            <a:fld id="{70B9BA01-C086-DD40-BBF4-C285FD283607}" type="slidenum">
              <a:rPr lang="fr-FR" altLang="fr-FR"/>
              <a:pPr>
                <a:defRPr/>
              </a:pPr>
              <a:t>‹N°›</a:t>
            </a:fld>
            <a:endParaRPr lang="fr-FR" altLang="fr-FR"/>
          </a:p>
        </p:txBody>
      </p:sp>
    </p:spTree>
    <p:extLst>
      <p:ext uri="{BB962C8B-B14F-4D97-AF65-F5344CB8AC3E}">
        <p14:creationId xmlns:p14="http://schemas.microsoft.com/office/powerpoint/2010/main" val="112201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11"/>
          <p:cNvSpPr>
            <a:spLocks noGrp="1" noChangeArrowheads="1"/>
          </p:cNvSpPr>
          <p:nvPr>
            <p:ph type="dt" sz="half" idx="10"/>
          </p:nvPr>
        </p:nvSpPr>
        <p:spPr>
          <a:ln/>
        </p:spPr>
        <p:txBody>
          <a:bodyPr/>
          <a:lstStyle>
            <a:lvl1pPr>
              <a:defRPr/>
            </a:lvl1pPr>
          </a:lstStyle>
          <a:p>
            <a:pPr>
              <a:defRPr/>
            </a:pPr>
            <a:fld id="{0008770B-B937-2A40-9801-E6B1C228B9C0}" type="datetime2">
              <a:rPr lang="fr-FR" smtClean="0"/>
              <a:t>lundi 12 octobre 2020</a:t>
            </a:fld>
            <a:endParaRPr lang="fr-FR"/>
          </a:p>
        </p:txBody>
      </p:sp>
      <p:sp>
        <p:nvSpPr>
          <p:cNvPr id="4" name="Rectangle 12"/>
          <p:cNvSpPr>
            <a:spLocks noGrp="1" noChangeArrowheads="1"/>
          </p:cNvSpPr>
          <p:nvPr>
            <p:ph type="ftr" sz="quarter" idx="11"/>
          </p:nvPr>
        </p:nvSpPr>
        <p:spPr>
          <a:ln/>
        </p:spPr>
        <p:txBody>
          <a:bodyPr/>
          <a:lstStyle>
            <a:lvl1pPr>
              <a:defRPr/>
            </a:lvl1pPr>
          </a:lstStyle>
          <a:p>
            <a:pPr>
              <a:defRPr/>
            </a:pPr>
            <a:endParaRPr lang="fr-FR"/>
          </a:p>
        </p:txBody>
      </p:sp>
      <p:sp>
        <p:nvSpPr>
          <p:cNvPr id="5" name="Rectangle 13"/>
          <p:cNvSpPr>
            <a:spLocks noGrp="1" noChangeArrowheads="1"/>
          </p:cNvSpPr>
          <p:nvPr>
            <p:ph type="sldNum" sz="quarter" idx="12"/>
          </p:nvPr>
        </p:nvSpPr>
        <p:spPr>
          <a:ln/>
        </p:spPr>
        <p:txBody>
          <a:bodyPr/>
          <a:lstStyle>
            <a:lvl1pPr>
              <a:defRPr/>
            </a:lvl1pPr>
          </a:lstStyle>
          <a:p>
            <a:fld id="{3C4B8D66-12D9-8E4A-AEA2-69000540711F}" type="slidenum">
              <a:rPr lang="fr-FR" altLang="fr-FR"/>
              <a:pPr/>
              <a:t>‹N°›</a:t>
            </a:fld>
            <a:endParaRPr lang="fr-FR" altLang="fr-FR"/>
          </a:p>
        </p:txBody>
      </p:sp>
    </p:spTree>
    <p:extLst>
      <p:ext uri="{BB962C8B-B14F-4D97-AF65-F5344CB8AC3E}">
        <p14:creationId xmlns:p14="http://schemas.microsoft.com/office/powerpoint/2010/main" val="1578388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96634"/>
            <a:ext cx="8229600" cy="99060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457200" y="1387234"/>
            <a:ext cx="8229600" cy="50897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79EB6C8-173A-0346-BC9D-29D57819E6FE}" type="datetime2">
              <a:rPr lang="fr-FR" smtClean="0"/>
              <a:t>lundi 12 octobre 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8039100" y="18288"/>
            <a:ext cx="1066800" cy="329184"/>
          </a:xfrm>
          <a:prstGeom prst="rect">
            <a:avLst/>
          </a:prstGeom>
        </p:spPr>
        <p:txBody>
          <a:bodyPr vert="horz" lIns="91440" tIns="45720" rIns="91440" bIns="45720" rtlCol="0" anchor="ctr"/>
          <a:lstStyle>
            <a:lvl1pPr algn="r">
              <a:defRPr sz="1400" b="1">
                <a:solidFill>
                  <a:srgbClr val="FFFFFF"/>
                </a:solidFill>
              </a:defRPr>
            </a:lvl1pPr>
          </a:lstStyle>
          <a:p>
            <a:fld id="{0CFEC368-1D7A-4F81-ABF6-AE0E36BAF64C}"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4" r:id="rId3"/>
    <p:sldLayoutId id="2147483967" r:id="rId4"/>
    <p:sldLayoutId id="2147483971" r:id="rId5"/>
    <p:sldLayoutId id="2147483972" r:id="rId6"/>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ncent.couturier@univ-smb.f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oleObject" Target="../embeddings/oleObject3.bin"/><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blog.developpez.com/sqlpro/p10070/langage-sql-norme/base_de_donnees_et_performances_petites#more10070" TargetMode="Externa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sqlspot.com/sites/sqlspot.com/IMG/pdf/Norme_de_developpement_BD.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ctrTitle"/>
          </p:nvPr>
        </p:nvSpPr>
        <p:spPr/>
        <p:txBody>
          <a:bodyPr/>
          <a:lstStyle/>
          <a:p>
            <a:pPr algn="ctr" eaLnBrk="1" hangingPunct="1"/>
            <a:r>
              <a:rPr lang="fr-FR" altLang="fr-FR" sz="4000">
                <a:ea typeface="ＭＳ Ｐゴシック" charset="-128"/>
              </a:rPr>
              <a:t>Bases de données</a:t>
            </a:r>
          </a:p>
        </p:txBody>
      </p:sp>
      <p:sp>
        <p:nvSpPr>
          <p:cNvPr id="18434" name="Rectangle 3"/>
          <p:cNvSpPr>
            <a:spLocks noGrp="1" noChangeArrowheads="1"/>
          </p:cNvSpPr>
          <p:nvPr>
            <p:ph type="subTitle" idx="1"/>
          </p:nvPr>
        </p:nvSpPr>
        <p:spPr>
          <a:xfrm>
            <a:off x="1700213" y="3789363"/>
            <a:ext cx="6400800" cy="2789237"/>
          </a:xfrm>
        </p:spPr>
        <p:txBody>
          <a:bodyPr>
            <a:normAutofit fontScale="92500" lnSpcReduction="20000"/>
          </a:bodyPr>
          <a:lstStyle/>
          <a:p>
            <a:pPr algn="ctr" eaLnBrk="1" hangingPunct="1">
              <a:buFont typeface="Wingdings" charset="2"/>
              <a:buNone/>
            </a:pPr>
            <a:r>
              <a:rPr lang="fr-FR" altLang="fr-FR" sz="3600" dirty="0">
                <a:ea typeface="ＭＳ Ｐゴシック" charset="-128"/>
              </a:rPr>
              <a:t>CM</a:t>
            </a:r>
          </a:p>
          <a:p>
            <a:pPr algn="ctr" eaLnBrk="1" hangingPunct="1">
              <a:buFont typeface="Wingdings" charset="2"/>
              <a:buNone/>
            </a:pPr>
            <a:r>
              <a:rPr lang="fr-FR" altLang="fr-FR" sz="3600" dirty="0">
                <a:ea typeface="ＭＳ Ｐゴシック" charset="-128"/>
              </a:rPr>
              <a:t>Modélisation des données : </a:t>
            </a:r>
          </a:p>
          <a:p>
            <a:pPr algn="ctr" eaLnBrk="1" hangingPunct="1">
              <a:buFont typeface="Wingdings" charset="2"/>
              <a:buNone/>
            </a:pPr>
            <a:r>
              <a:rPr lang="fr-FR" altLang="fr-FR" sz="3600" dirty="0">
                <a:ea typeface="ＭＳ Ｐゴシック" charset="-128"/>
              </a:rPr>
              <a:t>MCD, MLD Relationnel &amp; MPD</a:t>
            </a:r>
          </a:p>
          <a:p>
            <a:pPr algn="ctr"/>
            <a:endParaRPr lang="fr-FR" sz="2800" dirty="0"/>
          </a:p>
          <a:p>
            <a:pPr algn="ctr"/>
            <a:r>
              <a:rPr lang="fr-FR" sz="1500" b="1" dirty="0"/>
              <a:t>Vincent COUTURIER</a:t>
            </a:r>
          </a:p>
          <a:p>
            <a:pPr algn="ctr"/>
            <a:r>
              <a:rPr lang="fr-FR" sz="1500" dirty="0"/>
              <a:t>Maitre de conférences – Université Savoie Mont-Blanc</a:t>
            </a:r>
          </a:p>
          <a:p>
            <a:pPr algn="ctr"/>
            <a:r>
              <a:rPr lang="fr-FR" sz="1500" dirty="0">
                <a:hlinkClick r:id="rId3"/>
              </a:rPr>
              <a:t>vincent.couturier@univ-smb.fr</a:t>
            </a:r>
            <a:endParaRPr lang="fr-FR" sz="1500" dirty="0"/>
          </a:p>
          <a:p>
            <a:pPr eaLnBrk="1" hangingPunct="1">
              <a:buFont typeface="Wingdings" charset="2"/>
              <a:buNone/>
            </a:pPr>
            <a:endParaRPr lang="fr-FR" altLang="fr-FR" sz="2000" i="1"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90430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fr-FR" altLang="fr-FR" dirty="0">
                <a:ea typeface="ＭＳ Ｐゴシック" charset="-128"/>
              </a:rPr>
              <a:t>La recherche et l’</a:t>
            </a:r>
            <a:r>
              <a:rPr lang="fr-FR" altLang="ja-JP" dirty="0">
                <a:ea typeface="ＭＳ Ｐゴシック" charset="-128"/>
              </a:rPr>
              <a:t>analyse des données : </a:t>
            </a:r>
            <a:r>
              <a:rPr lang="fr-FR" altLang="ja-JP" sz="2400" i="1" dirty="0">
                <a:ea typeface="ＭＳ Ｐゴシック" charset="-128"/>
              </a:rPr>
              <a:t>L</a:t>
            </a:r>
            <a:r>
              <a:rPr lang="ja-JP" altLang="fr-FR" sz="2400" i="1">
                <a:ea typeface="ＭＳ Ｐゴシック" charset="-128"/>
              </a:rPr>
              <a:t>’</a:t>
            </a:r>
            <a:r>
              <a:rPr lang="fr-FR" altLang="ja-JP" sz="2400" i="1" dirty="0">
                <a:ea typeface="ＭＳ Ｐゴシック" charset="-128"/>
              </a:rPr>
              <a:t>entité ou type d</a:t>
            </a:r>
            <a:r>
              <a:rPr lang="ja-JP" altLang="fr-FR" sz="2400" i="1">
                <a:ea typeface="ＭＳ Ｐゴシック" charset="-128"/>
              </a:rPr>
              <a:t>’</a:t>
            </a:r>
            <a:r>
              <a:rPr lang="fr-FR" altLang="ja-JP" sz="2400" i="1" dirty="0">
                <a:ea typeface="ＭＳ Ｐゴシック" charset="-128"/>
              </a:rPr>
              <a:t>entité</a:t>
            </a:r>
            <a:endParaRPr lang="fr-FR" altLang="fr-FR" dirty="0">
              <a:ea typeface="ＭＳ Ｐゴシック" charset="-128"/>
            </a:endParaRPr>
          </a:p>
        </p:txBody>
      </p:sp>
      <p:sp>
        <p:nvSpPr>
          <p:cNvPr id="26627" name="Rectangle 3"/>
          <p:cNvSpPr>
            <a:spLocks noGrp="1" noChangeArrowheads="1"/>
          </p:cNvSpPr>
          <p:nvPr>
            <p:ph type="body" idx="1"/>
          </p:nvPr>
        </p:nvSpPr>
        <p:spPr/>
        <p:txBody>
          <a:bodyPr/>
          <a:lstStyle/>
          <a:p>
            <a:pPr>
              <a:lnSpc>
                <a:spcPct val="80000"/>
              </a:lnSpc>
            </a:pPr>
            <a:r>
              <a:rPr lang="fr-FR" altLang="fr-FR" sz="1800" b="1" dirty="0">
                <a:ea typeface="ＭＳ Ｐゴシック" charset="-128"/>
              </a:rPr>
              <a:t>Identifiant :</a:t>
            </a:r>
            <a:r>
              <a:rPr lang="fr-FR" altLang="fr-FR" sz="1800" dirty="0">
                <a:ea typeface="ＭＳ Ｐゴシック" charset="-128"/>
              </a:rPr>
              <a:t> Dans l’</a:t>
            </a:r>
            <a:r>
              <a:rPr lang="fr-FR" altLang="ja-JP" sz="1800" dirty="0">
                <a:ea typeface="ＭＳ Ｐゴシック" charset="-128"/>
              </a:rPr>
              <a:t>entité que nous avons trouvé dans l’exemple précédent nous avons une difficulté car, si une autre client porte le nom de « Couturier » nous ne pouvons pas savoir s</a:t>
            </a:r>
            <a:r>
              <a:rPr lang="ja-JP" altLang="fr-FR" sz="1800">
                <a:ea typeface="ＭＳ Ｐゴシック" charset="-128"/>
              </a:rPr>
              <a:t>’</a:t>
            </a:r>
            <a:r>
              <a:rPr lang="fr-FR" altLang="ja-JP" sz="1800" dirty="0">
                <a:ea typeface="ＭＳ Ｐゴシック" charset="-128"/>
              </a:rPr>
              <a:t>il s’agit du même client ou d’un autre client. Il est donc nécessaire pour pouvoir déterminer une entité de disposer d</a:t>
            </a:r>
            <a:r>
              <a:rPr lang="ja-JP" altLang="fr-FR" sz="1800">
                <a:ea typeface="ＭＳ Ｐゴシック" charset="-128"/>
              </a:rPr>
              <a:t>’</a:t>
            </a:r>
            <a:r>
              <a:rPr lang="fr-FR" altLang="ja-JP" sz="1800" dirty="0">
                <a:ea typeface="ＭＳ Ｐゴシック" charset="-128"/>
              </a:rPr>
              <a:t>une propriété qui joue un rôle particulier </a:t>
            </a:r>
            <a:r>
              <a:rPr lang="fr-FR" altLang="ja-JP" sz="1800" i="1" dirty="0">
                <a:ea typeface="ＭＳ Ｐゴシック" charset="-128"/>
              </a:rPr>
              <a:t>l</a:t>
            </a:r>
            <a:r>
              <a:rPr lang="ja-JP" altLang="fr-FR" sz="1800" i="1">
                <a:ea typeface="ＭＳ Ｐゴシック" charset="-128"/>
              </a:rPr>
              <a:t>’</a:t>
            </a:r>
            <a:r>
              <a:rPr lang="fr-FR" altLang="ja-JP" sz="1800" i="1" dirty="0">
                <a:ea typeface="ＭＳ Ｐゴシック" charset="-128"/>
              </a:rPr>
              <a:t>identifiant.</a:t>
            </a:r>
          </a:p>
          <a:p>
            <a:pPr>
              <a:lnSpc>
                <a:spcPct val="80000"/>
              </a:lnSpc>
            </a:pPr>
            <a:r>
              <a:rPr lang="fr-FR" altLang="fr-FR" sz="1800" dirty="0">
                <a:ea typeface="ＭＳ Ｐゴシック" charset="-128"/>
              </a:rPr>
              <a:t>Un identifiant est un ensemble de propriétés (une ou plusieurs) permettant de désigner une et une seule entité.</a:t>
            </a:r>
          </a:p>
          <a:p>
            <a:pPr>
              <a:lnSpc>
                <a:spcPct val="80000"/>
              </a:lnSpc>
            </a:pPr>
            <a:r>
              <a:rPr lang="fr-FR" altLang="fr-FR" sz="1800" dirty="0">
                <a:ea typeface="ＭＳ Ｐゴシック" charset="-128"/>
              </a:rPr>
              <a:t>Dans un MCD, les identifiants sont soulignés.</a:t>
            </a:r>
          </a:p>
          <a:p>
            <a:pPr>
              <a:lnSpc>
                <a:spcPct val="80000"/>
              </a:lnSpc>
            </a:pPr>
            <a:r>
              <a:rPr lang="fr-FR" altLang="fr-FR" sz="1800" dirty="0">
                <a:ea typeface="ＭＳ Ｐゴシック" charset="-128"/>
              </a:rPr>
              <a:t>Il existe un lien très particulier entre l</a:t>
            </a:r>
            <a:r>
              <a:rPr lang="ja-JP" altLang="fr-FR" sz="1800">
                <a:ea typeface="ＭＳ Ｐゴシック" charset="-128"/>
              </a:rPr>
              <a:t>’</a:t>
            </a:r>
            <a:r>
              <a:rPr lang="fr-FR" altLang="ja-JP" sz="1800" dirty="0">
                <a:ea typeface="ＭＳ Ｐゴシック" charset="-128"/>
              </a:rPr>
              <a:t>identifiant et les autres propriétés de l</a:t>
            </a:r>
            <a:r>
              <a:rPr lang="ja-JP" altLang="fr-FR" sz="1800">
                <a:ea typeface="ＭＳ Ｐゴシック" charset="-128"/>
              </a:rPr>
              <a:t>’</a:t>
            </a:r>
            <a:r>
              <a:rPr lang="fr-FR" altLang="ja-JP" sz="1800" dirty="0">
                <a:ea typeface="ＭＳ Ｐゴシック" charset="-128"/>
              </a:rPr>
              <a:t>entité, il s</a:t>
            </a:r>
            <a:r>
              <a:rPr lang="ja-JP" altLang="fr-FR" sz="1800">
                <a:ea typeface="ＭＳ Ｐゴシック" charset="-128"/>
              </a:rPr>
              <a:t>’</a:t>
            </a:r>
            <a:r>
              <a:rPr lang="fr-FR" altLang="ja-JP" sz="1800" dirty="0">
                <a:ea typeface="ＭＳ Ｐゴシック" charset="-128"/>
              </a:rPr>
              <a:t>agit d</a:t>
            </a:r>
            <a:r>
              <a:rPr lang="ja-JP" altLang="fr-FR" sz="1800">
                <a:ea typeface="ＭＳ Ｐゴシック" charset="-128"/>
              </a:rPr>
              <a:t>’</a:t>
            </a:r>
            <a:r>
              <a:rPr lang="fr-FR" altLang="ja-JP" sz="1800" dirty="0">
                <a:ea typeface="ＭＳ Ｐゴシック" charset="-128"/>
              </a:rPr>
              <a:t>une </a:t>
            </a:r>
            <a:r>
              <a:rPr lang="fr-FR" altLang="ja-JP" sz="1800" b="1" dirty="0">
                <a:ea typeface="ＭＳ Ｐゴシック" charset="-128"/>
              </a:rPr>
              <a:t>dépendance fonctionnelle</a:t>
            </a:r>
            <a:r>
              <a:rPr lang="fr-FR" altLang="ja-JP" sz="1800" dirty="0">
                <a:ea typeface="ＭＳ Ｐゴシック" charset="-128"/>
              </a:rPr>
              <a:t>. En effet si on connaît la valeur d</a:t>
            </a:r>
            <a:r>
              <a:rPr lang="ja-JP" altLang="fr-FR" sz="1800">
                <a:ea typeface="ＭＳ Ｐゴシック" charset="-128"/>
              </a:rPr>
              <a:t>’</a:t>
            </a:r>
            <a:r>
              <a:rPr lang="fr-FR" altLang="ja-JP" sz="1800" dirty="0">
                <a:ea typeface="ＭＳ Ｐゴシック" charset="-128"/>
              </a:rPr>
              <a:t>un Numéro de client on ne doit trouver qu’une seule valeur pour les propriétés Nom du client mais également une seule valeur pour le Prénom du client, son Adresse et son Chiffre d’affaires.</a:t>
            </a:r>
            <a:endParaRPr lang="fr-FR" altLang="fr-FR" sz="1800" dirty="0">
              <a:ea typeface="ＭＳ Ｐゴシック" charset="-128"/>
            </a:endParaRPr>
          </a:p>
        </p:txBody>
      </p:sp>
      <p:pic>
        <p:nvPicPr>
          <p:cNvPr id="2662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4914900"/>
            <a:ext cx="158135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60633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fr-FR" altLang="fr-FR" dirty="0">
                <a:ea typeface="ＭＳ Ｐゴシック" charset="-128"/>
              </a:rPr>
              <a:t>La recherche et l’</a:t>
            </a:r>
            <a:r>
              <a:rPr lang="fr-FR" altLang="ja-JP" dirty="0">
                <a:ea typeface="ＭＳ Ｐゴシック" charset="-128"/>
              </a:rPr>
              <a:t>analyse des données : </a:t>
            </a:r>
            <a:r>
              <a:rPr lang="fr-FR" altLang="ja-JP" sz="2400" i="1" dirty="0">
                <a:ea typeface="ＭＳ Ｐゴシック" charset="-128"/>
              </a:rPr>
              <a:t>La relation (ou association binaire) entre deux entités</a:t>
            </a:r>
            <a:endParaRPr lang="fr-FR" altLang="fr-FR" sz="2400" dirty="0">
              <a:ea typeface="ＭＳ Ｐゴシック" charset="-128"/>
            </a:endParaRPr>
          </a:p>
        </p:txBody>
      </p:sp>
      <p:sp>
        <p:nvSpPr>
          <p:cNvPr id="27651" name="Rectangle 3"/>
          <p:cNvSpPr>
            <a:spLocks noGrp="1" noChangeArrowheads="1"/>
          </p:cNvSpPr>
          <p:nvPr>
            <p:ph type="body" idx="1"/>
          </p:nvPr>
        </p:nvSpPr>
        <p:spPr/>
        <p:txBody>
          <a:bodyPr/>
          <a:lstStyle/>
          <a:p>
            <a:pPr algn="just"/>
            <a:r>
              <a:rPr lang="fr-FR" altLang="fr-FR" sz="1800" dirty="0">
                <a:ea typeface="ＭＳ Ｐゴシック" charset="-128"/>
              </a:rPr>
              <a:t>Les entités que nous avons définies précédemment ne sont pas isolées les unes par rapport aux autres.</a:t>
            </a:r>
          </a:p>
          <a:p>
            <a:pPr lvl="1" algn="just"/>
            <a:r>
              <a:rPr lang="fr-FR" altLang="fr-FR" sz="1600" dirty="0">
                <a:ea typeface="ＭＳ Ｐゴシック" charset="-128"/>
              </a:rPr>
              <a:t>Exemple : l’</a:t>
            </a:r>
            <a:r>
              <a:rPr lang="fr-FR" altLang="ja-JP" sz="1600" dirty="0">
                <a:ea typeface="ＭＳ Ｐゴシック" charset="-128"/>
              </a:rPr>
              <a:t>entité Client (numéro du client, nom client…) est liée à l’entité Commande (Numéro commande, Date commande…).</a:t>
            </a:r>
          </a:p>
          <a:p>
            <a:pPr lvl="1" algn="just"/>
            <a:r>
              <a:rPr lang="fr-FR" altLang="fr-FR" sz="1600" dirty="0">
                <a:ea typeface="ＭＳ Ｐゴシック" charset="-128"/>
              </a:rPr>
              <a:t>Nous pouvons même dire que lorsque l’</a:t>
            </a:r>
            <a:r>
              <a:rPr lang="fr-FR" altLang="ja-JP" sz="1600" dirty="0">
                <a:ea typeface="ＭＳ Ｐゴシック" charset="-128"/>
              </a:rPr>
              <a:t>on connaît la valeur d’un numéro de commande nous connaissons également la valeur du  numéro de Client qui a passé cette commande. Il y a bien une dépendance fonctionnelle entre le numéro de commande et le Numéro de client, mais cette dépendance est entre deux propriétés de deux entités différentes.</a:t>
            </a:r>
          </a:p>
          <a:p>
            <a:pPr lvl="1" algn="just"/>
            <a:r>
              <a:rPr lang="fr-FR" altLang="fr-FR" sz="1600" dirty="0">
                <a:ea typeface="ＭＳ Ｐゴシック" charset="-128"/>
              </a:rPr>
              <a:t>=&gt; Relation ou association binaire (car deux entités sont impliquées).</a:t>
            </a:r>
          </a:p>
          <a:p>
            <a:pPr algn="just"/>
            <a:r>
              <a:rPr lang="fr-FR" altLang="fr-FR" sz="1800" b="1" dirty="0">
                <a:ea typeface="ＭＳ Ｐゴシック" charset="-128"/>
              </a:rPr>
              <a:t>Le nom de la relation est un verbe</a:t>
            </a:r>
          </a:p>
          <a:p>
            <a:pPr algn="just"/>
            <a:endParaRPr lang="fr-FR" altLang="fr-FR" sz="2000" b="1" dirty="0">
              <a:ea typeface="ＭＳ Ｐゴシック" charset="-128"/>
            </a:endParaRPr>
          </a:p>
        </p:txBody>
      </p:sp>
      <p:sp>
        <p:nvSpPr>
          <p:cNvPr id="2765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fr-FR" altLang="fr-FR" sz="1800"/>
          </a:p>
        </p:txBody>
      </p:sp>
      <p:graphicFrame>
        <p:nvGraphicFramePr>
          <p:cNvPr id="27653" name="Object 2"/>
          <p:cNvGraphicFramePr>
            <a:graphicFrameLocks noChangeAspect="1"/>
          </p:cNvGraphicFramePr>
          <p:nvPr>
            <p:extLst>
              <p:ext uri="{D42A27DB-BD31-4B8C-83A1-F6EECF244321}">
                <p14:modId xmlns:p14="http://schemas.microsoft.com/office/powerpoint/2010/main" val="1363175195"/>
              </p:ext>
            </p:extLst>
          </p:nvPr>
        </p:nvGraphicFramePr>
        <p:xfrm>
          <a:off x="1271274" y="4457700"/>
          <a:ext cx="6704326" cy="1360965"/>
        </p:xfrm>
        <a:graphic>
          <a:graphicData uri="http://schemas.openxmlformats.org/presentationml/2006/ole">
            <mc:AlternateContent xmlns:mc="http://schemas.openxmlformats.org/markup-compatibility/2006">
              <mc:Choice xmlns:v="urn:schemas-microsoft-com:vml" Requires="v">
                <p:oleObj spid="_x0000_s71866" name="Image" r:id="rId3" imgW="4287520" imgH="810260" progId="Word.Picture.8">
                  <p:embed/>
                </p:oleObj>
              </mc:Choice>
              <mc:Fallback>
                <p:oleObj name="Image" r:id="rId3" imgW="4287520" imgH="8102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274" y="4457700"/>
                        <a:ext cx="6704326" cy="1360965"/>
                      </a:xfrm>
                      <a:prstGeom prst="rect">
                        <a:avLst/>
                      </a:prstGeom>
                      <a:noFill/>
                      <a:ln>
                        <a:noFill/>
                      </a:ln>
                    </p:spPr>
                  </p:pic>
                </p:oleObj>
              </mc:Fallback>
            </mc:AlternateContent>
          </a:graphicData>
        </a:graphic>
      </p:graphicFrame>
      <p:sp>
        <p:nvSpPr>
          <p:cNvPr id="27654" name="Text Box 45"/>
          <p:cNvSpPr txBox="1">
            <a:spLocks noChangeArrowheads="1"/>
          </p:cNvSpPr>
          <p:nvPr/>
        </p:nvSpPr>
        <p:spPr bwMode="auto">
          <a:xfrm>
            <a:off x="241300" y="5862638"/>
            <a:ext cx="8686800" cy="954107"/>
          </a:xfrm>
          <a:prstGeom prst="rect">
            <a:avLst/>
          </a:prstGeom>
          <a:solidFill>
            <a:schemeClr val="tx2"/>
          </a:solidFill>
          <a:ln>
            <a:noFill/>
          </a:ln>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50000"/>
              </a:spcBef>
              <a:buClrTx/>
              <a:buSzTx/>
              <a:buFontTx/>
              <a:buNone/>
            </a:pPr>
            <a:r>
              <a:rPr lang="fr-FR" altLang="fr-FR" sz="1400" b="1" dirty="0"/>
              <a:t>Lien 1,1 : Possibilité de lien identifiant ou de référence (identifiant relatif), lorsque l’</a:t>
            </a:r>
            <a:r>
              <a:rPr lang="fr-FR" altLang="ja-JP" sz="1400" b="1" dirty="0"/>
              <a:t>entité (côté du lien 1,1) doit être identifiée par la concaténation de son identifiant et de l’identifiant de l’autre entité. Dans ce cas, on met des () autour de 1,1 =&gt; (1,1). ATTENTION seulement si 1,1.</a:t>
            </a:r>
            <a:endParaRPr lang="fr-FR" altLang="fr-FR" sz="1400" b="1" dirty="0"/>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859683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fr-FR" altLang="fr-FR" dirty="0">
                <a:ea typeface="ＭＳ Ｐゴシック" charset="-128"/>
              </a:rPr>
              <a:t>La recherche et l’</a:t>
            </a:r>
            <a:r>
              <a:rPr lang="fr-FR" altLang="ja-JP" dirty="0">
                <a:ea typeface="ＭＳ Ｐゴシック" charset="-128"/>
              </a:rPr>
              <a:t>analyse des données : </a:t>
            </a:r>
            <a:r>
              <a:rPr lang="fr-FR" altLang="ja-JP" sz="2400" i="1" dirty="0">
                <a:ea typeface="ＭＳ Ｐゴシック" charset="-128"/>
              </a:rPr>
              <a:t>L</a:t>
            </a:r>
            <a:r>
              <a:rPr lang="ja-JP" altLang="fr-FR" sz="2400" i="1">
                <a:ea typeface="ＭＳ Ｐゴシック" charset="-128"/>
              </a:rPr>
              <a:t>’</a:t>
            </a:r>
            <a:r>
              <a:rPr lang="fr-FR" altLang="ja-JP" sz="2400" i="1" dirty="0">
                <a:ea typeface="ＭＳ Ｐゴシック" charset="-128"/>
              </a:rPr>
              <a:t>association entre plusieurs entités</a:t>
            </a:r>
            <a:endParaRPr lang="fr-FR" altLang="fr-FR" dirty="0">
              <a:ea typeface="ＭＳ Ｐゴシック" charset="-128"/>
            </a:endParaRPr>
          </a:p>
        </p:txBody>
      </p:sp>
      <p:sp>
        <p:nvSpPr>
          <p:cNvPr id="28675" name="Rectangle 3"/>
          <p:cNvSpPr>
            <a:spLocks noGrp="1" noChangeArrowheads="1"/>
          </p:cNvSpPr>
          <p:nvPr>
            <p:ph type="body" idx="1"/>
          </p:nvPr>
        </p:nvSpPr>
        <p:spPr>
          <a:xfrm>
            <a:off x="457200" y="1387234"/>
            <a:ext cx="8229600" cy="5452478"/>
          </a:xfrm>
        </p:spPr>
        <p:txBody>
          <a:bodyPr/>
          <a:lstStyle/>
          <a:p>
            <a:pPr>
              <a:lnSpc>
                <a:spcPct val="80000"/>
              </a:lnSpc>
            </a:pPr>
            <a:r>
              <a:rPr lang="fr-FR" altLang="fr-FR" sz="1600" dirty="0">
                <a:ea typeface="ＭＳ Ｐゴシック" charset="-128"/>
              </a:rPr>
              <a:t>L’</a:t>
            </a:r>
            <a:r>
              <a:rPr lang="fr-FR" altLang="ja-JP" sz="1600" dirty="0">
                <a:ea typeface="ＭＳ Ｐゴシック" charset="-128"/>
              </a:rPr>
              <a:t>association entre deux entités ou plus marque comme pour la relation un lien sémantique entre celles-ci. Par contre ce lien n’est une dépendance entre les deux identifiants des deux entités mais un lien multiple entre elles.</a:t>
            </a:r>
          </a:p>
          <a:p>
            <a:pPr lvl="1">
              <a:lnSpc>
                <a:spcPct val="80000"/>
              </a:lnSpc>
            </a:pPr>
            <a:r>
              <a:rPr lang="fr-FR" altLang="fr-FR" sz="1500" dirty="0">
                <a:ea typeface="ＭＳ Ｐゴシック" charset="-128"/>
              </a:rPr>
              <a:t>Ex. de la commande. Nous avons défini que la commande était liée au client qui l’</a:t>
            </a:r>
            <a:r>
              <a:rPr lang="fr-FR" altLang="ja-JP" sz="1500" dirty="0">
                <a:ea typeface="ＭＳ Ｐゴシック" charset="-128"/>
              </a:rPr>
              <a:t>avait passée, par contre elle contient un ensemble de produits qui détaille la commande avec pour chacun de ces produits une propriété qui est la quantité commandée. On ne peut pas dire qu’il y a une dépendance fonctionnelle entre la commande et le produit car pour la même commande il y a plusieurs produits, également un produit peut être sur plusieurs commandes ; nous sommes en présence d’un lien multiple.</a:t>
            </a:r>
          </a:p>
          <a:p>
            <a:pPr lvl="1">
              <a:lnSpc>
                <a:spcPct val="80000"/>
              </a:lnSpc>
            </a:pPr>
            <a:r>
              <a:rPr lang="fr-FR" altLang="fr-FR" sz="1500" dirty="0">
                <a:ea typeface="ＭＳ Ｐゴシック" charset="-128"/>
              </a:rPr>
              <a:t>=&gt; Cette association est un lien très particulier car il montre qu’</a:t>
            </a:r>
            <a:r>
              <a:rPr lang="fr-FR" altLang="ja-JP" sz="1500" dirty="0">
                <a:ea typeface="ＭＳ Ｐゴシック" charset="-128"/>
              </a:rPr>
              <a:t>une commande dispose de plusieurs produits mais également car il contient une propriété (il pourrait y en avoir plusieurs) qui lui est personnel : la quantité commandée.</a:t>
            </a:r>
          </a:p>
          <a:p>
            <a:pPr>
              <a:lnSpc>
                <a:spcPct val="80000"/>
              </a:lnSpc>
            </a:pPr>
            <a:r>
              <a:rPr lang="fr-FR" altLang="fr-FR" sz="1600" dirty="0">
                <a:ea typeface="ＭＳ Ｐゴシック" charset="-128"/>
              </a:rPr>
              <a:t>Finalement l’</a:t>
            </a:r>
            <a:r>
              <a:rPr lang="fr-FR" altLang="ja-JP" sz="1600" dirty="0">
                <a:ea typeface="ＭＳ Ｐゴシック" charset="-128"/>
              </a:rPr>
              <a:t>association pourrait répondre à la définition de l’entité (= « objet, individu faisant partie du système d</a:t>
            </a:r>
            <a:r>
              <a:rPr lang="ja-JP" altLang="fr-FR" sz="1600" dirty="0">
                <a:ea typeface="ＭＳ Ｐゴシック" charset="-128"/>
              </a:rPr>
              <a:t>’</a:t>
            </a:r>
            <a:r>
              <a:rPr lang="fr-FR" altLang="ja-JP" sz="1600" dirty="0">
                <a:ea typeface="ＭＳ Ｐゴシック" charset="-128"/>
              </a:rPr>
              <a:t>information ») mais ne dispose pas d’identifiant qui lui est propre mais peut être néanmoins identifiée par les identifiants des entités avec lesquelles elle est en lien.</a:t>
            </a:r>
          </a:p>
          <a:p>
            <a:pPr algn="just">
              <a:lnSpc>
                <a:spcPct val="80000"/>
              </a:lnSpc>
            </a:pPr>
            <a:r>
              <a:rPr lang="fr-FR" altLang="fr-FR" sz="1600" b="1" dirty="0">
                <a:ea typeface="ＭＳ Ｐゴシック" charset="-128"/>
              </a:rPr>
              <a:t>Le nom de l’</a:t>
            </a:r>
            <a:r>
              <a:rPr lang="fr-FR" altLang="ja-JP" sz="1600" b="1" dirty="0">
                <a:ea typeface="ＭＳ Ｐゴシック" charset="-128"/>
              </a:rPr>
              <a:t>association est un substantif</a:t>
            </a:r>
            <a:endParaRPr lang="fr-FR" altLang="fr-FR" sz="1600" dirty="0">
              <a:ea typeface="ＭＳ Ｐゴシック" charset="-128"/>
            </a:endParaRPr>
          </a:p>
        </p:txBody>
      </p:sp>
      <p:sp>
        <p:nvSpPr>
          <p:cNvPr id="2867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fr-FR" altLang="fr-FR" sz="1800"/>
          </a:p>
        </p:txBody>
      </p:sp>
      <p:pic>
        <p:nvPicPr>
          <p:cNvPr id="2867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21" y="5346700"/>
            <a:ext cx="837488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43291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fr-FR" altLang="fr-FR">
                <a:ea typeface="ＭＳ Ｐゴシック" charset="-128"/>
              </a:rPr>
              <a:t>La recherche et l</a:t>
            </a:r>
            <a:r>
              <a:rPr lang="ja-JP" altLang="fr-FR">
                <a:ea typeface="ＭＳ Ｐゴシック" charset="-128"/>
              </a:rPr>
              <a:t>’</a:t>
            </a:r>
            <a:r>
              <a:rPr lang="fr-FR" altLang="ja-JP">
                <a:ea typeface="ＭＳ Ｐゴシック" charset="-128"/>
              </a:rPr>
              <a:t>analyse des données : </a:t>
            </a:r>
            <a:r>
              <a:rPr lang="fr-FR" altLang="ja-JP" sz="2400" i="1">
                <a:ea typeface="ＭＳ Ｐゴシック" charset="-128"/>
              </a:rPr>
              <a:t>L</a:t>
            </a:r>
            <a:r>
              <a:rPr lang="ja-JP" altLang="fr-FR" sz="2400" i="1">
                <a:ea typeface="ＭＳ Ｐゴシック" charset="-128"/>
              </a:rPr>
              <a:t>’</a:t>
            </a:r>
            <a:r>
              <a:rPr lang="fr-FR" altLang="ja-JP" sz="2400" i="1">
                <a:ea typeface="ＭＳ Ｐゴシック" charset="-128"/>
              </a:rPr>
              <a:t>association entre plusieurs entités</a:t>
            </a:r>
            <a:endParaRPr lang="fr-FR" altLang="fr-FR">
              <a:ea typeface="ＭＳ Ｐゴシック" charset="-128"/>
            </a:endParaRPr>
          </a:p>
        </p:txBody>
      </p:sp>
      <p:sp>
        <p:nvSpPr>
          <p:cNvPr id="29699" name="Rectangle 3"/>
          <p:cNvSpPr>
            <a:spLocks noGrp="1" noChangeArrowheads="1"/>
          </p:cNvSpPr>
          <p:nvPr>
            <p:ph type="body" idx="1"/>
          </p:nvPr>
        </p:nvSpPr>
        <p:spPr/>
        <p:txBody>
          <a:bodyPr/>
          <a:lstStyle/>
          <a:p>
            <a:pPr>
              <a:lnSpc>
                <a:spcPct val="80000"/>
              </a:lnSpc>
            </a:pPr>
            <a:r>
              <a:rPr lang="fr-FR" altLang="fr-FR" sz="1800" dirty="0">
                <a:ea typeface="ＭＳ Ｐゴシック" charset="-128"/>
              </a:rPr>
              <a:t>Une association peut être faite entre deux entités ou plus.</a:t>
            </a:r>
          </a:p>
          <a:p>
            <a:pPr>
              <a:lnSpc>
                <a:spcPct val="80000"/>
              </a:lnSpc>
            </a:pPr>
            <a:r>
              <a:rPr lang="fr-FR" altLang="fr-FR" sz="1800" dirty="0">
                <a:ea typeface="ＭＳ Ｐゴシック" charset="-128"/>
              </a:rPr>
              <a:t>Le nombre d’</a:t>
            </a:r>
            <a:r>
              <a:rPr lang="fr-FR" altLang="ja-JP" sz="1800" dirty="0">
                <a:ea typeface="ＭＳ Ｐゴシック" charset="-128"/>
              </a:rPr>
              <a:t>entités constitue la dimension de l’association : binaire, ternaire…</a:t>
            </a:r>
          </a:p>
          <a:p>
            <a:pPr lvl="1">
              <a:lnSpc>
                <a:spcPct val="80000"/>
              </a:lnSpc>
            </a:pPr>
            <a:r>
              <a:rPr lang="fr-FR" altLang="fr-FR" sz="1600" dirty="0">
                <a:ea typeface="ＭＳ Ｐゴシック" charset="-128"/>
              </a:rPr>
              <a:t>Ex. : on peut imaginer avoir besoin de conserver le nombre de commandes passées pour un client et ce par trimestre et par année.</a:t>
            </a:r>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fr-FR" altLang="fr-FR" sz="1800"/>
          </a:p>
        </p:txBody>
      </p:sp>
      <p:pic>
        <p:nvPicPr>
          <p:cNvPr id="297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336" y="3009900"/>
            <a:ext cx="7278914"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22"/>
          <p:cNvSpPr txBox="1">
            <a:spLocks noChangeArrowheads="1"/>
          </p:cNvSpPr>
          <p:nvPr/>
        </p:nvSpPr>
        <p:spPr bwMode="auto">
          <a:xfrm>
            <a:off x="2298700" y="5986463"/>
            <a:ext cx="5410200" cy="338137"/>
          </a:xfrm>
          <a:prstGeom prst="rect">
            <a:avLst/>
          </a:prstGeom>
          <a:solidFill>
            <a:schemeClr val="tx2"/>
          </a:solidFill>
          <a:ln>
            <a:noFill/>
          </a:ln>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lgn="ctr">
              <a:spcBef>
                <a:spcPct val="50000"/>
              </a:spcBef>
              <a:buClrTx/>
              <a:buSzTx/>
              <a:buFontTx/>
              <a:buNone/>
            </a:pPr>
            <a:r>
              <a:rPr lang="fr-FR" altLang="fr-FR" sz="1600" b="1"/>
              <a:t>Toutes les cardinalités maximum sont égales à n.</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24449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fr-FR" altLang="fr-FR" dirty="0">
                <a:ea typeface="ＭＳ Ｐゴシック" charset="-128"/>
              </a:rPr>
              <a:t>La recherche et l’</a:t>
            </a:r>
            <a:r>
              <a:rPr lang="fr-FR" altLang="ja-JP" dirty="0">
                <a:ea typeface="ＭＳ Ｐゴシック" charset="-128"/>
              </a:rPr>
              <a:t>analyse des données : </a:t>
            </a:r>
            <a:r>
              <a:rPr lang="fr-FR" altLang="ja-JP" sz="2400" i="1" dirty="0">
                <a:ea typeface="ＭＳ Ｐゴシック" charset="-128"/>
              </a:rPr>
              <a:t>La relation ou association réflexive</a:t>
            </a:r>
            <a:endParaRPr lang="fr-FR" altLang="fr-FR" dirty="0">
              <a:ea typeface="ＭＳ Ｐゴシック" charset="-128"/>
            </a:endParaRPr>
          </a:p>
        </p:txBody>
      </p:sp>
      <p:sp>
        <p:nvSpPr>
          <p:cNvPr id="30723" name="Rectangle 3"/>
          <p:cNvSpPr>
            <a:spLocks noGrp="1" noChangeArrowheads="1"/>
          </p:cNvSpPr>
          <p:nvPr>
            <p:ph type="body" idx="1"/>
          </p:nvPr>
        </p:nvSpPr>
        <p:spPr/>
        <p:txBody>
          <a:bodyPr/>
          <a:lstStyle/>
          <a:p>
            <a:pPr>
              <a:lnSpc>
                <a:spcPct val="90000"/>
              </a:lnSpc>
            </a:pPr>
            <a:r>
              <a:rPr lang="fr-FR" altLang="fr-FR" sz="2000" dirty="0">
                <a:ea typeface="ＭＳ Ｐゴシック" charset="-128"/>
              </a:rPr>
              <a:t>= relation ou association qui porte sur la même entité. </a:t>
            </a:r>
          </a:p>
          <a:p>
            <a:pPr lvl="1">
              <a:lnSpc>
                <a:spcPct val="90000"/>
              </a:lnSpc>
            </a:pPr>
            <a:r>
              <a:rPr lang="fr-FR" altLang="fr-FR" sz="1800" dirty="0">
                <a:ea typeface="ＭＳ Ｐゴシック" charset="-128"/>
              </a:rPr>
              <a:t>Ex. : modélisation du fait qu’</a:t>
            </a:r>
            <a:r>
              <a:rPr lang="fr-FR" altLang="ja-JP" sz="1800" dirty="0">
                <a:ea typeface="ＭＳ Ｐゴシック" charset="-128"/>
              </a:rPr>
              <a:t>une personne est le parent d</a:t>
            </a:r>
            <a:r>
              <a:rPr lang="ja-JP" altLang="fr-FR" sz="1800" dirty="0">
                <a:ea typeface="ＭＳ Ｐゴシック" charset="-128"/>
              </a:rPr>
              <a:t>’</a:t>
            </a:r>
            <a:r>
              <a:rPr lang="fr-FR" altLang="ja-JP" sz="1800" dirty="0">
                <a:ea typeface="ＭＳ Ｐゴシック" charset="-128"/>
              </a:rPr>
              <a:t>une autre.</a:t>
            </a:r>
          </a:p>
          <a:p>
            <a:pPr lvl="1">
              <a:lnSpc>
                <a:spcPct val="90000"/>
              </a:lnSpc>
            </a:pPr>
            <a:r>
              <a:rPr lang="fr-FR" altLang="fr-FR" sz="1800" dirty="0">
                <a:ea typeface="ＭＳ Ｐゴシック" charset="-128"/>
              </a:rPr>
              <a:t>=&gt; 2 possibilités :</a:t>
            </a:r>
          </a:p>
          <a:p>
            <a:pPr lvl="2">
              <a:lnSpc>
                <a:spcPct val="90000"/>
              </a:lnSpc>
            </a:pPr>
            <a:r>
              <a:rPr lang="fr-FR" altLang="fr-FR" sz="1600" dirty="0">
                <a:ea typeface="ＭＳ Ｐゴシック" charset="-128"/>
              </a:rPr>
              <a:t>Créer une entité parent et une entité enfant avec un lien entre les deux. Pb : des enfants pourraient avoir, à leur tour des enfants et devenir parents, mais nous ne pouvons pas écrire la même occurrence, une fois dans enfant et une seconde dans parent. </a:t>
            </a:r>
          </a:p>
          <a:p>
            <a:pPr lvl="2">
              <a:lnSpc>
                <a:spcPct val="90000"/>
              </a:lnSpc>
            </a:pPr>
            <a:r>
              <a:rPr lang="fr-FR" altLang="fr-FR" sz="1600" dirty="0">
                <a:ea typeface="ＭＳ Ｐゴシック" charset="-128"/>
              </a:rPr>
              <a:t>Conserver l</a:t>
            </a:r>
            <a:r>
              <a:rPr lang="ja-JP" altLang="fr-FR" sz="1600" dirty="0">
                <a:ea typeface="ＭＳ Ｐゴシック" charset="-128"/>
              </a:rPr>
              <a:t>’</a:t>
            </a:r>
            <a:r>
              <a:rPr lang="fr-FR" altLang="ja-JP" sz="1600" dirty="0">
                <a:ea typeface="ＭＳ Ｐゴシック" charset="-128"/>
              </a:rPr>
              <a:t>entité de départ Personne et faire le lien sur lui même.</a:t>
            </a:r>
            <a:endParaRPr lang="fr-FR" altLang="fr-FR" sz="1600" dirty="0">
              <a:ea typeface="ＭＳ Ｐゴシック" charset="-128"/>
            </a:endParaRPr>
          </a:p>
        </p:txBody>
      </p:sp>
      <p:sp>
        <p:nvSpPr>
          <p:cNvPr id="30724" name="Rectangle 4"/>
          <p:cNvSpPr>
            <a:spLocks noChangeArrowheads="1"/>
          </p:cNvSpPr>
          <p:nvPr/>
        </p:nvSpPr>
        <p:spPr bwMode="auto">
          <a:xfrm>
            <a:off x="444500" y="836613"/>
            <a:ext cx="868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fr-FR" altLang="fr-FR" sz="2400" i="1">
              <a:solidFill>
                <a:schemeClr val="tx2"/>
              </a:solidFill>
            </a:endParaRPr>
          </a:p>
        </p:txBody>
      </p:sp>
      <p:sp>
        <p:nvSpPr>
          <p:cNvPr id="3072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fr-FR" altLang="fr-FR" sz="1800"/>
          </a:p>
        </p:txBody>
      </p:sp>
      <p:pic>
        <p:nvPicPr>
          <p:cNvPr id="307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156" y="3932117"/>
            <a:ext cx="4865688" cy="220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0CFEC368-1D7A-4F81-ABF6-AE0E36BAF64C}" type="slidenum">
              <a:rPr lang="en-US" smtClean="0"/>
              <a:pPr/>
              <a:t>14</a:t>
            </a:fld>
            <a:endParaRPr lang="en-US" dirty="0"/>
          </a:p>
        </p:txBody>
      </p:sp>
    </p:spTree>
    <p:extLst>
      <p:ext uri="{BB962C8B-B14F-4D97-AF65-F5344CB8AC3E}">
        <p14:creationId xmlns:p14="http://schemas.microsoft.com/office/powerpoint/2010/main" val="111923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half" idx="1"/>
          </p:nvPr>
        </p:nvSpPr>
        <p:spPr>
          <a:xfrm>
            <a:off x="228600" y="1783867"/>
            <a:ext cx="3622675" cy="4464533"/>
          </a:xfrm>
        </p:spPr>
        <p:txBody>
          <a:bodyPr/>
          <a:lstStyle/>
          <a:p>
            <a:pPr>
              <a:lnSpc>
                <a:spcPct val="80000"/>
              </a:lnSpc>
            </a:pPr>
            <a:r>
              <a:rPr lang="fr-FR" altLang="fr-FR" sz="2000" dirty="0">
                <a:ea typeface="ＭＳ Ｐゴシック" charset="-128"/>
              </a:rPr>
              <a:t>On appelle cardinalités d’</a:t>
            </a:r>
            <a:r>
              <a:rPr lang="fr-FR" altLang="ja-JP" sz="2000" dirty="0">
                <a:ea typeface="ＭＳ Ｐゴシック" charset="-128"/>
              </a:rPr>
              <a:t>une entité au sein de la collection d’une association, le nombre de fois minimum et le nombre de fois maximum où une occurrence de cet objet peut intervenir dans les occurrences de l’association.</a:t>
            </a:r>
          </a:p>
          <a:p>
            <a:pPr>
              <a:lnSpc>
                <a:spcPct val="80000"/>
              </a:lnSpc>
            </a:pPr>
            <a:r>
              <a:rPr lang="fr-FR" altLang="fr-FR" sz="2000" dirty="0">
                <a:ea typeface="ＭＳ Ｐゴシック" charset="-128"/>
              </a:rPr>
              <a:t>La cardinalité est notée pour chaque entité composante de l</a:t>
            </a:r>
            <a:r>
              <a:rPr lang="ja-JP" altLang="fr-FR" sz="2000">
                <a:ea typeface="ＭＳ Ｐゴシック" charset="-128"/>
              </a:rPr>
              <a:t>’</a:t>
            </a:r>
            <a:r>
              <a:rPr lang="fr-FR" altLang="ja-JP" sz="2000" dirty="0">
                <a:ea typeface="ＭＳ Ｐゴシック" charset="-128"/>
              </a:rPr>
              <a:t>association.</a:t>
            </a:r>
          </a:p>
          <a:p>
            <a:pPr>
              <a:lnSpc>
                <a:spcPct val="80000"/>
              </a:lnSpc>
            </a:pPr>
            <a:endParaRPr lang="fr-FR" altLang="ja-JP" sz="2000" dirty="0">
              <a:ea typeface="ＭＳ Ｐゴシック" charset="-128"/>
            </a:endParaRPr>
          </a:p>
          <a:p>
            <a:pPr>
              <a:lnSpc>
                <a:spcPct val="80000"/>
              </a:lnSpc>
            </a:pPr>
            <a:r>
              <a:rPr lang="fr-FR" altLang="fr-FR" sz="2000" b="1" dirty="0">
                <a:ea typeface="ＭＳ Ｐゴシック" panose="020B0600070205080204" pitchFamily="34" charset="-128"/>
              </a:rPr>
              <a:t>Cardinalités possibles : 0,1 ; 1,1 ; 0,n ; 1,n</a:t>
            </a:r>
          </a:p>
        </p:txBody>
      </p:sp>
      <p:graphicFrame>
        <p:nvGraphicFramePr>
          <p:cNvPr id="31747" name="Object 2"/>
          <p:cNvGraphicFramePr>
            <a:graphicFrameLocks noGrp="1" noChangeAspect="1"/>
          </p:cNvGraphicFramePr>
          <p:nvPr>
            <p:ph sz="quarter" idx="2"/>
          </p:nvPr>
        </p:nvGraphicFramePr>
        <p:xfrm>
          <a:off x="3925888" y="2460625"/>
          <a:ext cx="4911725" cy="1581150"/>
        </p:xfrm>
        <a:graphic>
          <a:graphicData uri="http://schemas.openxmlformats.org/presentationml/2006/ole">
            <mc:AlternateContent xmlns:mc="http://schemas.openxmlformats.org/markup-compatibility/2006">
              <mc:Choice xmlns:v="urn:schemas-microsoft-com:vml" Requires="v">
                <p:oleObj spid="_x0000_s77169" name="Image" r:id="rId3" imgW="8520635" imgH="2742857" progId="Photoshop.Image.8">
                  <p:embed/>
                </p:oleObj>
              </mc:Choice>
              <mc:Fallback>
                <p:oleObj name="Image" r:id="rId3" imgW="8520635" imgH="2742857"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888" y="2460625"/>
                        <a:ext cx="49117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fr-FR" altLang="fr-FR" sz="1800"/>
          </a:p>
        </p:txBody>
      </p:sp>
      <p:graphicFrame>
        <p:nvGraphicFramePr>
          <p:cNvPr id="31749" name="Object 3"/>
          <p:cNvGraphicFramePr>
            <a:graphicFrameLocks noGrp="1" noChangeAspect="1"/>
          </p:cNvGraphicFramePr>
          <p:nvPr>
            <p:ph sz="quarter" idx="3"/>
          </p:nvPr>
        </p:nvGraphicFramePr>
        <p:xfrm>
          <a:off x="3924300" y="4316413"/>
          <a:ext cx="4914900" cy="1703387"/>
        </p:xfrm>
        <a:graphic>
          <a:graphicData uri="http://schemas.openxmlformats.org/presentationml/2006/ole">
            <mc:AlternateContent xmlns:mc="http://schemas.openxmlformats.org/markup-compatibility/2006">
              <mc:Choice xmlns:v="urn:schemas-microsoft-com:vml" Requires="v">
                <p:oleObj spid="_x0000_s77170" name="Image" r:id="rId5" imgW="8495238" imgH="2946032" progId="Photoshop.Image.8">
                  <p:embed/>
                </p:oleObj>
              </mc:Choice>
              <mc:Fallback>
                <p:oleObj name="Image" r:id="rId5" imgW="8495238" imgH="2946032" progId="Photoshop.Imag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4316413"/>
                        <a:ext cx="4914900" cy="170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9" name="Rectangle 2"/>
          <p:cNvSpPr>
            <a:spLocks noGrp="1" noChangeArrowheads="1"/>
          </p:cNvSpPr>
          <p:nvPr>
            <p:ph type="title"/>
          </p:nvPr>
        </p:nvSpPr>
        <p:spPr>
          <a:xfrm>
            <a:off x="457200" y="396634"/>
            <a:ext cx="8229600" cy="990600"/>
          </a:xfrm>
        </p:spPr>
        <p:txBody>
          <a:bodyPr>
            <a:normAutofit fontScale="90000"/>
          </a:bodyPr>
          <a:lstStyle/>
          <a:p>
            <a:r>
              <a:rPr lang="fr-FR" altLang="fr-FR" dirty="0">
                <a:ea typeface="ＭＳ Ｐゴシック" charset="-128"/>
              </a:rPr>
              <a:t>La recherche et l’</a:t>
            </a:r>
            <a:r>
              <a:rPr lang="fr-FR" altLang="ja-JP" dirty="0">
                <a:ea typeface="ＭＳ Ｐゴシック" charset="-128"/>
              </a:rPr>
              <a:t>analyse des données : </a:t>
            </a:r>
            <a:r>
              <a:rPr lang="fr-FR" altLang="ja-JP" sz="2400" i="1" dirty="0">
                <a:ea typeface="ＭＳ Ｐゴシック" charset="-128"/>
              </a:rPr>
              <a:t>Les cardinalités</a:t>
            </a:r>
            <a:endParaRPr lang="fr-FR" altLang="fr-FR" dirty="0">
              <a:ea typeface="ＭＳ Ｐゴシック" charset="-128"/>
            </a:endParaRPr>
          </a:p>
        </p:txBody>
      </p:sp>
      <p:sp>
        <p:nvSpPr>
          <p:cNvPr id="2" name="Espace réservé du numéro de diapositive 1"/>
          <p:cNvSpPr>
            <a:spLocks noGrp="1"/>
          </p:cNvSpPr>
          <p:nvPr>
            <p:ph type="sldNum" sz="quarter" idx="11"/>
          </p:nvPr>
        </p:nvSpPr>
        <p:spPr/>
        <p:txBody>
          <a:bodyPr/>
          <a:lstStyle/>
          <a:p>
            <a:pPr>
              <a:defRPr/>
            </a:pPr>
            <a:fld id="{70B9BA01-C086-DD40-BBF4-C285FD283607}" type="slidenum">
              <a:rPr lang="fr-FR" altLang="fr-FR" smtClean="0"/>
              <a:pPr>
                <a:defRPr/>
              </a:pPr>
              <a:t>15</a:t>
            </a:fld>
            <a:endParaRPr lang="fr-FR" altLang="fr-FR"/>
          </a:p>
        </p:txBody>
      </p:sp>
    </p:spTree>
    <p:extLst>
      <p:ext uri="{BB962C8B-B14F-4D97-AF65-F5344CB8AC3E}">
        <p14:creationId xmlns:p14="http://schemas.microsoft.com/office/powerpoint/2010/main" val="714974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fr-FR" altLang="fr-FR" sz="1800"/>
          </a:p>
        </p:txBody>
      </p:sp>
      <p:grpSp>
        <p:nvGrpSpPr>
          <p:cNvPr id="32771" name="Group 11"/>
          <p:cNvGrpSpPr>
            <a:grpSpLocks/>
          </p:cNvGrpSpPr>
          <p:nvPr/>
        </p:nvGrpSpPr>
        <p:grpSpPr bwMode="auto">
          <a:xfrm>
            <a:off x="1014413" y="1728788"/>
            <a:ext cx="1246187" cy="1403349"/>
            <a:chOff x="872" y="844"/>
            <a:chExt cx="785" cy="884"/>
          </a:xfrm>
        </p:grpSpPr>
        <p:sp>
          <p:nvSpPr>
            <p:cNvPr id="32799" name="AutoShape 12"/>
            <p:cNvSpPr>
              <a:spLocks noChangeArrowheads="1"/>
            </p:cNvSpPr>
            <p:nvPr/>
          </p:nvSpPr>
          <p:spPr bwMode="auto">
            <a:xfrm>
              <a:off x="874" y="844"/>
              <a:ext cx="783" cy="884"/>
            </a:xfrm>
            <a:prstGeom prst="roundRect">
              <a:avLst>
                <a:gd name="adj" fmla="val 12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1600" dirty="0">
                  <a:latin typeface="Times New Roman" charset="0"/>
                </a:rPr>
                <a:t>CLIENT</a:t>
              </a:r>
            </a:p>
            <a:p>
              <a:pPr eaLnBrk="1">
                <a:lnSpc>
                  <a:spcPct val="95000"/>
                </a:lnSpc>
                <a:spcBef>
                  <a:spcPct val="0"/>
                </a:spcBef>
                <a:buClr>
                  <a:srgbClr val="000000"/>
                </a:buClr>
                <a:buSzPct val="45000"/>
                <a:buFont typeface="StarSymbol" charset="0"/>
                <a:buNone/>
              </a:pPr>
              <a:endParaRPr lang="en-GB" altLang="fr-FR" sz="1600" dirty="0">
                <a:latin typeface="Times New Roman" charset="0"/>
              </a:endParaRPr>
            </a:p>
            <a:p>
              <a:pPr eaLnBrk="1">
                <a:lnSpc>
                  <a:spcPct val="95000"/>
                </a:lnSpc>
                <a:spcBef>
                  <a:spcPct val="0"/>
                </a:spcBef>
                <a:buClr>
                  <a:srgbClr val="000000"/>
                </a:buClr>
                <a:buSzPct val="45000"/>
                <a:buFont typeface="StarSymbol" charset="0"/>
                <a:buNone/>
              </a:pPr>
              <a:r>
                <a:rPr lang="en-GB" altLang="fr-FR" sz="1600" u="sng" dirty="0" err="1">
                  <a:latin typeface="Times New Roman" charset="0"/>
                </a:rPr>
                <a:t>NuméroClient</a:t>
              </a:r>
              <a:endParaRPr lang="en-GB" altLang="fr-FR" sz="1600" u="sng" dirty="0">
                <a:latin typeface="Times New Roman" charset="0"/>
              </a:endParaRPr>
            </a:p>
            <a:p>
              <a:pPr eaLnBrk="1">
                <a:lnSpc>
                  <a:spcPct val="95000"/>
                </a:lnSpc>
                <a:spcBef>
                  <a:spcPct val="0"/>
                </a:spcBef>
                <a:buClr>
                  <a:srgbClr val="000000"/>
                </a:buClr>
                <a:buSzPct val="45000"/>
                <a:buFont typeface="StarSymbol" charset="0"/>
                <a:buNone/>
              </a:pPr>
              <a:r>
                <a:rPr lang="en-GB" altLang="fr-FR" sz="1600" dirty="0">
                  <a:latin typeface="Times New Roman" charset="0"/>
                </a:rPr>
                <a:t>Nom</a:t>
              </a:r>
            </a:p>
            <a:p>
              <a:pPr eaLnBrk="1">
                <a:lnSpc>
                  <a:spcPct val="95000"/>
                </a:lnSpc>
                <a:spcBef>
                  <a:spcPct val="0"/>
                </a:spcBef>
                <a:buClr>
                  <a:srgbClr val="000000"/>
                </a:buClr>
                <a:buSzPct val="45000"/>
                <a:buFont typeface="StarSymbol" charset="0"/>
                <a:buNone/>
              </a:pPr>
              <a:r>
                <a:rPr lang="en-GB" altLang="fr-FR" sz="1600" dirty="0" err="1">
                  <a:latin typeface="Times New Roman" charset="0"/>
                </a:rPr>
                <a:t>Prénom</a:t>
              </a:r>
              <a:endParaRPr lang="en-GB" altLang="fr-FR" sz="1600" dirty="0">
                <a:latin typeface="Times New Roman" charset="0"/>
              </a:endParaRPr>
            </a:p>
            <a:p>
              <a:pPr eaLnBrk="1">
                <a:lnSpc>
                  <a:spcPct val="95000"/>
                </a:lnSpc>
                <a:spcBef>
                  <a:spcPct val="0"/>
                </a:spcBef>
                <a:buClr>
                  <a:srgbClr val="000000"/>
                </a:buClr>
                <a:buSzPct val="45000"/>
                <a:buFont typeface="StarSymbol" charset="0"/>
                <a:buNone/>
              </a:pPr>
              <a:r>
                <a:rPr lang="en-GB" altLang="fr-FR" sz="1600" dirty="0" err="1">
                  <a:latin typeface="Times New Roman" charset="0"/>
                </a:rPr>
                <a:t>DateNaiss</a:t>
              </a:r>
              <a:endParaRPr lang="en-GB" altLang="fr-FR" sz="1600" dirty="0">
                <a:latin typeface="Times New Roman" charset="0"/>
              </a:endParaRPr>
            </a:p>
          </p:txBody>
        </p:sp>
        <p:sp>
          <p:nvSpPr>
            <p:cNvPr id="32800" name="Line 13"/>
            <p:cNvSpPr>
              <a:spLocks noChangeShapeType="1"/>
            </p:cNvSpPr>
            <p:nvPr/>
          </p:nvSpPr>
          <p:spPr bwMode="auto">
            <a:xfrm>
              <a:off x="872" y="1103"/>
              <a:ext cx="78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32772" name="Group 14"/>
          <p:cNvGrpSpPr>
            <a:grpSpLocks/>
          </p:cNvGrpSpPr>
          <p:nvPr/>
        </p:nvGrpSpPr>
        <p:grpSpPr bwMode="auto">
          <a:xfrm>
            <a:off x="6154738" y="1725613"/>
            <a:ext cx="1504950" cy="1403349"/>
            <a:chOff x="4110" y="842"/>
            <a:chExt cx="732" cy="884"/>
          </a:xfrm>
        </p:grpSpPr>
        <p:sp>
          <p:nvSpPr>
            <p:cNvPr id="32797" name="AutoShape 15"/>
            <p:cNvSpPr>
              <a:spLocks noChangeArrowheads="1"/>
            </p:cNvSpPr>
            <p:nvPr/>
          </p:nvSpPr>
          <p:spPr bwMode="auto">
            <a:xfrm>
              <a:off x="4112" y="842"/>
              <a:ext cx="730" cy="884"/>
            </a:xfrm>
            <a:prstGeom prst="roundRect">
              <a:avLst>
                <a:gd name="adj" fmla="val 13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1600" dirty="0">
                  <a:latin typeface="Times New Roman" charset="0"/>
                </a:rPr>
                <a:t>CONTRAT</a:t>
              </a:r>
            </a:p>
            <a:p>
              <a:pPr eaLnBrk="1">
                <a:lnSpc>
                  <a:spcPct val="95000"/>
                </a:lnSpc>
                <a:spcBef>
                  <a:spcPct val="0"/>
                </a:spcBef>
                <a:buClr>
                  <a:srgbClr val="000000"/>
                </a:buClr>
                <a:buSzPct val="45000"/>
                <a:buFont typeface="StarSymbol" charset="0"/>
                <a:buNone/>
              </a:pPr>
              <a:endParaRPr lang="en-GB" altLang="fr-FR" sz="1600" dirty="0">
                <a:latin typeface="Times New Roman" charset="0"/>
              </a:endParaRPr>
            </a:p>
            <a:p>
              <a:pPr eaLnBrk="1">
                <a:lnSpc>
                  <a:spcPct val="95000"/>
                </a:lnSpc>
                <a:spcBef>
                  <a:spcPct val="0"/>
                </a:spcBef>
                <a:buClr>
                  <a:srgbClr val="000000"/>
                </a:buClr>
                <a:buSzPct val="45000"/>
                <a:buFont typeface="StarSymbol" charset="0"/>
                <a:buNone/>
              </a:pPr>
              <a:r>
                <a:rPr lang="en-GB" altLang="fr-FR" sz="1600" u="sng" dirty="0" err="1">
                  <a:latin typeface="Times New Roman" charset="0"/>
                </a:rPr>
                <a:t>NuméroContrat</a:t>
              </a:r>
              <a:endParaRPr lang="en-GB" altLang="fr-FR" sz="1600" u="sng" dirty="0">
                <a:latin typeface="Times New Roman" charset="0"/>
              </a:endParaRPr>
            </a:p>
            <a:p>
              <a:pPr eaLnBrk="1">
                <a:lnSpc>
                  <a:spcPct val="95000"/>
                </a:lnSpc>
                <a:spcBef>
                  <a:spcPct val="0"/>
                </a:spcBef>
                <a:buClr>
                  <a:srgbClr val="000000"/>
                </a:buClr>
                <a:buSzPct val="45000"/>
                <a:buFont typeface="StarSymbol" charset="0"/>
                <a:buNone/>
              </a:pPr>
              <a:r>
                <a:rPr lang="en-GB" altLang="fr-FR" sz="1600" dirty="0">
                  <a:latin typeface="Times New Roman" charset="0"/>
                </a:rPr>
                <a:t>Type</a:t>
              </a:r>
            </a:p>
            <a:p>
              <a:pPr eaLnBrk="1">
                <a:lnSpc>
                  <a:spcPct val="95000"/>
                </a:lnSpc>
                <a:spcBef>
                  <a:spcPct val="0"/>
                </a:spcBef>
                <a:buClr>
                  <a:srgbClr val="000000"/>
                </a:buClr>
                <a:buSzPct val="45000"/>
                <a:buFont typeface="StarSymbol" charset="0"/>
                <a:buNone/>
              </a:pPr>
              <a:r>
                <a:rPr lang="en-GB" altLang="fr-FR" sz="1600" dirty="0">
                  <a:latin typeface="Times New Roman" charset="0"/>
                </a:rPr>
                <a:t>...</a:t>
              </a:r>
            </a:p>
          </p:txBody>
        </p:sp>
        <p:sp>
          <p:nvSpPr>
            <p:cNvPr id="32798" name="Line 16"/>
            <p:cNvSpPr>
              <a:spLocks noChangeShapeType="1"/>
            </p:cNvSpPr>
            <p:nvPr/>
          </p:nvSpPr>
          <p:spPr bwMode="auto">
            <a:xfrm>
              <a:off x="4110" y="1111"/>
              <a:ext cx="7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32773" name="Oval 17"/>
          <p:cNvSpPr>
            <a:spLocks noChangeArrowheads="1"/>
          </p:cNvSpPr>
          <p:nvPr/>
        </p:nvSpPr>
        <p:spPr bwMode="auto">
          <a:xfrm>
            <a:off x="3473450" y="2255838"/>
            <a:ext cx="1592263" cy="3365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1600">
                <a:latin typeface="Times New Roman" charset="0"/>
              </a:rPr>
              <a:t>A souscrit</a:t>
            </a:r>
          </a:p>
        </p:txBody>
      </p:sp>
      <p:cxnSp>
        <p:nvCxnSpPr>
          <p:cNvPr id="32774" name="AutoShape 18"/>
          <p:cNvCxnSpPr>
            <a:cxnSpLocks noChangeShapeType="1"/>
          </p:cNvCxnSpPr>
          <p:nvPr/>
        </p:nvCxnSpPr>
        <p:spPr bwMode="auto">
          <a:xfrm flipV="1">
            <a:off x="2206625" y="2428875"/>
            <a:ext cx="1212850" cy="6350"/>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32775" name="AutoShape 19"/>
          <p:cNvCxnSpPr>
            <a:cxnSpLocks noChangeShapeType="1"/>
          </p:cNvCxnSpPr>
          <p:nvPr/>
        </p:nvCxnSpPr>
        <p:spPr bwMode="auto">
          <a:xfrm>
            <a:off x="5076825" y="2428875"/>
            <a:ext cx="1090613" cy="3175"/>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32776" name="Text Box 20"/>
          <p:cNvSpPr txBox="1">
            <a:spLocks noChangeArrowheads="1"/>
          </p:cNvSpPr>
          <p:nvPr/>
        </p:nvSpPr>
        <p:spPr bwMode="auto">
          <a:xfrm>
            <a:off x="2338388" y="2103438"/>
            <a:ext cx="317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2000">
                <a:latin typeface="Times New Roman" charset="0"/>
              </a:rPr>
              <a:t>1,n</a:t>
            </a:r>
          </a:p>
        </p:txBody>
      </p:sp>
      <p:sp>
        <p:nvSpPr>
          <p:cNvPr id="32777" name="Text Box 21"/>
          <p:cNvSpPr txBox="1">
            <a:spLocks noChangeArrowheads="1"/>
          </p:cNvSpPr>
          <p:nvPr/>
        </p:nvSpPr>
        <p:spPr bwMode="auto">
          <a:xfrm>
            <a:off x="5753100" y="2100263"/>
            <a:ext cx="317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2000">
                <a:latin typeface="Times New Roman" charset="0"/>
              </a:rPr>
              <a:t>1,1</a:t>
            </a:r>
          </a:p>
        </p:txBody>
      </p:sp>
      <p:grpSp>
        <p:nvGrpSpPr>
          <p:cNvPr id="32778" name="Group 22"/>
          <p:cNvGrpSpPr>
            <a:grpSpLocks/>
          </p:cNvGrpSpPr>
          <p:nvPr/>
        </p:nvGrpSpPr>
        <p:grpSpPr bwMode="auto">
          <a:xfrm>
            <a:off x="827088" y="4946403"/>
            <a:ext cx="1016000" cy="1111600"/>
            <a:chOff x="754" y="2679"/>
            <a:chExt cx="640" cy="700"/>
          </a:xfrm>
        </p:grpSpPr>
        <p:sp>
          <p:nvSpPr>
            <p:cNvPr id="32795" name="AutoShape 23"/>
            <p:cNvSpPr>
              <a:spLocks noChangeArrowheads="1"/>
            </p:cNvSpPr>
            <p:nvPr/>
          </p:nvSpPr>
          <p:spPr bwMode="auto">
            <a:xfrm>
              <a:off x="756" y="2679"/>
              <a:ext cx="638" cy="700"/>
            </a:xfrm>
            <a:prstGeom prst="roundRect">
              <a:avLst>
                <a:gd name="adj" fmla="val 15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1600" dirty="0">
                  <a:latin typeface="Times New Roman" charset="0"/>
                </a:rPr>
                <a:t>SALARIE</a:t>
              </a:r>
            </a:p>
            <a:p>
              <a:pPr eaLnBrk="1">
                <a:lnSpc>
                  <a:spcPct val="95000"/>
                </a:lnSpc>
                <a:spcBef>
                  <a:spcPct val="0"/>
                </a:spcBef>
                <a:buClr>
                  <a:srgbClr val="000000"/>
                </a:buClr>
                <a:buSzPct val="45000"/>
                <a:buFont typeface="StarSymbol" charset="0"/>
                <a:buNone/>
              </a:pPr>
              <a:endParaRPr lang="en-GB" altLang="fr-FR" sz="1200" dirty="0">
                <a:latin typeface="Times New Roman" charset="0"/>
              </a:endParaRPr>
            </a:p>
            <a:p>
              <a:pPr eaLnBrk="1">
                <a:lnSpc>
                  <a:spcPct val="95000"/>
                </a:lnSpc>
                <a:spcBef>
                  <a:spcPct val="0"/>
                </a:spcBef>
                <a:buClr>
                  <a:srgbClr val="000000"/>
                </a:buClr>
                <a:buSzPct val="45000"/>
                <a:buFont typeface="StarSymbol" charset="0"/>
                <a:buNone/>
              </a:pPr>
              <a:r>
                <a:rPr lang="en-GB" altLang="fr-FR" sz="1600" u="sng" dirty="0">
                  <a:latin typeface="Times New Roman" charset="0"/>
                </a:rPr>
                <a:t>N°SS</a:t>
              </a:r>
            </a:p>
            <a:p>
              <a:pPr eaLnBrk="1">
                <a:lnSpc>
                  <a:spcPct val="95000"/>
                </a:lnSpc>
                <a:spcBef>
                  <a:spcPct val="0"/>
                </a:spcBef>
                <a:buClr>
                  <a:srgbClr val="000000"/>
                </a:buClr>
                <a:buSzPct val="45000"/>
                <a:buFont typeface="StarSymbol" charset="0"/>
                <a:buNone/>
              </a:pPr>
              <a:r>
                <a:rPr lang="en-GB" altLang="fr-FR" sz="1600" dirty="0">
                  <a:latin typeface="Times New Roman" charset="0"/>
                </a:rPr>
                <a:t>Nom</a:t>
              </a:r>
            </a:p>
            <a:p>
              <a:pPr eaLnBrk="1">
                <a:lnSpc>
                  <a:spcPct val="95000"/>
                </a:lnSpc>
                <a:spcBef>
                  <a:spcPct val="0"/>
                </a:spcBef>
                <a:buClr>
                  <a:srgbClr val="000000"/>
                </a:buClr>
                <a:buSzPct val="45000"/>
                <a:buFont typeface="StarSymbol" charset="0"/>
                <a:buNone/>
              </a:pPr>
              <a:r>
                <a:rPr lang="en-GB" altLang="fr-FR" sz="1600" dirty="0" err="1">
                  <a:latin typeface="Times New Roman" charset="0"/>
                </a:rPr>
                <a:t>Prénom</a:t>
              </a:r>
              <a:endParaRPr lang="en-GB" altLang="fr-FR" sz="1600" dirty="0">
                <a:latin typeface="Times New Roman" charset="0"/>
              </a:endParaRPr>
            </a:p>
          </p:txBody>
        </p:sp>
        <p:sp>
          <p:nvSpPr>
            <p:cNvPr id="32796" name="Line 24"/>
            <p:cNvSpPr>
              <a:spLocks noChangeShapeType="1"/>
            </p:cNvSpPr>
            <p:nvPr/>
          </p:nvSpPr>
          <p:spPr bwMode="auto">
            <a:xfrm>
              <a:off x="754" y="2869"/>
              <a:ext cx="6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32779" name="Group 25"/>
          <p:cNvGrpSpPr>
            <a:grpSpLocks/>
          </p:cNvGrpSpPr>
          <p:nvPr/>
        </p:nvGrpSpPr>
        <p:grpSpPr bwMode="auto">
          <a:xfrm>
            <a:off x="6297613" y="4181475"/>
            <a:ext cx="1081087" cy="1169988"/>
            <a:chOff x="4200" y="2198"/>
            <a:chExt cx="681" cy="737"/>
          </a:xfrm>
        </p:grpSpPr>
        <p:sp>
          <p:nvSpPr>
            <p:cNvPr id="32793" name="AutoShape 26"/>
            <p:cNvSpPr>
              <a:spLocks noChangeArrowheads="1"/>
            </p:cNvSpPr>
            <p:nvPr/>
          </p:nvSpPr>
          <p:spPr bwMode="auto">
            <a:xfrm>
              <a:off x="4202" y="2198"/>
              <a:ext cx="679" cy="737"/>
            </a:xfrm>
            <a:prstGeom prst="roundRect">
              <a:avLst>
                <a:gd name="adj" fmla="val 14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1600" dirty="0">
                  <a:latin typeface="Times New Roman" charset="0"/>
                </a:rPr>
                <a:t>TACHE</a:t>
              </a:r>
            </a:p>
            <a:p>
              <a:pPr eaLnBrk="1">
                <a:lnSpc>
                  <a:spcPct val="95000"/>
                </a:lnSpc>
                <a:spcBef>
                  <a:spcPct val="0"/>
                </a:spcBef>
                <a:buClr>
                  <a:srgbClr val="000000"/>
                </a:buClr>
                <a:buSzPct val="45000"/>
                <a:buFont typeface="StarSymbol" charset="0"/>
                <a:buNone/>
              </a:pPr>
              <a:endParaRPr lang="en-GB" altLang="fr-FR" sz="1600" dirty="0">
                <a:latin typeface="Times New Roman" charset="0"/>
              </a:endParaRPr>
            </a:p>
            <a:p>
              <a:pPr eaLnBrk="1">
                <a:lnSpc>
                  <a:spcPct val="95000"/>
                </a:lnSpc>
                <a:spcBef>
                  <a:spcPct val="0"/>
                </a:spcBef>
                <a:buClr>
                  <a:srgbClr val="000000"/>
                </a:buClr>
                <a:buSzPct val="45000"/>
                <a:buFont typeface="StarSymbol" charset="0"/>
                <a:buNone/>
              </a:pPr>
              <a:r>
                <a:rPr lang="en-GB" altLang="fr-FR" sz="1600" u="sng" dirty="0" err="1">
                  <a:latin typeface="Times New Roman" charset="0"/>
                </a:rPr>
                <a:t>Libellé</a:t>
              </a:r>
              <a:endParaRPr lang="en-GB" altLang="fr-FR" sz="1600" u="sng" dirty="0">
                <a:latin typeface="Times New Roman" charset="0"/>
              </a:endParaRPr>
            </a:p>
            <a:p>
              <a:pPr eaLnBrk="1">
                <a:lnSpc>
                  <a:spcPct val="95000"/>
                </a:lnSpc>
                <a:spcBef>
                  <a:spcPct val="0"/>
                </a:spcBef>
                <a:buClr>
                  <a:srgbClr val="000000"/>
                </a:buClr>
                <a:buSzPct val="45000"/>
                <a:buFont typeface="StarSymbol" charset="0"/>
                <a:buNone/>
              </a:pPr>
              <a:r>
                <a:rPr lang="en-GB" altLang="fr-FR" sz="1600" dirty="0">
                  <a:latin typeface="Times New Roman" charset="0"/>
                </a:rPr>
                <a:t>Type</a:t>
              </a:r>
            </a:p>
            <a:p>
              <a:pPr eaLnBrk="1">
                <a:lnSpc>
                  <a:spcPct val="95000"/>
                </a:lnSpc>
                <a:spcBef>
                  <a:spcPct val="0"/>
                </a:spcBef>
                <a:buClr>
                  <a:srgbClr val="000000"/>
                </a:buClr>
                <a:buSzPct val="45000"/>
                <a:buFont typeface="StarSymbol" charset="0"/>
                <a:buNone/>
              </a:pPr>
              <a:r>
                <a:rPr lang="en-GB" altLang="fr-FR" sz="1600" dirty="0">
                  <a:latin typeface="Times New Roman" charset="0"/>
                </a:rPr>
                <a:t>...</a:t>
              </a:r>
            </a:p>
          </p:txBody>
        </p:sp>
        <p:sp>
          <p:nvSpPr>
            <p:cNvPr id="32794" name="Line 27"/>
            <p:cNvSpPr>
              <a:spLocks noChangeShapeType="1"/>
            </p:cNvSpPr>
            <p:nvPr/>
          </p:nvSpPr>
          <p:spPr bwMode="auto">
            <a:xfrm>
              <a:off x="4200" y="2394"/>
              <a:ext cx="67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32780" name="Oval 28"/>
          <p:cNvSpPr>
            <a:spLocks noChangeArrowheads="1"/>
          </p:cNvSpPr>
          <p:nvPr/>
        </p:nvSpPr>
        <p:spPr bwMode="auto">
          <a:xfrm>
            <a:off x="2936875" y="4497388"/>
            <a:ext cx="2259013" cy="9921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1600">
                <a:latin typeface="Times New Roman" charset="0"/>
              </a:rPr>
              <a:t>Réalisation</a:t>
            </a:r>
          </a:p>
          <a:p>
            <a:pPr eaLnBrk="1">
              <a:lnSpc>
                <a:spcPct val="95000"/>
              </a:lnSpc>
              <a:spcBef>
                <a:spcPct val="0"/>
              </a:spcBef>
              <a:buClr>
                <a:srgbClr val="000000"/>
              </a:buClr>
              <a:buSzPct val="45000"/>
              <a:buFont typeface="StarSymbol" charset="0"/>
              <a:buNone/>
            </a:pPr>
            <a:endParaRPr lang="en-GB" altLang="fr-FR" sz="1600">
              <a:latin typeface="Times New Roman" charset="0"/>
            </a:endParaRPr>
          </a:p>
          <a:p>
            <a:pPr eaLnBrk="1">
              <a:lnSpc>
                <a:spcPct val="95000"/>
              </a:lnSpc>
              <a:spcBef>
                <a:spcPct val="0"/>
              </a:spcBef>
              <a:buClr>
                <a:srgbClr val="000000"/>
              </a:buClr>
              <a:buSzPct val="45000"/>
              <a:buFont typeface="StarSymbol" charset="0"/>
              <a:buNone/>
            </a:pPr>
            <a:r>
              <a:rPr lang="en-GB" altLang="fr-FR" sz="1600">
                <a:latin typeface="Times New Roman" charset="0"/>
              </a:rPr>
              <a:t>Nb_heures</a:t>
            </a:r>
          </a:p>
        </p:txBody>
      </p:sp>
      <p:cxnSp>
        <p:nvCxnSpPr>
          <p:cNvPr id="32781" name="AutoShape 29"/>
          <p:cNvCxnSpPr>
            <a:cxnSpLocks noChangeShapeType="1"/>
          </p:cNvCxnSpPr>
          <p:nvPr/>
        </p:nvCxnSpPr>
        <p:spPr bwMode="auto">
          <a:xfrm flipV="1">
            <a:off x="1908175" y="5180013"/>
            <a:ext cx="1093788" cy="508000"/>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32782" name="AutoShape 30"/>
          <p:cNvCxnSpPr>
            <a:cxnSpLocks noChangeShapeType="1"/>
          </p:cNvCxnSpPr>
          <p:nvPr/>
        </p:nvCxnSpPr>
        <p:spPr bwMode="auto">
          <a:xfrm flipV="1">
            <a:off x="5175250" y="4767263"/>
            <a:ext cx="1123950" cy="223837"/>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32783" name="Line 31"/>
          <p:cNvSpPr>
            <a:spLocks noChangeShapeType="1"/>
          </p:cNvSpPr>
          <p:nvPr/>
        </p:nvSpPr>
        <p:spPr bwMode="auto">
          <a:xfrm>
            <a:off x="2955925" y="4991100"/>
            <a:ext cx="221773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nvGrpSpPr>
          <p:cNvPr id="32784" name="Group 32"/>
          <p:cNvGrpSpPr>
            <a:grpSpLocks/>
          </p:cNvGrpSpPr>
          <p:nvPr/>
        </p:nvGrpSpPr>
        <p:grpSpPr bwMode="auto">
          <a:xfrm>
            <a:off x="7729538" y="5307013"/>
            <a:ext cx="1081087" cy="1169987"/>
            <a:chOff x="5102" y="2907"/>
            <a:chExt cx="681" cy="737"/>
          </a:xfrm>
        </p:grpSpPr>
        <p:sp>
          <p:nvSpPr>
            <p:cNvPr id="32791" name="AutoShape 33"/>
            <p:cNvSpPr>
              <a:spLocks noChangeArrowheads="1"/>
            </p:cNvSpPr>
            <p:nvPr/>
          </p:nvSpPr>
          <p:spPr bwMode="auto">
            <a:xfrm>
              <a:off x="5104" y="2907"/>
              <a:ext cx="679" cy="737"/>
            </a:xfrm>
            <a:prstGeom prst="roundRect">
              <a:avLst>
                <a:gd name="adj" fmla="val 14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1600" dirty="0">
                  <a:latin typeface="Times New Roman" charset="0"/>
                </a:rPr>
                <a:t>ATELIER</a:t>
              </a:r>
            </a:p>
            <a:p>
              <a:pPr eaLnBrk="1">
                <a:lnSpc>
                  <a:spcPct val="95000"/>
                </a:lnSpc>
                <a:spcBef>
                  <a:spcPct val="0"/>
                </a:spcBef>
                <a:buClr>
                  <a:srgbClr val="000000"/>
                </a:buClr>
                <a:buSzPct val="45000"/>
                <a:buFont typeface="StarSymbol" charset="0"/>
                <a:buNone/>
              </a:pPr>
              <a:endParaRPr lang="en-GB" altLang="fr-FR" sz="1600" dirty="0">
                <a:latin typeface="Times New Roman" charset="0"/>
              </a:endParaRPr>
            </a:p>
            <a:p>
              <a:pPr eaLnBrk="1">
                <a:lnSpc>
                  <a:spcPct val="95000"/>
                </a:lnSpc>
                <a:spcBef>
                  <a:spcPct val="0"/>
                </a:spcBef>
                <a:buClr>
                  <a:srgbClr val="000000"/>
                </a:buClr>
                <a:buSzPct val="45000"/>
                <a:buFont typeface="StarSymbol" charset="0"/>
                <a:buNone/>
              </a:pPr>
              <a:r>
                <a:rPr lang="en-GB" altLang="fr-FR" sz="1600" u="sng" dirty="0" err="1">
                  <a:latin typeface="Times New Roman" charset="0"/>
                </a:rPr>
                <a:t>NuméroAt</a:t>
              </a:r>
              <a:endParaRPr lang="en-GB" altLang="fr-FR" sz="1600" u="sng" dirty="0">
                <a:latin typeface="Times New Roman" charset="0"/>
              </a:endParaRPr>
            </a:p>
            <a:p>
              <a:pPr eaLnBrk="1">
                <a:lnSpc>
                  <a:spcPct val="95000"/>
                </a:lnSpc>
                <a:spcBef>
                  <a:spcPct val="0"/>
                </a:spcBef>
                <a:buClr>
                  <a:srgbClr val="000000"/>
                </a:buClr>
                <a:buSzPct val="45000"/>
                <a:buFont typeface="StarSymbol" charset="0"/>
                <a:buNone/>
              </a:pPr>
              <a:r>
                <a:rPr lang="en-GB" altLang="fr-FR" sz="1600" dirty="0" err="1">
                  <a:latin typeface="Times New Roman" charset="0"/>
                </a:rPr>
                <a:t>Secteur</a:t>
              </a:r>
              <a:endParaRPr lang="en-GB" altLang="fr-FR" sz="1600" dirty="0">
                <a:latin typeface="Times New Roman" charset="0"/>
              </a:endParaRPr>
            </a:p>
            <a:p>
              <a:pPr eaLnBrk="1">
                <a:lnSpc>
                  <a:spcPct val="95000"/>
                </a:lnSpc>
                <a:spcBef>
                  <a:spcPct val="0"/>
                </a:spcBef>
                <a:buClr>
                  <a:srgbClr val="000000"/>
                </a:buClr>
                <a:buSzPct val="45000"/>
                <a:buFont typeface="StarSymbol" charset="0"/>
                <a:buNone/>
              </a:pPr>
              <a:r>
                <a:rPr lang="en-GB" altLang="fr-FR" sz="1600" dirty="0">
                  <a:latin typeface="Times New Roman" charset="0"/>
                </a:rPr>
                <a:t>...</a:t>
              </a:r>
            </a:p>
          </p:txBody>
        </p:sp>
        <p:sp>
          <p:nvSpPr>
            <p:cNvPr id="32792" name="Line 34"/>
            <p:cNvSpPr>
              <a:spLocks noChangeShapeType="1"/>
            </p:cNvSpPr>
            <p:nvPr/>
          </p:nvSpPr>
          <p:spPr bwMode="auto">
            <a:xfrm>
              <a:off x="5102" y="3102"/>
              <a:ext cx="67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cxnSp>
        <p:nvCxnSpPr>
          <p:cNvPr id="32785" name="AutoShape 35"/>
          <p:cNvCxnSpPr>
            <a:cxnSpLocks noChangeShapeType="1"/>
          </p:cNvCxnSpPr>
          <p:nvPr/>
        </p:nvCxnSpPr>
        <p:spPr bwMode="auto">
          <a:xfrm>
            <a:off x="3995738" y="5468938"/>
            <a:ext cx="3663950" cy="433387"/>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32786" name="Text Box 36"/>
          <p:cNvSpPr txBox="1">
            <a:spLocks noChangeArrowheads="1"/>
          </p:cNvSpPr>
          <p:nvPr/>
        </p:nvSpPr>
        <p:spPr bwMode="auto">
          <a:xfrm>
            <a:off x="323850" y="3416300"/>
            <a:ext cx="74628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1600"/>
              <a:t>Un client (individu) peut avoir souscrit 1 ou plusieurs (n) contrats (min: 1, max: n)</a:t>
            </a:r>
          </a:p>
          <a:p>
            <a:pPr eaLnBrk="1">
              <a:lnSpc>
                <a:spcPct val="95000"/>
              </a:lnSpc>
              <a:spcBef>
                <a:spcPct val="0"/>
              </a:spcBef>
              <a:buClr>
                <a:srgbClr val="000000"/>
              </a:buClr>
              <a:buSzPct val="45000"/>
              <a:buFont typeface="StarSymbol" charset="0"/>
              <a:buNone/>
            </a:pPr>
            <a:r>
              <a:rPr lang="en-GB" altLang="fr-FR" sz="1600"/>
              <a:t>Un contrat ne concerne qu’1 seul client (min: 1, max: 1)</a:t>
            </a:r>
          </a:p>
        </p:txBody>
      </p:sp>
      <p:sp>
        <p:nvSpPr>
          <p:cNvPr id="32787" name="Text Box 37"/>
          <p:cNvSpPr txBox="1">
            <a:spLocks noChangeArrowheads="1"/>
          </p:cNvSpPr>
          <p:nvPr/>
        </p:nvSpPr>
        <p:spPr bwMode="auto">
          <a:xfrm>
            <a:off x="1924050" y="5162550"/>
            <a:ext cx="3206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2000">
                <a:latin typeface="Times New Roman" charset="0"/>
              </a:rPr>
              <a:t>1,n</a:t>
            </a:r>
          </a:p>
        </p:txBody>
      </p:sp>
      <p:sp>
        <p:nvSpPr>
          <p:cNvPr id="32788" name="Text Box 38"/>
          <p:cNvSpPr txBox="1">
            <a:spLocks noChangeArrowheads="1"/>
          </p:cNvSpPr>
          <p:nvPr/>
        </p:nvSpPr>
        <p:spPr bwMode="auto">
          <a:xfrm>
            <a:off x="5919788" y="4425950"/>
            <a:ext cx="3206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2000">
                <a:latin typeface="Times New Roman" charset="0"/>
              </a:rPr>
              <a:t>0,n</a:t>
            </a:r>
          </a:p>
        </p:txBody>
      </p:sp>
      <p:sp>
        <p:nvSpPr>
          <p:cNvPr id="32789" name="Text Box 39"/>
          <p:cNvSpPr txBox="1">
            <a:spLocks noChangeArrowheads="1"/>
          </p:cNvSpPr>
          <p:nvPr/>
        </p:nvSpPr>
        <p:spPr bwMode="auto">
          <a:xfrm>
            <a:off x="7361238" y="5583238"/>
            <a:ext cx="3206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ahoma" charset="0"/>
                <a:ea typeface="ＭＳ Ｐゴシック" charset="-128"/>
              </a:defRPr>
            </a:lvl9pPr>
          </a:lstStyle>
          <a:p>
            <a:pPr eaLnBrk="1">
              <a:lnSpc>
                <a:spcPct val="95000"/>
              </a:lnSpc>
              <a:spcBef>
                <a:spcPct val="0"/>
              </a:spcBef>
              <a:buClr>
                <a:srgbClr val="000000"/>
              </a:buClr>
              <a:buSzPct val="45000"/>
              <a:buFont typeface="StarSymbol" charset="0"/>
              <a:buNone/>
            </a:pPr>
            <a:r>
              <a:rPr lang="en-GB" altLang="fr-FR" sz="2000">
                <a:latin typeface="Times New Roman" charset="0"/>
              </a:rPr>
              <a:t>0,n</a:t>
            </a:r>
          </a:p>
        </p:txBody>
      </p:sp>
      <p:sp>
        <p:nvSpPr>
          <p:cNvPr id="37" name="Rectangle 2"/>
          <p:cNvSpPr>
            <a:spLocks noGrp="1" noChangeArrowheads="1"/>
          </p:cNvSpPr>
          <p:nvPr>
            <p:ph type="title"/>
          </p:nvPr>
        </p:nvSpPr>
        <p:spPr>
          <a:xfrm>
            <a:off x="457200" y="396634"/>
            <a:ext cx="8229600" cy="990600"/>
          </a:xfrm>
        </p:spPr>
        <p:txBody>
          <a:bodyPr>
            <a:normAutofit fontScale="90000"/>
          </a:bodyPr>
          <a:lstStyle/>
          <a:p>
            <a:r>
              <a:rPr lang="fr-FR" altLang="fr-FR" dirty="0">
                <a:ea typeface="ＭＳ Ｐゴシック" charset="-128"/>
              </a:rPr>
              <a:t>La recherche et l</a:t>
            </a:r>
            <a:r>
              <a:rPr lang="ja-JP" altLang="fr-FR" dirty="0">
                <a:ea typeface="ＭＳ Ｐゴシック" charset="-128"/>
              </a:rPr>
              <a:t>’</a:t>
            </a:r>
            <a:r>
              <a:rPr lang="fr-FR" altLang="ja-JP" dirty="0">
                <a:ea typeface="ＭＳ Ｐゴシック" charset="-128"/>
              </a:rPr>
              <a:t>analyse des données : </a:t>
            </a:r>
            <a:r>
              <a:rPr lang="fr-FR" altLang="ja-JP" sz="2400" i="1" dirty="0">
                <a:ea typeface="ＭＳ Ｐゴシック" charset="-128"/>
              </a:rPr>
              <a:t>Les cardinalités</a:t>
            </a:r>
            <a:endParaRPr lang="fr-FR" altLang="fr-FR" dirty="0">
              <a:ea typeface="ＭＳ Ｐゴシック" charset="-128"/>
            </a:endParaRPr>
          </a:p>
        </p:txBody>
      </p:sp>
      <p:sp>
        <p:nvSpPr>
          <p:cNvPr id="2" name="Espace réservé du numéro de diapositive 1"/>
          <p:cNvSpPr>
            <a:spLocks noGrp="1"/>
          </p:cNvSpPr>
          <p:nvPr>
            <p:ph type="sldNum" sz="quarter" idx="11"/>
          </p:nvPr>
        </p:nvSpPr>
        <p:spPr/>
        <p:txBody>
          <a:bodyPr/>
          <a:lstStyle/>
          <a:p>
            <a:pPr>
              <a:defRPr/>
            </a:pPr>
            <a:fld id="{70B9BA01-C086-DD40-BBF4-C285FD283607}" type="slidenum">
              <a:rPr lang="fr-FR" altLang="fr-FR" smtClean="0"/>
              <a:pPr>
                <a:defRPr/>
              </a:pPr>
              <a:t>16</a:t>
            </a:fld>
            <a:endParaRPr lang="fr-FR" altLang="fr-FR"/>
          </a:p>
        </p:txBody>
      </p:sp>
    </p:spTree>
    <p:extLst>
      <p:ext uri="{BB962C8B-B14F-4D97-AF65-F5344CB8AC3E}">
        <p14:creationId xmlns:p14="http://schemas.microsoft.com/office/powerpoint/2010/main" val="141109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p:txBody>
          <a:bodyPr/>
          <a:lstStyle/>
          <a:p>
            <a:r>
              <a:rPr lang="fr-FR" altLang="fr-FR" dirty="0">
                <a:ea typeface="ＭＳ Ｐゴシック" charset="-128"/>
              </a:rPr>
              <a:t>Synthèse (1)</a:t>
            </a:r>
          </a:p>
        </p:txBody>
      </p:sp>
      <p:sp>
        <p:nvSpPr>
          <p:cNvPr id="35842" name="Text Box 2"/>
          <p:cNvSpPr txBox="1">
            <a:spLocks noChangeArrowheads="1"/>
          </p:cNvSpPr>
          <p:nvPr/>
        </p:nvSpPr>
        <p:spPr bwMode="auto">
          <a:xfrm>
            <a:off x="609600" y="1574800"/>
            <a:ext cx="4114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0"/>
              </a:spcBef>
              <a:buClrTx/>
              <a:buSzTx/>
              <a:buFontTx/>
              <a:buNone/>
            </a:pPr>
            <a:endParaRPr lang="fr-BE" altLang="fr-FR" sz="2000" dirty="0"/>
          </a:p>
          <a:p>
            <a:pPr>
              <a:spcBef>
                <a:spcPct val="0"/>
              </a:spcBef>
              <a:buClrTx/>
              <a:buSzTx/>
              <a:buFontTx/>
              <a:buNone/>
            </a:pPr>
            <a:r>
              <a:rPr lang="fr-BE" altLang="fr-FR" sz="2000" dirty="0">
                <a:solidFill>
                  <a:srgbClr val="006600"/>
                </a:solidFill>
              </a:rPr>
              <a:t>Entité :</a:t>
            </a:r>
            <a:r>
              <a:rPr lang="fr-BE" altLang="fr-FR" sz="2000" dirty="0"/>
              <a:t> Elément identifiable (concret ou abstrait) du réel à modéliser.</a:t>
            </a:r>
          </a:p>
          <a:p>
            <a:pPr>
              <a:spcBef>
                <a:spcPct val="0"/>
              </a:spcBef>
              <a:buClrTx/>
              <a:buSzTx/>
              <a:buFontTx/>
              <a:buNone/>
            </a:pPr>
            <a:r>
              <a:rPr lang="fr-BE" altLang="fr-FR" sz="2000" dirty="0"/>
              <a:t>	</a:t>
            </a:r>
          </a:p>
          <a:p>
            <a:pPr>
              <a:spcBef>
                <a:spcPct val="0"/>
              </a:spcBef>
              <a:buClrTx/>
              <a:buSzTx/>
              <a:buFontTx/>
              <a:buNone/>
            </a:pPr>
            <a:r>
              <a:rPr lang="fr-BE" altLang="fr-FR" sz="2000" dirty="0">
                <a:solidFill>
                  <a:srgbClr val="3333FF"/>
                </a:solidFill>
              </a:rPr>
              <a:t>Propriété :</a:t>
            </a:r>
            <a:r>
              <a:rPr lang="fr-BE" altLang="fr-FR" sz="2000" dirty="0"/>
              <a:t> information retenue pour caractériser l’entité. Une valeur est associée à chaque propriété d’une entité.</a:t>
            </a:r>
          </a:p>
          <a:p>
            <a:pPr>
              <a:spcBef>
                <a:spcPct val="0"/>
              </a:spcBef>
              <a:buClrTx/>
              <a:buSzTx/>
              <a:buFontTx/>
              <a:buNone/>
            </a:pPr>
            <a:r>
              <a:rPr lang="fr-BE" altLang="fr-FR" sz="2000" dirty="0"/>
              <a:t>	</a:t>
            </a:r>
          </a:p>
          <a:p>
            <a:pPr>
              <a:spcBef>
                <a:spcPct val="0"/>
              </a:spcBef>
              <a:buClrTx/>
              <a:buSzTx/>
              <a:buFontTx/>
              <a:buNone/>
            </a:pPr>
            <a:r>
              <a:rPr lang="fr-BE" altLang="fr-FR" sz="2000" dirty="0">
                <a:solidFill>
                  <a:srgbClr val="CC3300"/>
                </a:solidFill>
              </a:rPr>
              <a:t>Identifiant :</a:t>
            </a:r>
            <a:r>
              <a:rPr lang="fr-BE" altLang="fr-FR" sz="2000" dirty="0"/>
              <a:t> propriété permettant d’identifier chaque entité</a:t>
            </a:r>
          </a:p>
          <a:p>
            <a:pPr>
              <a:spcBef>
                <a:spcPct val="0"/>
              </a:spcBef>
              <a:buClrTx/>
              <a:buSzTx/>
              <a:buFontTx/>
              <a:buNone/>
            </a:pPr>
            <a:endParaRPr lang="fr-BE" altLang="fr-FR" sz="2000" dirty="0">
              <a:latin typeface="Times New Roman" charset="0"/>
            </a:endParaRPr>
          </a:p>
        </p:txBody>
      </p:sp>
      <p:grpSp>
        <p:nvGrpSpPr>
          <p:cNvPr id="35843" name="Group 3"/>
          <p:cNvGrpSpPr>
            <a:grpSpLocks/>
          </p:cNvGrpSpPr>
          <p:nvPr/>
        </p:nvGrpSpPr>
        <p:grpSpPr bwMode="auto">
          <a:xfrm>
            <a:off x="5334000" y="2401888"/>
            <a:ext cx="3124200" cy="2678112"/>
            <a:chOff x="1776" y="2160"/>
            <a:chExt cx="1968" cy="1687"/>
          </a:xfrm>
        </p:grpSpPr>
        <p:sp>
          <p:nvSpPr>
            <p:cNvPr id="35845" name="Text Box 4"/>
            <p:cNvSpPr txBox="1">
              <a:spLocks noChangeArrowheads="1"/>
            </p:cNvSpPr>
            <p:nvPr/>
          </p:nvSpPr>
          <p:spPr bwMode="auto">
            <a:xfrm>
              <a:off x="1776" y="2160"/>
              <a:ext cx="1968" cy="1687"/>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50000"/>
                </a:spcBef>
                <a:buClrTx/>
                <a:buSzTx/>
                <a:buFontTx/>
                <a:buNone/>
              </a:pPr>
              <a:r>
                <a:rPr lang="fr-FR" altLang="fr-FR" sz="2400" dirty="0">
                  <a:solidFill>
                    <a:srgbClr val="006600"/>
                  </a:solidFill>
                  <a:latin typeface="Times New Roman" charset="0"/>
                </a:rPr>
                <a:t>NOM_ENTITE</a:t>
              </a:r>
            </a:p>
            <a:p>
              <a:pPr>
                <a:spcBef>
                  <a:spcPct val="50000"/>
                </a:spcBef>
                <a:buClrTx/>
                <a:buSzTx/>
                <a:buFontTx/>
                <a:buNone/>
              </a:pPr>
              <a:r>
                <a:rPr lang="fr-FR" altLang="fr-FR" sz="2400" u="sng" dirty="0">
                  <a:solidFill>
                    <a:srgbClr val="CC3300"/>
                  </a:solidFill>
                  <a:latin typeface="Times New Roman" charset="0"/>
                </a:rPr>
                <a:t>Identifiant</a:t>
              </a:r>
              <a:endParaRPr lang="fr-FR" altLang="fr-FR" sz="2400" dirty="0">
                <a:latin typeface="Times New Roman" charset="0"/>
              </a:endParaRPr>
            </a:p>
            <a:p>
              <a:pPr>
                <a:spcBef>
                  <a:spcPct val="50000"/>
                </a:spcBef>
                <a:buClrTx/>
                <a:buSzTx/>
                <a:buFontTx/>
                <a:buNone/>
              </a:pPr>
              <a:r>
                <a:rPr lang="fr-FR" altLang="fr-FR" sz="2400" dirty="0">
                  <a:solidFill>
                    <a:srgbClr val="3333FF"/>
                  </a:solidFill>
                  <a:latin typeface="Times New Roman" charset="0"/>
                </a:rPr>
                <a:t>Propriété1</a:t>
              </a:r>
            </a:p>
            <a:p>
              <a:pPr>
                <a:spcBef>
                  <a:spcPct val="50000"/>
                </a:spcBef>
                <a:buClrTx/>
                <a:buSzTx/>
                <a:buFontTx/>
                <a:buNone/>
              </a:pPr>
              <a:r>
                <a:rPr lang="fr-FR" altLang="fr-FR" sz="2400" dirty="0">
                  <a:solidFill>
                    <a:srgbClr val="3333FF"/>
                  </a:solidFill>
                  <a:latin typeface="Times New Roman" charset="0"/>
                </a:rPr>
                <a:t>Propriété2</a:t>
              </a:r>
              <a:endParaRPr lang="fr-FR" altLang="fr-FR" sz="2400" dirty="0">
                <a:latin typeface="Times New Roman" charset="0"/>
              </a:endParaRPr>
            </a:p>
            <a:p>
              <a:pPr>
                <a:spcBef>
                  <a:spcPct val="50000"/>
                </a:spcBef>
                <a:buClrTx/>
                <a:buSzTx/>
                <a:buFontTx/>
                <a:buNone/>
              </a:pPr>
              <a:r>
                <a:rPr lang="fr-FR" altLang="fr-FR" sz="2400" dirty="0">
                  <a:latin typeface="Times New Roman" charset="0"/>
                </a:rPr>
                <a:t>….</a:t>
              </a:r>
            </a:p>
          </p:txBody>
        </p:sp>
        <p:sp>
          <p:nvSpPr>
            <p:cNvPr id="35846" name="Line 5"/>
            <p:cNvSpPr>
              <a:spLocks noChangeShapeType="1"/>
            </p:cNvSpPr>
            <p:nvPr/>
          </p:nvSpPr>
          <p:spPr bwMode="auto">
            <a:xfrm>
              <a:off x="1776" y="2496"/>
              <a:ext cx="1968"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422268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re 1"/>
          <p:cNvSpPr>
            <a:spLocks noGrp="1"/>
          </p:cNvSpPr>
          <p:nvPr>
            <p:ph type="title"/>
          </p:nvPr>
        </p:nvSpPr>
        <p:spPr/>
        <p:txBody>
          <a:bodyPr/>
          <a:lstStyle/>
          <a:p>
            <a:r>
              <a:rPr lang="fr-FR" altLang="fr-FR">
                <a:ea typeface="ＭＳ Ｐゴシック" charset="-128"/>
              </a:rPr>
              <a:t>Synthèse (2)</a:t>
            </a:r>
          </a:p>
        </p:txBody>
      </p:sp>
      <p:sp>
        <p:nvSpPr>
          <p:cNvPr id="36867" name="Text Box 2"/>
          <p:cNvSpPr txBox="1">
            <a:spLocks noChangeArrowheads="1"/>
          </p:cNvSpPr>
          <p:nvPr/>
        </p:nvSpPr>
        <p:spPr bwMode="auto">
          <a:xfrm>
            <a:off x="1524000" y="1473200"/>
            <a:ext cx="6781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0"/>
              </a:spcBef>
              <a:buClrTx/>
              <a:buSzTx/>
              <a:buFontTx/>
              <a:buNone/>
            </a:pPr>
            <a:r>
              <a:rPr lang="fr-BE" altLang="fr-FR" sz="2000" dirty="0">
                <a:solidFill>
                  <a:schemeClr val="hlink"/>
                </a:solidFill>
              </a:rPr>
              <a:t>Association (Relation) </a:t>
            </a:r>
            <a:r>
              <a:rPr lang="fr-BE" altLang="fr-FR" sz="2000" dirty="0"/>
              <a:t>: Permet de relier deux (ou plus) entités entre-elles. Classe d’association = regroupement d’associations de même sémantique.</a:t>
            </a:r>
          </a:p>
          <a:p>
            <a:pPr>
              <a:spcBef>
                <a:spcPct val="0"/>
              </a:spcBef>
              <a:buClrTx/>
              <a:buSzTx/>
              <a:buFontTx/>
              <a:buNone/>
            </a:pPr>
            <a:r>
              <a:rPr lang="fr-BE" altLang="fr-FR" sz="2000" dirty="0">
                <a:solidFill>
                  <a:srgbClr val="993300"/>
                </a:solidFill>
              </a:rPr>
              <a:t>Cardinalités :</a:t>
            </a:r>
            <a:r>
              <a:rPr lang="fr-BE" altLang="fr-FR" sz="2000" dirty="0"/>
              <a:t> couples de valeurs (minimum, maximum) qui caractérisent la nature de l’association. </a:t>
            </a:r>
          </a:p>
          <a:p>
            <a:pPr>
              <a:spcBef>
                <a:spcPct val="0"/>
              </a:spcBef>
              <a:buClrTx/>
              <a:buSzTx/>
              <a:buFontTx/>
              <a:buNone/>
            </a:pPr>
            <a:r>
              <a:rPr lang="fr-BE" altLang="fr-FR" sz="2000" b="1" dirty="0"/>
              <a:t>Occurrence</a:t>
            </a:r>
            <a:r>
              <a:rPr lang="fr-BE" altLang="fr-FR" sz="2000" dirty="0"/>
              <a:t> : Valeur d’une caractéristique, d’une entité, d’une association.</a:t>
            </a:r>
            <a:endParaRPr lang="fr-FR" altLang="fr-FR" sz="2400" dirty="0"/>
          </a:p>
        </p:txBody>
      </p:sp>
      <p:sp>
        <p:nvSpPr>
          <p:cNvPr id="36868" name="Text Box 4"/>
          <p:cNvSpPr txBox="1">
            <a:spLocks noChangeArrowheads="1"/>
          </p:cNvSpPr>
          <p:nvPr/>
        </p:nvSpPr>
        <p:spPr bwMode="auto">
          <a:xfrm>
            <a:off x="228600" y="4222750"/>
            <a:ext cx="2819400" cy="2246313"/>
          </a:xfrm>
          <a:prstGeom prst="rect">
            <a:avLst/>
          </a:prstGeom>
          <a:noFill/>
          <a:ln w="2857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50000"/>
              </a:spcBef>
              <a:buClrTx/>
              <a:buSzTx/>
              <a:buFontTx/>
              <a:buNone/>
            </a:pPr>
            <a:r>
              <a:rPr lang="fr-FR" altLang="fr-FR" sz="2000" dirty="0">
                <a:latin typeface="Times New Roman" charset="0"/>
              </a:rPr>
              <a:t>NOM_ENTITE1</a:t>
            </a:r>
          </a:p>
          <a:p>
            <a:pPr>
              <a:spcBef>
                <a:spcPct val="50000"/>
              </a:spcBef>
              <a:buClrTx/>
              <a:buSzTx/>
              <a:buFontTx/>
              <a:buNone/>
            </a:pPr>
            <a:r>
              <a:rPr lang="fr-FR" altLang="fr-FR" sz="2000" u="sng" dirty="0">
                <a:solidFill>
                  <a:srgbClr val="CC3300"/>
                </a:solidFill>
                <a:latin typeface="Times New Roman" charset="0"/>
              </a:rPr>
              <a:t>Identifiant1</a:t>
            </a:r>
            <a:endParaRPr lang="fr-FR" altLang="fr-FR" sz="2000" dirty="0">
              <a:latin typeface="Times New Roman" charset="0"/>
            </a:endParaRPr>
          </a:p>
          <a:p>
            <a:pPr>
              <a:spcBef>
                <a:spcPct val="50000"/>
              </a:spcBef>
              <a:buClrTx/>
              <a:buSzTx/>
              <a:buFontTx/>
              <a:buNone/>
            </a:pPr>
            <a:r>
              <a:rPr lang="fr-FR" altLang="fr-FR" sz="2000" dirty="0">
                <a:solidFill>
                  <a:srgbClr val="3333FF"/>
                </a:solidFill>
                <a:latin typeface="Times New Roman" charset="0"/>
              </a:rPr>
              <a:t>Propriété11</a:t>
            </a:r>
          </a:p>
          <a:p>
            <a:pPr>
              <a:spcBef>
                <a:spcPct val="50000"/>
              </a:spcBef>
              <a:buClrTx/>
              <a:buSzTx/>
              <a:buFontTx/>
              <a:buNone/>
            </a:pPr>
            <a:r>
              <a:rPr lang="fr-FR" altLang="fr-FR" sz="2000" dirty="0">
                <a:solidFill>
                  <a:srgbClr val="3333FF"/>
                </a:solidFill>
                <a:latin typeface="Times New Roman" charset="0"/>
              </a:rPr>
              <a:t>Propriété12</a:t>
            </a:r>
            <a:endParaRPr lang="fr-FR" altLang="fr-FR" sz="2000" dirty="0">
              <a:latin typeface="Times New Roman" charset="0"/>
            </a:endParaRPr>
          </a:p>
          <a:p>
            <a:pPr>
              <a:spcBef>
                <a:spcPct val="50000"/>
              </a:spcBef>
              <a:buClrTx/>
              <a:buSzTx/>
              <a:buFontTx/>
              <a:buNone/>
            </a:pPr>
            <a:r>
              <a:rPr lang="fr-FR" altLang="fr-FR" sz="2000" dirty="0">
                <a:latin typeface="Times New Roman" charset="0"/>
              </a:rPr>
              <a:t>….</a:t>
            </a:r>
          </a:p>
        </p:txBody>
      </p:sp>
      <p:grpSp>
        <p:nvGrpSpPr>
          <p:cNvPr id="36869" name="Group 6"/>
          <p:cNvGrpSpPr>
            <a:grpSpLocks/>
          </p:cNvGrpSpPr>
          <p:nvPr/>
        </p:nvGrpSpPr>
        <p:grpSpPr bwMode="auto">
          <a:xfrm>
            <a:off x="6172200" y="4222750"/>
            <a:ext cx="2819400" cy="2246313"/>
            <a:chOff x="1776" y="2160"/>
            <a:chExt cx="1872" cy="1415"/>
          </a:xfrm>
        </p:grpSpPr>
        <p:sp>
          <p:nvSpPr>
            <p:cNvPr id="36878" name="Text Box 7"/>
            <p:cNvSpPr txBox="1">
              <a:spLocks noChangeArrowheads="1"/>
            </p:cNvSpPr>
            <p:nvPr/>
          </p:nvSpPr>
          <p:spPr bwMode="auto">
            <a:xfrm>
              <a:off x="1776" y="2160"/>
              <a:ext cx="1872" cy="1415"/>
            </a:xfrm>
            <a:prstGeom prst="rect">
              <a:avLst/>
            </a:prstGeom>
            <a:noFill/>
            <a:ln w="2857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50000"/>
                </a:spcBef>
                <a:buClrTx/>
                <a:buSzTx/>
                <a:buFontTx/>
                <a:buNone/>
              </a:pPr>
              <a:r>
                <a:rPr lang="fr-FR" altLang="fr-FR" sz="2000" dirty="0">
                  <a:latin typeface="Times New Roman" charset="0"/>
                </a:rPr>
                <a:t>NOM_ENTITE2</a:t>
              </a:r>
            </a:p>
            <a:p>
              <a:pPr>
                <a:spcBef>
                  <a:spcPct val="50000"/>
                </a:spcBef>
                <a:buClrTx/>
                <a:buSzTx/>
                <a:buFontTx/>
                <a:buNone/>
              </a:pPr>
              <a:r>
                <a:rPr lang="fr-FR" altLang="fr-FR" sz="2000" u="sng" dirty="0">
                  <a:solidFill>
                    <a:srgbClr val="CC3300"/>
                  </a:solidFill>
                  <a:latin typeface="Times New Roman" charset="0"/>
                </a:rPr>
                <a:t>Identifiant2</a:t>
              </a:r>
              <a:endParaRPr lang="fr-FR" altLang="fr-FR" sz="2000" dirty="0">
                <a:solidFill>
                  <a:srgbClr val="CC3300"/>
                </a:solidFill>
                <a:latin typeface="Times New Roman" charset="0"/>
              </a:endParaRPr>
            </a:p>
            <a:p>
              <a:pPr>
                <a:spcBef>
                  <a:spcPct val="50000"/>
                </a:spcBef>
                <a:buClrTx/>
                <a:buSzTx/>
                <a:buFontTx/>
                <a:buNone/>
              </a:pPr>
              <a:r>
                <a:rPr lang="fr-FR" altLang="fr-FR" sz="2000" dirty="0">
                  <a:solidFill>
                    <a:srgbClr val="3333FF"/>
                  </a:solidFill>
                  <a:latin typeface="Times New Roman" charset="0"/>
                </a:rPr>
                <a:t>Propriété21</a:t>
              </a:r>
            </a:p>
            <a:p>
              <a:pPr>
                <a:spcBef>
                  <a:spcPct val="50000"/>
                </a:spcBef>
                <a:buClrTx/>
                <a:buSzTx/>
                <a:buFontTx/>
                <a:buNone/>
              </a:pPr>
              <a:r>
                <a:rPr lang="fr-FR" altLang="fr-FR" sz="2000" dirty="0">
                  <a:solidFill>
                    <a:srgbClr val="3333FF"/>
                  </a:solidFill>
                  <a:latin typeface="Times New Roman" charset="0"/>
                </a:rPr>
                <a:t>Propriété22</a:t>
              </a:r>
              <a:endParaRPr lang="fr-FR" altLang="fr-FR" sz="2000" dirty="0">
                <a:latin typeface="Times New Roman" charset="0"/>
              </a:endParaRPr>
            </a:p>
            <a:p>
              <a:pPr>
                <a:spcBef>
                  <a:spcPct val="50000"/>
                </a:spcBef>
                <a:buClrTx/>
                <a:buSzTx/>
                <a:buFontTx/>
                <a:buNone/>
              </a:pPr>
              <a:r>
                <a:rPr lang="fr-FR" altLang="fr-FR" sz="2000" dirty="0">
                  <a:latin typeface="Times New Roman" charset="0"/>
                </a:rPr>
                <a:t>….</a:t>
              </a:r>
            </a:p>
          </p:txBody>
        </p:sp>
        <p:sp>
          <p:nvSpPr>
            <p:cNvPr id="36879" name="Line 8"/>
            <p:cNvSpPr>
              <a:spLocks noChangeShapeType="1"/>
            </p:cNvSpPr>
            <p:nvPr/>
          </p:nvSpPr>
          <p:spPr bwMode="auto">
            <a:xfrm>
              <a:off x="1776" y="2496"/>
              <a:ext cx="1872"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sp>
        <p:nvSpPr>
          <p:cNvPr id="36870" name="Oval 9"/>
          <p:cNvSpPr>
            <a:spLocks noChangeArrowheads="1"/>
          </p:cNvSpPr>
          <p:nvPr/>
        </p:nvSpPr>
        <p:spPr bwMode="auto">
          <a:xfrm>
            <a:off x="3810000" y="4908550"/>
            <a:ext cx="1447800" cy="914400"/>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fr-FR" altLang="fr-FR" sz="1800"/>
          </a:p>
        </p:txBody>
      </p:sp>
      <p:sp>
        <p:nvSpPr>
          <p:cNvPr id="36871" name="Line 10"/>
          <p:cNvSpPr>
            <a:spLocks noChangeShapeType="1"/>
          </p:cNvSpPr>
          <p:nvPr/>
        </p:nvSpPr>
        <p:spPr bwMode="auto">
          <a:xfrm>
            <a:off x="3048000" y="5441950"/>
            <a:ext cx="762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36872" name="Line 11"/>
          <p:cNvSpPr>
            <a:spLocks noChangeShapeType="1"/>
          </p:cNvSpPr>
          <p:nvPr/>
        </p:nvSpPr>
        <p:spPr bwMode="auto">
          <a:xfrm>
            <a:off x="5257800" y="5441950"/>
            <a:ext cx="9144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36873" name="Line 12"/>
          <p:cNvSpPr>
            <a:spLocks noChangeShapeType="1"/>
          </p:cNvSpPr>
          <p:nvPr/>
        </p:nvSpPr>
        <p:spPr bwMode="auto">
          <a:xfrm>
            <a:off x="3810000" y="5289550"/>
            <a:ext cx="14478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36874" name="Text Box 13"/>
          <p:cNvSpPr txBox="1">
            <a:spLocks noChangeArrowheads="1"/>
          </p:cNvSpPr>
          <p:nvPr/>
        </p:nvSpPr>
        <p:spPr bwMode="auto">
          <a:xfrm>
            <a:off x="3886200" y="49847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50000"/>
              </a:spcBef>
              <a:buClrTx/>
              <a:buSzTx/>
              <a:buFontTx/>
              <a:buNone/>
            </a:pPr>
            <a:r>
              <a:rPr lang="fr-FR" altLang="fr-FR" sz="1600">
                <a:solidFill>
                  <a:schemeClr val="hlink"/>
                </a:solidFill>
                <a:latin typeface="Times New Roman" charset="0"/>
              </a:rPr>
              <a:t>NOM_ASS</a:t>
            </a:r>
            <a:endParaRPr lang="fr-FR" altLang="fr-FR" sz="1600">
              <a:latin typeface="Times New Roman" charset="0"/>
            </a:endParaRPr>
          </a:p>
        </p:txBody>
      </p:sp>
      <p:sp>
        <p:nvSpPr>
          <p:cNvPr id="36875" name="Text Box 14"/>
          <p:cNvSpPr txBox="1">
            <a:spLocks noChangeArrowheads="1"/>
          </p:cNvSpPr>
          <p:nvPr/>
        </p:nvSpPr>
        <p:spPr bwMode="auto">
          <a:xfrm>
            <a:off x="2971800" y="55181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50000"/>
              </a:spcBef>
              <a:buClrTx/>
              <a:buSzTx/>
              <a:buFontTx/>
              <a:buNone/>
            </a:pPr>
            <a:r>
              <a:rPr lang="fr-FR" altLang="fr-FR" sz="1600">
                <a:solidFill>
                  <a:srgbClr val="993300"/>
                </a:solidFill>
                <a:latin typeface="Times New Roman" charset="0"/>
              </a:rPr>
              <a:t>Min, Max</a:t>
            </a:r>
            <a:endParaRPr lang="fr-FR" altLang="fr-FR" sz="1600">
              <a:latin typeface="Times New Roman" charset="0"/>
            </a:endParaRPr>
          </a:p>
        </p:txBody>
      </p:sp>
      <p:sp>
        <p:nvSpPr>
          <p:cNvPr id="36876" name="Text Box 15"/>
          <p:cNvSpPr txBox="1">
            <a:spLocks noChangeArrowheads="1"/>
          </p:cNvSpPr>
          <p:nvPr/>
        </p:nvSpPr>
        <p:spPr bwMode="auto">
          <a:xfrm>
            <a:off x="5105400" y="55181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50000"/>
              </a:spcBef>
              <a:buClrTx/>
              <a:buSzTx/>
              <a:buFontTx/>
              <a:buNone/>
            </a:pPr>
            <a:r>
              <a:rPr lang="fr-FR" altLang="fr-FR" sz="1600">
                <a:solidFill>
                  <a:srgbClr val="993300"/>
                </a:solidFill>
                <a:latin typeface="Times New Roman" charset="0"/>
              </a:rPr>
              <a:t>Min, Max</a:t>
            </a:r>
          </a:p>
        </p:txBody>
      </p:sp>
      <p:sp>
        <p:nvSpPr>
          <p:cNvPr id="36877" name="Line 8"/>
          <p:cNvSpPr>
            <a:spLocks noChangeShapeType="1"/>
          </p:cNvSpPr>
          <p:nvPr/>
        </p:nvSpPr>
        <p:spPr bwMode="auto">
          <a:xfrm>
            <a:off x="228600" y="4724400"/>
            <a:ext cx="2819400"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3868830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fr-FR" altLang="fr-FR">
                <a:ea typeface="ＭＳ Ｐゴシック" charset="-128"/>
              </a:rPr>
              <a:t>Méthode de construction du MCD </a:t>
            </a:r>
          </a:p>
        </p:txBody>
      </p:sp>
      <p:sp>
        <p:nvSpPr>
          <p:cNvPr id="337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endParaRPr lang="fr-FR" altLang="fr-FR" sz="1800"/>
          </a:p>
        </p:txBody>
      </p:sp>
      <p:sp>
        <p:nvSpPr>
          <p:cNvPr id="33796" name="Espace réservé du contenu 5"/>
          <p:cNvSpPr>
            <a:spLocks noGrp="1"/>
          </p:cNvSpPr>
          <p:nvPr>
            <p:ph idx="1"/>
          </p:nvPr>
        </p:nvSpPr>
        <p:spPr/>
        <p:txBody>
          <a:bodyPr/>
          <a:lstStyle/>
          <a:p>
            <a:r>
              <a:rPr lang="fr-FR" altLang="fr-FR">
                <a:ea typeface="ＭＳ Ｐゴシック" charset="-128"/>
              </a:rPr>
              <a:t>Cf. document « Elaboration du MCD : la méthode dite descendante »</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165042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fr-CH" altLang="fr-FR">
                <a:ea typeface="ＭＳ Ｐゴシック" charset="-128"/>
              </a:rPr>
              <a:t>Objectifs de la modélisation</a:t>
            </a:r>
          </a:p>
        </p:txBody>
      </p:sp>
      <p:sp>
        <p:nvSpPr>
          <p:cNvPr id="20483" name="Rectangle 3"/>
          <p:cNvSpPr>
            <a:spLocks noGrp="1" noChangeArrowheads="1"/>
          </p:cNvSpPr>
          <p:nvPr>
            <p:ph type="body" idx="1"/>
          </p:nvPr>
        </p:nvSpPr>
        <p:spPr/>
        <p:txBody>
          <a:bodyPr/>
          <a:lstStyle/>
          <a:p>
            <a:r>
              <a:rPr lang="fr-FR" altLang="ja-JP" sz="2000" dirty="0">
                <a:ea typeface="ＭＳ Ｐゴシック" charset="-128"/>
              </a:rPr>
              <a:t>Elaborer une structure qui permet de représenter un ensemble de données, ainsi que les relations entre ces données</a:t>
            </a:r>
          </a:p>
          <a:p>
            <a:r>
              <a:rPr lang="fr-FR" altLang="ja-JP" sz="2000" dirty="0">
                <a:ea typeface="ＭＳ Ｐゴシック" charset="-128"/>
              </a:rPr>
              <a:t>Ces données seront par la suite stockées dans une base de données.</a:t>
            </a:r>
          </a:p>
          <a:p>
            <a:r>
              <a:rPr lang="fr-FR" altLang="fr-FR" sz="2000" dirty="0">
                <a:ea typeface="ＭＳ Ｐゴシック" charset="-128"/>
              </a:rPr>
              <a:t>Différents modèles existent, en fonction du niveau où l</a:t>
            </a:r>
            <a:r>
              <a:rPr lang="fr-FR" altLang="fr-FR" sz="2000" dirty="0">
                <a:latin typeface="Arial" charset="0"/>
                <a:ea typeface="ＭＳ Ｐゴシック" charset="-128"/>
              </a:rPr>
              <a:t>’</a:t>
            </a:r>
            <a:r>
              <a:rPr lang="fr-FR" altLang="ja-JP" sz="2000" dirty="0">
                <a:ea typeface="ＭＳ Ｐゴシック" charset="-128"/>
              </a:rPr>
              <a:t>on se situe et des méthodologies employées</a:t>
            </a:r>
          </a:p>
          <a:p>
            <a:r>
              <a:rPr lang="fr-FR" altLang="fr-FR" sz="2000" dirty="0">
                <a:ea typeface="ＭＳ Ｐゴシック" charset="-128"/>
              </a:rPr>
              <a:t>Niveaux :</a:t>
            </a:r>
          </a:p>
          <a:p>
            <a:pPr lvl="1"/>
            <a:r>
              <a:rPr lang="fr-FR" altLang="fr-FR" sz="1600" dirty="0">
                <a:ea typeface="ＭＳ Ｐゴシック" charset="-128"/>
              </a:rPr>
              <a:t>Conceptuel : Définition abstraite des éléments qui composent le système </a:t>
            </a:r>
            <a:br>
              <a:rPr lang="fr-FR" altLang="fr-FR" sz="1600" dirty="0">
                <a:ea typeface="ＭＳ Ｐゴシック" charset="-128"/>
              </a:rPr>
            </a:br>
            <a:r>
              <a:rPr lang="fr-FR" altLang="fr-FR" sz="1600" dirty="0">
                <a:ea typeface="ＭＳ Ｐゴシック" charset="-128"/>
              </a:rPr>
              <a:t>(on parle d</a:t>
            </a:r>
            <a:r>
              <a:rPr lang="ja-JP" altLang="fr-FR" sz="1600" dirty="0">
                <a:latin typeface="Arial" charset="0"/>
                <a:ea typeface="ＭＳ Ｐゴシック" charset="-128"/>
              </a:rPr>
              <a:t>’</a:t>
            </a:r>
            <a:r>
              <a:rPr lang="fr-FR" altLang="ja-JP" sz="1600" dirty="0">
                <a:ea typeface="ＭＳ Ｐゴシック" charset="-128"/>
              </a:rPr>
              <a:t>entités, de relations, de classes, …)</a:t>
            </a:r>
          </a:p>
          <a:p>
            <a:pPr lvl="1"/>
            <a:r>
              <a:rPr lang="fr-FR" altLang="fr-FR" sz="1600" dirty="0">
                <a:ea typeface="ＭＳ Ｐゴシック" charset="-128"/>
              </a:rPr>
              <a:t>Logique : Dépend du type d</a:t>
            </a:r>
            <a:r>
              <a:rPr lang="fr-FR" altLang="fr-FR" sz="1600" dirty="0">
                <a:latin typeface="Arial" charset="0"/>
                <a:ea typeface="ＭＳ Ｐゴシック" charset="-128"/>
              </a:rPr>
              <a:t>’</a:t>
            </a:r>
            <a:r>
              <a:rPr lang="fr-FR" altLang="ja-JP" sz="1600" dirty="0">
                <a:ea typeface="ＭＳ Ｐゴシック" charset="-128"/>
              </a:rPr>
              <a:t>organisation des données retenu (base relationnelle, objet, hiérarchique, …). On parle de tables, de contraintes,...</a:t>
            </a:r>
          </a:p>
          <a:p>
            <a:pPr lvl="1"/>
            <a:r>
              <a:rPr lang="fr-FR" altLang="fr-FR" sz="1600" dirty="0">
                <a:ea typeface="ＭＳ Ｐゴシック" charset="-128"/>
              </a:rPr>
              <a:t>Physique: Dépend du type de base qui a été choisie (Oracle, </a:t>
            </a:r>
            <a:r>
              <a:rPr lang="fr-FR" altLang="fr-FR" sz="1600" dirty="0" err="1">
                <a:ea typeface="ＭＳ Ｐゴシック" charset="-128"/>
              </a:rPr>
              <a:t>MySql</a:t>
            </a:r>
            <a:r>
              <a:rPr lang="fr-FR" altLang="fr-FR" sz="1600" dirty="0">
                <a:ea typeface="ＭＳ Ｐゴシック" charset="-128"/>
              </a:rPr>
              <a:t>, …)</a:t>
            </a:r>
            <a:br>
              <a:rPr lang="fr-FR" altLang="fr-FR" sz="1600" dirty="0">
                <a:ea typeface="ＭＳ Ｐゴシック" charset="-128"/>
              </a:rPr>
            </a:br>
            <a:r>
              <a:rPr lang="fr-FR" altLang="fr-FR" sz="1600" dirty="0">
                <a:ea typeface="ＭＳ Ｐゴシック" charset="-128"/>
              </a:rPr>
              <a:t>On définit de manière précise les types de données, le stockage, …)</a:t>
            </a:r>
          </a:p>
        </p:txBody>
      </p:sp>
      <p:sp>
        <p:nvSpPr>
          <p:cNvPr id="2" name="Cylindre 1"/>
          <p:cNvSpPr/>
          <p:nvPr/>
        </p:nvSpPr>
        <p:spPr>
          <a:xfrm>
            <a:off x="7810500" y="54102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BD</a:t>
            </a:r>
          </a:p>
        </p:txBody>
      </p:sp>
      <p:sp>
        <p:nvSpPr>
          <p:cNvPr id="3" name="Hexagone 2"/>
          <p:cNvSpPr/>
          <p:nvPr/>
        </p:nvSpPr>
        <p:spPr>
          <a:xfrm>
            <a:off x="292100" y="5562600"/>
            <a:ext cx="163830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Problème</a:t>
            </a:r>
          </a:p>
        </p:txBody>
      </p:sp>
      <p:sp>
        <p:nvSpPr>
          <p:cNvPr id="4" name="Rectangle 3"/>
          <p:cNvSpPr/>
          <p:nvPr/>
        </p:nvSpPr>
        <p:spPr>
          <a:xfrm>
            <a:off x="2463799" y="5410200"/>
            <a:ext cx="4810125"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t>Modèles</a:t>
            </a:r>
          </a:p>
        </p:txBody>
      </p:sp>
      <p:sp>
        <p:nvSpPr>
          <p:cNvPr id="5" name="Rectangle 4"/>
          <p:cNvSpPr/>
          <p:nvPr/>
        </p:nvSpPr>
        <p:spPr>
          <a:xfrm>
            <a:off x="2578100" y="6032500"/>
            <a:ext cx="1460500" cy="59385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Conceptuel</a:t>
            </a:r>
          </a:p>
        </p:txBody>
      </p:sp>
      <p:sp>
        <p:nvSpPr>
          <p:cNvPr id="9" name="Rectangle 8"/>
          <p:cNvSpPr/>
          <p:nvPr/>
        </p:nvSpPr>
        <p:spPr>
          <a:xfrm>
            <a:off x="4143375" y="6018276"/>
            <a:ext cx="1460500" cy="59385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Logique</a:t>
            </a:r>
            <a:endParaRPr lang="fr-FR" dirty="0"/>
          </a:p>
        </p:txBody>
      </p:sp>
      <p:sp>
        <p:nvSpPr>
          <p:cNvPr id="10" name="Rectangle 9"/>
          <p:cNvSpPr/>
          <p:nvPr/>
        </p:nvSpPr>
        <p:spPr>
          <a:xfrm>
            <a:off x="5718175" y="6032500"/>
            <a:ext cx="1460500" cy="59385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Physique</a:t>
            </a:r>
          </a:p>
        </p:txBody>
      </p:sp>
      <p:sp>
        <p:nvSpPr>
          <p:cNvPr id="6" name="Flèche vers la droite 5"/>
          <p:cNvSpPr/>
          <p:nvPr/>
        </p:nvSpPr>
        <p:spPr>
          <a:xfrm>
            <a:off x="2070100" y="5829300"/>
            <a:ext cx="292100" cy="393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a droite 11"/>
          <p:cNvSpPr/>
          <p:nvPr/>
        </p:nvSpPr>
        <p:spPr>
          <a:xfrm>
            <a:off x="7404099" y="5821426"/>
            <a:ext cx="292100" cy="393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6"/>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148281276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subTitle" idx="1"/>
          </p:nvPr>
        </p:nvSpPr>
        <p:spPr>
          <a:xfrm>
            <a:off x="1611313" y="1858963"/>
            <a:ext cx="6400800" cy="2447925"/>
          </a:xfrm>
        </p:spPr>
        <p:txBody>
          <a:bodyPr/>
          <a:lstStyle/>
          <a:p>
            <a:pPr algn="ctr" eaLnBrk="1" hangingPunct="1">
              <a:buFont typeface="Wingdings" charset="2"/>
              <a:buNone/>
            </a:pPr>
            <a:r>
              <a:rPr lang="fr-FR" altLang="fr-FR" sz="3600" dirty="0">
                <a:ea typeface="ＭＳ Ｐゴシック" charset="-128"/>
              </a:rPr>
              <a:t>Modèle Logique des Données (MLD)</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141842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La modélisation logique des données : les étapes</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21</a:t>
            </a:fld>
            <a:endParaRPr lang="en-US"/>
          </a:p>
        </p:txBody>
      </p:sp>
      <p:sp>
        <p:nvSpPr>
          <p:cNvPr id="3" name="Espace réservé du contenu 2"/>
          <p:cNvSpPr>
            <a:spLocks noGrp="1"/>
          </p:cNvSpPr>
          <p:nvPr>
            <p:ph idx="1"/>
          </p:nvPr>
        </p:nvSpPr>
        <p:spPr/>
        <p:txBody>
          <a:bodyPr/>
          <a:lstStyle/>
          <a:p>
            <a:r>
              <a:rPr lang="fr-FR" altLang="fr-FR" sz="2800" dirty="0">
                <a:ea typeface="ＭＳ Ｐゴシック" charset="-128"/>
              </a:rPr>
              <a:t>Transformation du MCD en un MLD exprimé dans un formalisme logique adapté au SGBD envisagé</a:t>
            </a:r>
          </a:p>
          <a:p>
            <a:r>
              <a:rPr lang="fr-FR" altLang="fr-FR" sz="2800" dirty="0">
                <a:ea typeface="ＭＳ Ｐゴシック" charset="-128"/>
              </a:rPr>
              <a:t>Normalisation</a:t>
            </a:r>
          </a:p>
          <a:p>
            <a:r>
              <a:rPr lang="fr-FR" altLang="fr-FR" i="1" dirty="0">
                <a:ea typeface="ＭＳ Ｐゴシック" charset="-128"/>
              </a:rPr>
              <a:t>Le MLD sera ensuite transformé et adapté en fonction des spécificités du langage de définition des données spécifique à l</a:t>
            </a:r>
            <a:r>
              <a:rPr lang="ja-JP" altLang="fr-FR" i="1" dirty="0">
                <a:latin typeface="Arial" charset="0"/>
              </a:rPr>
              <a:t>’</a:t>
            </a:r>
            <a:r>
              <a:rPr lang="fr-FR" altLang="ja-JP" i="1" dirty="0"/>
              <a:t>outil retenu pour devenir MPD</a:t>
            </a:r>
            <a:endParaRPr lang="fr-FR" altLang="fr-FR" i="1" dirty="0">
              <a:ea typeface="ＭＳ Ｐゴシック" charset="-128"/>
            </a:endParaRPr>
          </a:p>
        </p:txBody>
      </p:sp>
    </p:spTree>
    <p:extLst>
      <p:ext uri="{BB962C8B-B14F-4D97-AF65-F5344CB8AC3E}">
        <p14:creationId xmlns:p14="http://schemas.microsoft.com/office/powerpoint/2010/main" val="2009567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a:bodyPr>
          <a:lstStyle/>
          <a:p>
            <a:r>
              <a:rPr lang="fr-FR" altLang="fr-FR" dirty="0">
                <a:ea typeface="ＭＳ Ｐゴシック" charset="-128"/>
              </a:rPr>
              <a:t>Les différents MLD</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22</a:t>
            </a:fld>
            <a:endParaRPr lang="en-US"/>
          </a:p>
        </p:txBody>
      </p:sp>
      <p:sp>
        <p:nvSpPr>
          <p:cNvPr id="3" name="Espace réservé du contenu 2"/>
          <p:cNvSpPr>
            <a:spLocks noGrp="1"/>
          </p:cNvSpPr>
          <p:nvPr>
            <p:ph idx="1"/>
          </p:nvPr>
        </p:nvSpPr>
        <p:spPr/>
        <p:txBody>
          <a:bodyPr/>
          <a:lstStyle/>
          <a:p>
            <a:r>
              <a:rPr lang="fr-FR" altLang="fr-FR" sz="2800" dirty="0">
                <a:ea typeface="ＭＳ Ｐゴシック" charset="-128"/>
              </a:rPr>
              <a:t>Système de Gestion de Fichiers ou SGF (pas vraiment des SGBD)</a:t>
            </a:r>
          </a:p>
          <a:p>
            <a:r>
              <a:rPr lang="fr-FR" altLang="fr-FR" sz="2800" dirty="0">
                <a:ea typeface="ＭＳ Ｐゴシック" charset="-128"/>
              </a:rPr>
              <a:t>SGBD </a:t>
            </a:r>
            <a:r>
              <a:rPr lang="fr-FR" altLang="fr-FR" sz="2800" dirty="0" err="1">
                <a:ea typeface="ＭＳ Ｐゴシック" charset="-128"/>
              </a:rPr>
              <a:t>navigationnels</a:t>
            </a:r>
            <a:r>
              <a:rPr lang="fr-FR" altLang="fr-FR" sz="2800" dirty="0">
                <a:ea typeface="ＭＳ Ｐゴシック" charset="-128"/>
              </a:rPr>
              <a:t> : hiérarchiques ou réseaux</a:t>
            </a:r>
          </a:p>
          <a:p>
            <a:r>
              <a:rPr lang="fr-FR" altLang="fr-FR" sz="2800" u="sng" dirty="0">
                <a:ea typeface="ＭＳ Ｐゴシック" charset="-128"/>
              </a:rPr>
              <a:t>SGBD relationnels</a:t>
            </a:r>
          </a:p>
          <a:p>
            <a:r>
              <a:rPr lang="fr-FR" altLang="fr-FR" sz="2800" dirty="0">
                <a:ea typeface="ＭＳ Ｐゴシック" charset="-128"/>
              </a:rPr>
              <a:t>SGBDOO</a:t>
            </a:r>
          </a:p>
        </p:txBody>
      </p:sp>
    </p:spTree>
    <p:extLst>
      <p:ext uri="{BB962C8B-B14F-4D97-AF65-F5344CB8AC3E}">
        <p14:creationId xmlns:p14="http://schemas.microsoft.com/office/powerpoint/2010/main" val="2285688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a:bodyPr>
          <a:lstStyle/>
          <a:p>
            <a:r>
              <a:rPr lang="fr-FR" altLang="fr-FR" dirty="0">
                <a:ea typeface="ＭＳ Ｐゴシック" charset="-128"/>
              </a:rPr>
              <a:t>Modèle relationnel</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23</a:t>
            </a:fld>
            <a:endParaRPr lang="en-US"/>
          </a:p>
        </p:txBody>
      </p:sp>
      <p:sp>
        <p:nvSpPr>
          <p:cNvPr id="3" name="Espace réservé du contenu 2"/>
          <p:cNvSpPr>
            <a:spLocks noGrp="1"/>
          </p:cNvSpPr>
          <p:nvPr>
            <p:ph idx="1"/>
          </p:nvPr>
        </p:nvSpPr>
        <p:spPr/>
        <p:txBody>
          <a:bodyPr/>
          <a:lstStyle/>
          <a:p>
            <a:r>
              <a:rPr lang="fr-FR" altLang="fr-FR" sz="2800" dirty="0">
                <a:ea typeface="ＭＳ Ｐゴシック" charset="-128"/>
              </a:rPr>
              <a:t>Les concepts du modèle relationnel découlent de la théorie des ensembles</a:t>
            </a:r>
          </a:p>
          <a:p>
            <a:r>
              <a:rPr lang="fr-FR" altLang="fr-FR" sz="2800" dirty="0">
                <a:ea typeface="ＭＳ Ｐゴシック" charset="-128"/>
              </a:rPr>
              <a:t>A ce type de modèle sont associées les notions suivantes:</a:t>
            </a:r>
          </a:p>
          <a:p>
            <a:pPr lvl="1"/>
            <a:r>
              <a:rPr lang="fr-FR" altLang="fr-FR" i="1" dirty="0">
                <a:ea typeface="ＭＳ Ｐゴシック" charset="-128"/>
              </a:rPr>
              <a:t>domaine</a:t>
            </a:r>
            <a:endParaRPr lang="fr-FR" altLang="fr-FR" sz="3200" i="1" dirty="0">
              <a:ea typeface="ＭＳ Ｐゴシック" charset="-128"/>
            </a:endParaRPr>
          </a:p>
          <a:p>
            <a:pPr lvl="1"/>
            <a:r>
              <a:rPr lang="fr-FR" altLang="fr-FR" i="1" dirty="0">
                <a:ea typeface="ＭＳ Ｐゴシック" charset="-128"/>
              </a:rPr>
              <a:t>relation</a:t>
            </a:r>
          </a:p>
          <a:p>
            <a:pPr lvl="1"/>
            <a:r>
              <a:rPr lang="fr-FR" altLang="fr-FR" i="1" dirty="0">
                <a:ea typeface="ＭＳ Ｐゴシック" charset="-128"/>
              </a:rPr>
              <a:t>attribut</a:t>
            </a:r>
          </a:p>
          <a:p>
            <a:pPr lvl="1"/>
            <a:r>
              <a:rPr lang="fr-FR" altLang="fr-FR" i="1" dirty="0" err="1">
                <a:ea typeface="ＭＳ Ｐゴシック" charset="-128"/>
              </a:rPr>
              <a:t>tuple</a:t>
            </a:r>
            <a:r>
              <a:rPr lang="fr-FR" altLang="fr-FR" dirty="0">
                <a:ea typeface="ＭＳ Ｐゴシック" charset="-128"/>
              </a:rPr>
              <a:t> ou </a:t>
            </a:r>
            <a:r>
              <a:rPr lang="fr-FR" altLang="fr-FR" i="1" dirty="0">
                <a:ea typeface="ＭＳ Ｐゴシック" charset="-128"/>
              </a:rPr>
              <a:t>n-</a:t>
            </a:r>
            <a:r>
              <a:rPr lang="fr-FR" altLang="fr-FR" i="1" dirty="0" err="1">
                <a:ea typeface="ＭＳ Ｐゴシック" charset="-128"/>
              </a:rPr>
              <a:t>uplet</a:t>
            </a:r>
            <a:endParaRPr lang="fr-FR" altLang="fr-FR" i="1" dirty="0">
              <a:ea typeface="ＭＳ Ｐゴシック" charset="-128"/>
            </a:endParaRPr>
          </a:p>
        </p:txBody>
      </p:sp>
    </p:spTree>
    <p:extLst>
      <p:ext uri="{BB962C8B-B14F-4D97-AF65-F5344CB8AC3E}">
        <p14:creationId xmlns:p14="http://schemas.microsoft.com/office/powerpoint/2010/main" val="201210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a:bodyPr>
          <a:lstStyle/>
          <a:p>
            <a:r>
              <a:rPr lang="fr-FR" altLang="fr-FR" dirty="0">
                <a:ea typeface="ＭＳ Ｐゴシック" charset="-128"/>
              </a:rPr>
              <a:t>Modèle relationnel</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24</a:t>
            </a:fld>
            <a:endParaRPr lang="en-US"/>
          </a:p>
        </p:txBody>
      </p:sp>
      <p:graphicFrame>
        <p:nvGraphicFramePr>
          <p:cNvPr id="6" name="Group 5"/>
          <p:cNvGraphicFramePr>
            <a:graphicFrameLocks noGrp="1"/>
          </p:cNvGraphicFramePr>
          <p:nvPr/>
        </p:nvGraphicFramePr>
        <p:xfrm>
          <a:off x="2673350" y="2276475"/>
          <a:ext cx="6218238" cy="4114800"/>
        </p:xfrm>
        <a:graphic>
          <a:graphicData uri="http://schemas.openxmlformats.org/drawingml/2006/table">
            <a:tbl>
              <a:tblPr/>
              <a:tblGrid>
                <a:gridCol w="15541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tblGrid>
              <a:tr h="685800">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685800">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685800">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685800">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685800">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685800">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eaLnBrk="0" hangingPunct="0">
                        <a:spcBef>
                          <a:spcPct val="20000"/>
                        </a:spcBef>
                        <a:buClr>
                          <a:schemeClr val="folHlink"/>
                        </a:buClr>
                        <a:buSzPct val="60000"/>
                        <a:buFont typeface="Wingdings" charset="2"/>
                        <a:defRPr sz="2800">
                          <a:solidFill>
                            <a:schemeClr val="tx1"/>
                          </a:solidFill>
                          <a:latin typeface="Tahoma" charset="0"/>
                          <a:ea typeface="ＭＳ Ｐゴシック" charset="-128"/>
                        </a:defRPr>
                      </a:lvl1pPr>
                      <a:lvl2pPr marL="742950" indent="-285750" eaLnBrk="0" hangingPunct="0">
                        <a:spcBef>
                          <a:spcPct val="20000"/>
                        </a:spcBef>
                        <a:buClr>
                          <a:schemeClr val="hlink"/>
                        </a:buClr>
                        <a:buSzPct val="55000"/>
                        <a:buFont typeface="Wingdings" charset="2"/>
                        <a:defRPr sz="2400">
                          <a:solidFill>
                            <a:schemeClr val="tx1"/>
                          </a:solidFill>
                          <a:latin typeface="Tahoma" charset="0"/>
                          <a:ea typeface="ＭＳ Ｐゴシック" charset="-128"/>
                        </a:defRPr>
                      </a:lvl2pPr>
                      <a:lvl3pPr marL="1143000" indent="-228600" eaLnBrk="0" hangingPunct="0">
                        <a:spcBef>
                          <a:spcPct val="20000"/>
                        </a:spcBef>
                        <a:buClr>
                          <a:schemeClr val="folHlink"/>
                        </a:buClr>
                        <a:buSzPct val="50000"/>
                        <a:buFont typeface="Wingdings" charset="2"/>
                        <a:defRPr sz="2000">
                          <a:solidFill>
                            <a:schemeClr val="tx1"/>
                          </a:solidFill>
                          <a:latin typeface="Tahoma" charset="0"/>
                          <a:ea typeface="ＭＳ Ｐゴシック" charset="-128"/>
                        </a:defRPr>
                      </a:lvl3pPr>
                      <a:lvl4pPr marL="1600200" indent="-228600" eaLnBrk="0" hangingPunct="0">
                        <a:spcBef>
                          <a:spcPct val="20000"/>
                        </a:spcBef>
                        <a:buClr>
                          <a:schemeClr val="accent2"/>
                        </a:buClr>
                        <a:buSzPct val="55000"/>
                        <a:buFont typeface="Wingdings" charset="2"/>
                        <a:defRPr>
                          <a:solidFill>
                            <a:schemeClr val="tx1"/>
                          </a:solidFill>
                          <a:latin typeface="Tahoma" charset="0"/>
                          <a:ea typeface="ＭＳ Ｐゴシック" charset="-128"/>
                        </a:defRPr>
                      </a:lvl4pPr>
                      <a:lvl5pPr marL="2057400" indent="-228600" eaLnBrk="0" hangingPunct="0">
                        <a:spcBef>
                          <a:spcPct val="20000"/>
                        </a:spcBef>
                        <a:buClr>
                          <a:schemeClr val="accent1"/>
                        </a:buClr>
                        <a:buSzPct val="50000"/>
                        <a:buFont typeface="Wingdings" charset="2"/>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fr-FR" altLang="fr-FR" sz="2800" b="0" i="0" u="none" strike="noStrike" cap="none" normalizeH="0" baseline="0">
                        <a:ln>
                          <a:noFill/>
                        </a:ln>
                        <a:solidFill>
                          <a:schemeClr val="tx1"/>
                        </a:solidFill>
                        <a:effectLst/>
                        <a:latin typeface="Tahoma" charset="0"/>
                        <a:ea typeface="ＭＳ Ｐゴシック" charset="-128"/>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7" name="Text Box 42"/>
          <p:cNvSpPr txBox="1">
            <a:spLocks noChangeArrowheads="1"/>
          </p:cNvSpPr>
          <p:nvPr/>
        </p:nvSpPr>
        <p:spPr bwMode="auto">
          <a:xfrm>
            <a:off x="715963" y="4437063"/>
            <a:ext cx="687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solidFill>
                  <a:schemeClr val="accent1"/>
                </a:solidFill>
              </a:rPr>
              <a:t>tuple</a:t>
            </a:r>
          </a:p>
        </p:txBody>
      </p:sp>
      <p:sp>
        <p:nvSpPr>
          <p:cNvPr id="8" name="Text Box 43"/>
          <p:cNvSpPr txBox="1">
            <a:spLocks noChangeArrowheads="1"/>
          </p:cNvSpPr>
          <p:nvPr/>
        </p:nvSpPr>
        <p:spPr bwMode="auto">
          <a:xfrm>
            <a:off x="7667625" y="549275"/>
            <a:ext cx="922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solidFill>
                  <a:schemeClr val="accent2"/>
                </a:solidFill>
              </a:rPr>
              <a:t>attribut</a:t>
            </a:r>
          </a:p>
        </p:txBody>
      </p:sp>
      <p:sp>
        <p:nvSpPr>
          <p:cNvPr id="9" name="AutoShape 44"/>
          <p:cNvSpPr>
            <a:spLocks noChangeArrowheads="1"/>
          </p:cNvSpPr>
          <p:nvPr/>
        </p:nvSpPr>
        <p:spPr bwMode="auto">
          <a:xfrm>
            <a:off x="1508125" y="4508500"/>
            <a:ext cx="976313" cy="287338"/>
          </a:xfrm>
          <a:prstGeom prst="rightArrow">
            <a:avLst>
              <a:gd name="adj1" fmla="val 50000"/>
              <a:gd name="adj2" fmla="val 84945"/>
            </a:avLst>
          </a:prstGeom>
          <a:solidFill>
            <a:schemeClr val="tx1"/>
          </a:solidFill>
          <a:ln w="12700">
            <a:solidFill>
              <a:schemeClr val="tx1"/>
            </a:solidFill>
            <a:miter lim="800000"/>
            <a:headEnd type="none" w="sm" len="sm"/>
            <a:tailEnd type="none" w="sm" len="sm"/>
          </a:ln>
        </p:spPr>
        <p:txBody>
          <a:bodyPr wrap="none" anchor="ct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pPr algn="ctr"/>
            <a:endParaRPr lang="x-none" altLang="x-none"/>
          </a:p>
        </p:txBody>
      </p:sp>
      <p:sp>
        <p:nvSpPr>
          <p:cNvPr id="10" name="AutoShape 45"/>
          <p:cNvSpPr>
            <a:spLocks noChangeArrowheads="1"/>
          </p:cNvSpPr>
          <p:nvPr/>
        </p:nvSpPr>
        <p:spPr bwMode="auto">
          <a:xfrm rot="5400000">
            <a:off x="7539037" y="1468438"/>
            <a:ext cx="976313" cy="287338"/>
          </a:xfrm>
          <a:prstGeom prst="rightArrow">
            <a:avLst>
              <a:gd name="adj1" fmla="val 50000"/>
              <a:gd name="adj2" fmla="val 84945"/>
            </a:avLst>
          </a:prstGeom>
          <a:solidFill>
            <a:schemeClr val="tx1"/>
          </a:solidFill>
          <a:ln w="12700">
            <a:solidFill>
              <a:schemeClr val="tx1"/>
            </a:solidFill>
            <a:miter lim="800000"/>
            <a:headEnd type="none" w="sm" len="sm"/>
            <a:tailEnd type="none" w="sm" len="sm"/>
          </a:ln>
        </p:spPr>
        <p:txBody>
          <a:bodyPr rot="10800000" vert="eaVert" wrap="none" anchor="ct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pPr algn="ctr"/>
            <a:endParaRPr lang="x-none" altLang="x-none"/>
          </a:p>
        </p:txBody>
      </p:sp>
      <p:sp>
        <p:nvSpPr>
          <p:cNvPr id="11" name="Text Box 46"/>
          <p:cNvSpPr txBox="1">
            <a:spLocks noChangeArrowheads="1"/>
          </p:cNvSpPr>
          <p:nvPr/>
        </p:nvSpPr>
        <p:spPr bwMode="auto">
          <a:xfrm>
            <a:off x="2916238" y="2420938"/>
            <a:ext cx="1088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fr-FR" altLang="fr-FR" sz="1800" b="1"/>
              <a:t>n°secu</a:t>
            </a:r>
          </a:p>
        </p:txBody>
      </p:sp>
      <p:sp>
        <p:nvSpPr>
          <p:cNvPr id="12" name="Text Box 47"/>
          <p:cNvSpPr txBox="1">
            <a:spLocks noChangeArrowheads="1"/>
          </p:cNvSpPr>
          <p:nvPr/>
        </p:nvSpPr>
        <p:spPr bwMode="auto">
          <a:xfrm>
            <a:off x="4643438" y="2420938"/>
            <a:ext cx="627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nom</a:t>
            </a:r>
          </a:p>
        </p:txBody>
      </p:sp>
      <p:sp>
        <p:nvSpPr>
          <p:cNvPr id="13" name="Text Box 48"/>
          <p:cNvSpPr txBox="1">
            <a:spLocks noChangeArrowheads="1"/>
          </p:cNvSpPr>
          <p:nvPr/>
        </p:nvSpPr>
        <p:spPr bwMode="auto">
          <a:xfrm>
            <a:off x="6083300" y="2420938"/>
            <a:ext cx="10775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fr-FR" altLang="fr-FR" sz="1800" b="1" dirty="0"/>
              <a:t>prénom</a:t>
            </a:r>
          </a:p>
        </p:txBody>
      </p:sp>
      <p:sp>
        <p:nvSpPr>
          <p:cNvPr id="14" name="Text Box 49"/>
          <p:cNvSpPr txBox="1">
            <a:spLocks noChangeArrowheads="1"/>
          </p:cNvSpPr>
          <p:nvPr/>
        </p:nvSpPr>
        <p:spPr bwMode="auto">
          <a:xfrm>
            <a:off x="7524750" y="2282825"/>
            <a:ext cx="1160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pPr algn="ctr"/>
            <a:r>
              <a:rPr lang="fr-FR" altLang="x-none"/>
              <a:t>date</a:t>
            </a:r>
          </a:p>
          <a:p>
            <a:pPr algn="ctr"/>
            <a:r>
              <a:rPr lang="fr-FR" altLang="x-none"/>
              <a:t>naissance</a:t>
            </a:r>
          </a:p>
        </p:txBody>
      </p:sp>
      <p:sp>
        <p:nvSpPr>
          <p:cNvPr id="15" name="Text Box 50"/>
          <p:cNvSpPr txBox="1">
            <a:spLocks noChangeArrowheads="1"/>
          </p:cNvSpPr>
          <p:nvPr/>
        </p:nvSpPr>
        <p:spPr bwMode="auto">
          <a:xfrm>
            <a:off x="2987675" y="3140075"/>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124436</a:t>
            </a:r>
          </a:p>
        </p:txBody>
      </p:sp>
      <p:sp>
        <p:nvSpPr>
          <p:cNvPr id="16" name="Text Box 51"/>
          <p:cNvSpPr txBox="1">
            <a:spLocks noChangeArrowheads="1"/>
          </p:cNvSpPr>
          <p:nvPr/>
        </p:nvSpPr>
        <p:spPr bwMode="auto">
          <a:xfrm>
            <a:off x="2987675" y="3854450"/>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543674</a:t>
            </a:r>
          </a:p>
        </p:txBody>
      </p:sp>
      <p:sp>
        <p:nvSpPr>
          <p:cNvPr id="17" name="Text Box 52"/>
          <p:cNvSpPr txBox="1">
            <a:spLocks noChangeArrowheads="1"/>
          </p:cNvSpPr>
          <p:nvPr/>
        </p:nvSpPr>
        <p:spPr bwMode="auto">
          <a:xfrm>
            <a:off x="3051175" y="450215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89879</a:t>
            </a:r>
          </a:p>
        </p:txBody>
      </p:sp>
      <p:sp>
        <p:nvSpPr>
          <p:cNvPr id="18" name="Text Box 53"/>
          <p:cNvSpPr txBox="1">
            <a:spLocks noChangeArrowheads="1"/>
          </p:cNvSpPr>
          <p:nvPr/>
        </p:nvSpPr>
        <p:spPr bwMode="auto">
          <a:xfrm>
            <a:off x="3059113" y="52292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3213</a:t>
            </a:r>
          </a:p>
        </p:txBody>
      </p:sp>
      <p:sp>
        <p:nvSpPr>
          <p:cNvPr id="19" name="Text Box 54"/>
          <p:cNvSpPr txBox="1">
            <a:spLocks noChangeArrowheads="1"/>
          </p:cNvSpPr>
          <p:nvPr/>
        </p:nvSpPr>
        <p:spPr bwMode="auto">
          <a:xfrm>
            <a:off x="3059113" y="5870575"/>
            <a:ext cx="947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355A45</a:t>
            </a:r>
          </a:p>
        </p:txBody>
      </p:sp>
      <p:sp>
        <p:nvSpPr>
          <p:cNvPr id="20" name="Text Box 55"/>
          <p:cNvSpPr txBox="1">
            <a:spLocks noChangeArrowheads="1"/>
          </p:cNvSpPr>
          <p:nvPr/>
        </p:nvSpPr>
        <p:spPr bwMode="auto">
          <a:xfrm>
            <a:off x="4416425" y="5876925"/>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AZERTY</a:t>
            </a:r>
          </a:p>
        </p:txBody>
      </p:sp>
      <p:sp>
        <p:nvSpPr>
          <p:cNvPr id="21" name="Text Box 56"/>
          <p:cNvSpPr txBox="1">
            <a:spLocks noChangeArrowheads="1"/>
          </p:cNvSpPr>
          <p:nvPr/>
        </p:nvSpPr>
        <p:spPr bwMode="auto">
          <a:xfrm>
            <a:off x="4427538" y="5229225"/>
            <a:ext cx="1084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DUPOND</a:t>
            </a:r>
          </a:p>
        </p:txBody>
      </p:sp>
      <p:sp>
        <p:nvSpPr>
          <p:cNvPr id="22" name="Text Box 57"/>
          <p:cNvSpPr txBox="1">
            <a:spLocks noChangeArrowheads="1"/>
          </p:cNvSpPr>
          <p:nvPr/>
        </p:nvSpPr>
        <p:spPr bwMode="auto">
          <a:xfrm>
            <a:off x="4427538" y="4508500"/>
            <a:ext cx="1198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DURAND</a:t>
            </a:r>
          </a:p>
        </p:txBody>
      </p:sp>
      <p:sp>
        <p:nvSpPr>
          <p:cNvPr id="23" name="Text Box 58"/>
          <p:cNvSpPr txBox="1">
            <a:spLocks noChangeArrowheads="1"/>
          </p:cNvSpPr>
          <p:nvPr/>
        </p:nvSpPr>
        <p:spPr bwMode="auto">
          <a:xfrm>
            <a:off x="4427538" y="38608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MARTIN</a:t>
            </a:r>
          </a:p>
        </p:txBody>
      </p:sp>
      <p:sp>
        <p:nvSpPr>
          <p:cNvPr id="24" name="Text Box 59"/>
          <p:cNvSpPr txBox="1">
            <a:spLocks noChangeArrowheads="1"/>
          </p:cNvSpPr>
          <p:nvPr/>
        </p:nvSpPr>
        <p:spPr bwMode="auto">
          <a:xfrm>
            <a:off x="4427538" y="3140075"/>
            <a:ext cx="881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AGKHF</a:t>
            </a:r>
          </a:p>
        </p:txBody>
      </p:sp>
      <p:sp>
        <p:nvSpPr>
          <p:cNvPr id="25" name="Text Box 60"/>
          <p:cNvSpPr txBox="1">
            <a:spLocks noChangeArrowheads="1"/>
          </p:cNvSpPr>
          <p:nvPr/>
        </p:nvSpPr>
        <p:spPr bwMode="auto">
          <a:xfrm>
            <a:off x="6000750" y="3133725"/>
            <a:ext cx="1036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ZDDZED</a:t>
            </a:r>
          </a:p>
        </p:txBody>
      </p:sp>
      <p:sp>
        <p:nvSpPr>
          <p:cNvPr id="26" name="Text Box 61"/>
          <p:cNvSpPr txBox="1">
            <a:spLocks noChangeArrowheads="1"/>
          </p:cNvSpPr>
          <p:nvPr/>
        </p:nvSpPr>
        <p:spPr bwMode="auto">
          <a:xfrm>
            <a:off x="7585075" y="3133725"/>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20/10/84</a:t>
            </a:r>
          </a:p>
        </p:txBody>
      </p:sp>
      <p:sp>
        <p:nvSpPr>
          <p:cNvPr id="27" name="Text Box 62"/>
          <p:cNvSpPr txBox="1">
            <a:spLocks noChangeArrowheads="1"/>
          </p:cNvSpPr>
          <p:nvPr/>
        </p:nvSpPr>
        <p:spPr bwMode="auto">
          <a:xfrm>
            <a:off x="7596188" y="3783013"/>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10/01/01</a:t>
            </a:r>
          </a:p>
        </p:txBody>
      </p:sp>
      <p:sp>
        <p:nvSpPr>
          <p:cNvPr id="28" name="Text Box 63"/>
          <p:cNvSpPr txBox="1">
            <a:spLocks noChangeArrowheads="1"/>
          </p:cNvSpPr>
          <p:nvPr/>
        </p:nvSpPr>
        <p:spPr bwMode="auto">
          <a:xfrm>
            <a:off x="7451725" y="4437063"/>
            <a:ext cx="1323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12/09/34</a:t>
            </a:r>
          </a:p>
        </p:txBody>
      </p:sp>
      <p:sp>
        <p:nvSpPr>
          <p:cNvPr id="29" name="Text Box 64"/>
          <p:cNvSpPr txBox="1">
            <a:spLocks noChangeArrowheads="1"/>
          </p:cNvSpPr>
          <p:nvPr/>
        </p:nvSpPr>
        <p:spPr bwMode="auto">
          <a:xfrm>
            <a:off x="7596188" y="515778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21/05/07</a:t>
            </a:r>
          </a:p>
        </p:txBody>
      </p:sp>
      <p:sp>
        <p:nvSpPr>
          <p:cNvPr id="30" name="Text Box 65"/>
          <p:cNvSpPr txBox="1">
            <a:spLocks noChangeArrowheads="1"/>
          </p:cNvSpPr>
          <p:nvPr/>
        </p:nvSpPr>
        <p:spPr bwMode="auto">
          <a:xfrm>
            <a:off x="7585075" y="5870575"/>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17/06/95</a:t>
            </a:r>
          </a:p>
        </p:txBody>
      </p:sp>
      <p:sp>
        <p:nvSpPr>
          <p:cNvPr id="31" name="Text Box 66"/>
          <p:cNvSpPr txBox="1">
            <a:spLocks noChangeArrowheads="1"/>
          </p:cNvSpPr>
          <p:nvPr/>
        </p:nvSpPr>
        <p:spPr bwMode="auto">
          <a:xfrm>
            <a:off x="6072188" y="5876925"/>
            <a:ext cx="820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Olivier</a:t>
            </a:r>
          </a:p>
        </p:txBody>
      </p:sp>
      <p:sp>
        <p:nvSpPr>
          <p:cNvPr id="32" name="Text Box 67"/>
          <p:cNvSpPr txBox="1">
            <a:spLocks noChangeArrowheads="1"/>
          </p:cNvSpPr>
          <p:nvPr/>
        </p:nvSpPr>
        <p:spPr bwMode="auto">
          <a:xfrm>
            <a:off x="6011863" y="5157788"/>
            <a:ext cx="668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Marc</a:t>
            </a:r>
          </a:p>
        </p:txBody>
      </p:sp>
      <p:sp>
        <p:nvSpPr>
          <p:cNvPr id="33" name="Text Box 68"/>
          <p:cNvSpPr txBox="1">
            <a:spLocks noChangeArrowheads="1"/>
          </p:cNvSpPr>
          <p:nvPr/>
        </p:nvSpPr>
        <p:spPr bwMode="auto">
          <a:xfrm>
            <a:off x="6011863" y="450215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Cyrille</a:t>
            </a:r>
          </a:p>
        </p:txBody>
      </p:sp>
      <p:sp>
        <p:nvSpPr>
          <p:cNvPr id="34" name="Text Box 69"/>
          <p:cNvSpPr txBox="1">
            <a:spLocks noChangeArrowheads="1"/>
          </p:cNvSpPr>
          <p:nvPr/>
        </p:nvSpPr>
        <p:spPr bwMode="auto">
          <a:xfrm>
            <a:off x="6011863" y="3860800"/>
            <a:ext cx="982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Thomas</a:t>
            </a:r>
          </a:p>
        </p:txBody>
      </p:sp>
      <p:sp>
        <p:nvSpPr>
          <p:cNvPr id="35" name="Text Box 70"/>
          <p:cNvSpPr txBox="1">
            <a:spLocks noChangeArrowheads="1"/>
          </p:cNvSpPr>
          <p:nvPr/>
        </p:nvSpPr>
        <p:spPr bwMode="auto">
          <a:xfrm>
            <a:off x="585788" y="2997200"/>
            <a:ext cx="1150937" cy="3667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solidFill>
                  <a:schemeClr val="bg1"/>
                </a:solidFill>
              </a:rPr>
              <a:t>EMPLOYE</a:t>
            </a:r>
          </a:p>
        </p:txBody>
      </p:sp>
      <p:sp>
        <p:nvSpPr>
          <p:cNvPr id="36" name="Text Box 71"/>
          <p:cNvSpPr txBox="1">
            <a:spLocks noChangeArrowheads="1"/>
          </p:cNvSpPr>
          <p:nvPr/>
        </p:nvSpPr>
        <p:spPr bwMode="auto">
          <a:xfrm>
            <a:off x="296863" y="1989138"/>
            <a:ext cx="2043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a:t>Nom de la relation</a:t>
            </a:r>
          </a:p>
        </p:txBody>
      </p:sp>
      <p:sp>
        <p:nvSpPr>
          <p:cNvPr id="37" name="AutoShape 72"/>
          <p:cNvSpPr>
            <a:spLocks noChangeArrowheads="1"/>
          </p:cNvSpPr>
          <p:nvPr/>
        </p:nvSpPr>
        <p:spPr bwMode="auto">
          <a:xfrm rot="5400000">
            <a:off x="907257" y="2459831"/>
            <a:ext cx="560388" cy="339725"/>
          </a:xfrm>
          <a:prstGeom prst="rightArrow">
            <a:avLst>
              <a:gd name="adj1" fmla="val 50000"/>
              <a:gd name="adj2" fmla="val 41238"/>
            </a:avLst>
          </a:prstGeom>
          <a:solidFill>
            <a:schemeClr val="tx1"/>
          </a:solidFill>
          <a:ln w="12700">
            <a:solidFill>
              <a:schemeClr val="tx1"/>
            </a:solidFill>
            <a:miter lim="800000"/>
            <a:headEnd type="none" w="sm" len="sm"/>
            <a:tailEnd type="none" w="sm" len="sm"/>
          </a:ln>
        </p:spPr>
        <p:txBody>
          <a:bodyPr rot="10800000" vert="eaVert" wrap="none" anchor="ct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pPr algn="ctr"/>
            <a:endParaRPr lang="x-none" altLang="x-none"/>
          </a:p>
        </p:txBody>
      </p:sp>
      <p:sp>
        <p:nvSpPr>
          <p:cNvPr id="38" name="Oval 73"/>
          <p:cNvSpPr>
            <a:spLocks noChangeArrowheads="1"/>
          </p:cNvSpPr>
          <p:nvPr/>
        </p:nvSpPr>
        <p:spPr bwMode="auto">
          <a:xfrm>
            <a:off x="2987675" y="4508500"/>
            <a:ext cx="1079500" cy="360363"/>
          </a:xfrm>
          <a:prstGeom prst="ellipse">
            <a:avLst/>
          </a:prstGeom>
          <a:noFill/>
          <a:ln w="25400">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endParaRPr lang="x-none" altLang="x-none"/>
          </a:p>
        </p:txBody>
      </p:sp>
      <p:sp>
        <p:nvSpPr>
          <p:cNvPr id="39" name="Text Box 74"/>
          <p:cNvSpPr txBox="1">
            <a:spLocks noChangeArrowheads="1"/>
          </p:cNvSpPr>
          <p:nvPr/>
        </p:nvSpPr>
        <p:spPr bwMode="auto">
          <a:xfrm>
            <a:off x="107950" y="5799138"/>
            <a:ext cx="2484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fr-FR" altLang="fr-FR" sz="1800">
                <a:solidFill>
                  <a:schemeClr val="tx2"/>
                </a:solidFill>
              </a:rPr>
              <a:t>Valeur </a:t>
            </a:r>
            <a:r>
              <a:rPr lang="ru-RU" altLang="fr-FR" sz="1800">
                <a:solidFill>
                  <a:schemeClr val="tx2"/>
                </a:solidFill>
              </a:rPr>
              <a:t>Є</a:t>
            </a:r>
            <a:r>
              <a:rPr lang="fr-FR" altLang="fr-FR" sz="1800">
                <a:solidFill>
                  <a:schemeClr val="tx2"/>
                </a:solidFill>
              </a:rPr>
              <a:t> à un domaine</a:t>
            </a:r>
            <a:endParaRPr lang="ru-RU" altLang="fr-FR" sz="1800">
              <a:solidFill>
                <a:schemeClr val="tx2"/>
              </a:solidFill>
            </a:endParaRPr>
          </a:p>
        </p:txBody>
      </p:sp>
      <p:sp>
        <p:nvSpPr>
          <p:cNvPr id="40" name="AutoShape 75"/>
          <p:cNvSpPr>
            <a:spLocks noChangeArrowheads="1"/>
          </p:cNvSpPr>
          <p:nvPr/>
        </p:nvSpPr>
        <p:spPr bwMode="auto">
          <a:xfrm rot="19574955">
            <a:off x="1187450" y="5157788"/>
            <a:ext cx="1839913" cy="223837"/>
          </a:xfrm>
          <a:prstGeom prst="rightArrow">
            <a:avLst>
              <a:gd name="adj1" fmla="val 50000"/>
              <a:gd name="adj2" fmla="val 205497"/>
            </a:avLst>
          </a:prstGeom>
          <a:solidFill>
            <a:schemeClr val="tx1"/>
          </a:solidFill>
          <a:ln w="12700">
            <a:solidFill>
              <a:schemeClr val="tx1"/>
            </a:solidFill>
            <a:miter lim="800000"/>
            <a:headEnd type="none" w="sm" len="sm"/>
            <a:tailEnd type="none" w="sm" len="sm"/>
          </a:ln>
        </p:spPr>
        <p:txBody>
          <a:bodyPr wrap="none" anchor="ct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pPr algn="ctr"/>
            <a:endParaRPr lang="x-none" altLang="x-none"/>
          </a:p>
        </p:txBody>
      </p:sp>
    </p:spTree>
    <p:extLst>
      <p:ext uri="{BB962C8B-B14F-4D97-AF65-F5344CB8AC3E}">
        <p14:creationId xmlns:p14="http://schemas.microsoft.com/office/powerpoint/2010/main" val="2467266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Règles de transformation MCD </a:t>
            </a:r>
            <a:r>
              <a:rPr lang="fr-FR" altLang="fr-FR" dirty="0">
                <a:ea typeface="ＭＳ Ｐゴシック" charset="-128"/>
                <a:sym typeface="Wingdings" charset="2"/>
              </a:rPr>
              <a:t> MLD : l</a:t>
            </a:r>
            <a:r>
              <a:rPr lang="fr-FR" altLang="fr-FR" dirty="0">
                <a:latin typeface="Arial" charset="0"/>
                <a:sym typeface="Wingdings" charset="2"/>
              </a:rPr>
              <a:t>’</a:t>
            </a:r>
            <a:r>
              <a:rPr lang="fr-FR" altLang="ja-JP" dirty="0">
                <a:sym typeface="Wingdings" charset="2"/>
              </a:rPr>
              <a:t>entité</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25</a:t>
            </a:fld>
            <a:endParaRPr lang="en-US"/>
          </a:p>
        </p:txBody>
      </p:sp>
      <p:sp>
        <p:nvSpPr>
          <p:cNvPr id="3" name="Espace réservé du contenu 2"/>
          <p:cNvSpPr>
            <a:spLocks noGrp="1"/>
          </p:cNvSpPr>
          <p:nvPr>
            <p:ph idx="1"/>
          </p:nvPr>
        </p:nvSpPr>
        <p:spPr/>
        <p:txBody>
          <a:bodyPr>
            <a:normAutofit/>
          </a:bodyPr>
          <a:lstStyle/>
          <a:p>
            <a:r>
              <a:rPr lang="fr-FR" altLang="fr-FR" b="1" i="1" dirty="0">
                <a:ea typeface="ＭＳ Ｐゴシック" charset="-128"/>
              </a:rPr>
              <a:t>Attribut</a:t>
            </a:r>
            <a:endParaRPr lang="fr-FR" altLang="fr-FR" dirty="0">
              <a:ea typeface="ＭＳ Ｐゴシック" charset="-128"/>
            </a:endParaRPr>
          </a:p>
          <a:p>
            <a:pPr lvl="1"/>
            <a:r>
              <a:rPr lang="fr-FR" altLang="fr-FR" dirty="0">
                <a:ea typeface="ＭＳ Ｐゴシック" charset="-128"/>
              </a:rPr>
              <a:t>Une propriété est transformée en attribut</a:t>
            </a:r>
          </a:p>
          <a:p>
            <a:r>
              <a:rPr lang="fr-FR" altLang="fr-FR" b="1" i="1" dirty="0">
                <a:ea typeface="ＭＳ Ｐゴシック" charset="-128"/>
              </a:rPr>
              <a:t>Clé primaire</a:t>
            </a:r>
            <a:endParaRPr lang="fr-FR" altLang="fr-FR" dirty="0">
              <a:ea typeface="ＭＳ Ｐゴシック" charset="-128"/>
            </a:endParaRPr>
          </a:p>
          <a:p>
            <a:pPr lvl="1"/>
            <a:r>
              <a:rPr lang="fr-FR" altLang="fr-FR" dirty="0">
                <a:ea typeface="ＭＳ Ｐゴシック" charset="-128"/>
              </a:rPr>
              <a:t>Un identifiant est transformé en une clé primaire</a:t>
            </a:r>
          </a:p>
          <a:p>
            <a:r>
              <a:rPr lang="fr-FR" altLang="fr-FR" b="1" i="1" dirty="0">
                <a:ea typeface="ＭＳ Ｐゴシック" charset="-128"/>
              </a:rPr>
              <a:t>Clé composée</a:t>
            </a:r>
            <a:endParaRPr lang="fr-FR" altLang="fr-FR" dirty="0">
              <a:ea typeface="ＭＳ Ｐゴシック" charset="-128"/>
            </a:endParaRPr>
          </a:p>
          <a:p>
            <a:pPr lvl="1"/>
            <a:r>
              <a:rPr lang="fr-FR" altLang="fr-FR" dirty="0">
                <a:ea typeface="ＭＳ Ｐゴシック" charset="-128"/>
              </a:rPr>
              <a:t>Une concaténation d</a:t>
            </a:r>
            <a:r>
              <a:rPr lang="ja-JP" altLang="fr-FR" dirty="0">
                <a:latin typeface="Arial" charset="0"/>
              </a:rPr>
              <a:t>’</a:t>
            </a:r>
            <a:r>
              <a:rPr lang="fr-FR" altLang="ja-JP" dirty="0"/>
              <a:t>identifiants est transformée en une clé composée</a:t>
            </a:r>
          </a:p>
          <a:p>
            <a:r>
              <a:rPr lang="fr-FR" altLang="fr-FR" b="1" i="1" dirty="0">
                <a:ea typeface="ＭＳ Ｐゴシック" charset="-128"/>
              </a:rPr>
              <a:t>Table issue d</a:t>
            </a:r>
            <a:r>
              <a:rPr lang="ja-JP" altLang="fr-FR" b="1" i="1" dirty="0">
                <a:latin typeface="Arial" charset="0"/>
              </a:rPr>
              <a:t>’</a:t>
            </a:r>
            <a:r>
              <a:rPr lang="fr-FR" altLang="ja-JP" b="1" i="1" dirty="0"/>
              <a:t>entité</a:t>
            </a:r>
            <a:endParaRPr lang="fr-FR" altLang="ja-JP" dirty="0"/>
          </a:p>
          <a:p>
            <a:pPr lvl="1"/>
            <a:r>
              <a:rPr lang="fr-FR" altLang="fr-FR" dirty="0">
                <a:ea typeface="ＭＳ Ｐゴシック" charset="-128"/>
              </a:rPr>
              <a:t>Toute entité est transformé en table (ou relation). Ses propriétés deviennent les attributs de la table. L</a:t>
            </a:r>
            <a:r>
              <a:rPr lang="fr-FR" altLang="fr-FR" dirty="0">
                <a:latin typeface="Arial" charset="0"/>
              </a:rPr>
              <a:t>’</a:t>
            </a:r>
            <a:r>
              <a:rPr lang="fr-FR" altLang="ja-JP" dirty="0"/>
              <a:t>identifiant devient clé primaire de la table</a:t>
            </a:r>
            <a:endParaRPr lang="fr-FR" altLang="fr-FR" sz="2800" dirty="0">
              <a:ea typeface="ＭＳ Ｐゴシック" charset="-128"/>
            </a:endParaRPr>
          </a:p>
        </p:txBody>
      </p:sp>
    </p:spTree>
    <p:extLst>
      <p:ext uri="{BB962C8B-B14F-4D97-AF65-F5344CB8AC3E}">
        <p14:creationId xmlns:p14="http://schemas.microsoft.com/office/powerpoint/2010/main" val="338058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Exemple de transformation d</a:t>
            </a:r>
            <a:r>
              <a:rPr lang="fr-FR" altLang="fr-FR" dirty="0">
                <a:latin typeface="Arial" charset="0"/>
              </a:rPr>
              <a:t>’</a:t>
            </a:r>
            <a:r>
              <a:rPr lang="fr-FR" altLang="ja-JP" dirty="0"/>
              <a:t>une entité</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26</a:t>
            </a:fld>
            <a:endParaRPr lang="en-US"/>
          </a:p>
        </p:txBody>
      </p:sp>
      <p:sp>
        <p:nvSpPr>
          <p:cNvPr id="6" name="Line 7"/>
          <p:cNvSpPr>
            <a:spLocks noChangeShapeType="1"/>
          </p:cNvSpPr>
          <p:nvPr/>
        </p:nvSpPr>
        <p:spPr bwMode="auto">
          <a:xfrm>
            <a:off x="2916238" y="2156486"/>
            <a:ext cx="1293812"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7" name="Rectangle 8"/>
          <p:cNvSpPr>
            <a:spLocks noChangeArrowheads="1"/>
          </p:cNvSpPr>
          <p:nvPr/>
        </p:nvSpPr>
        <p:spPr bwMode="auto">
          <a:xfrm>
            <a:off x="4356100" y="1777073"/>
            <a:ext cx="426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sz="2000" dirty="0"/>
              <a:t>CLIENT (</a:t>
            </a:r>
            <a:r>
              <a:rPr lang="fr-FR" altLang="x-none" sz="2000" u="sng" dirty="0" err="1"/>
              <a:t>id_client</a:t>
            </a:r>
            <a:r>
              <a:rPr lang="fr-FR" altLang="x-none" sz="2000" dirty="0"/>
              <a:t>, </a:t>
            </a:r>
            <a:r>
              <a:rPr lang="fr-FR" altLang="x-none" sz="2000" dirty="0" err="1"/>
              <a:t>Nom_Client</a:t>
            </a:r>
            <a:r>
              <a:rPr lang="fr-FR" altLang="x-none" sz="2000" dirty="0"/>
              <a:t>, </a:t>
            </a:r>
          </a:p>
          <a:p>
            <a:r>
              <a:rPr lang="fr-FR" altLang="x-none" sz="2000" dirty="0" err="1"/>
              <a:t>Tel_Client</a:t>
            </a:r>
            <a:r>
              <a:rPr lang="fr-FR" altLang="x-none" sz="2000" dirty="0"/>
              <a:t>)</a:t>
            </a:r>
          </a:p>
        </p:txBody>
      </p:sp>
      <p:sp>
        <p:nvSpPr>
          <p:cNvPr id="9" name="Rectangle 10"/>
          <p:cNvSpPr>
            <a:spLocks noChangeArrowheads="1"/>
          </p:cNvSpPr>
          <p:nvPr/>
        </p:nvSpPr>
        <p:spPr bwMode="auto">
          <a:xfrm>
            <a:off x="4281113" y="2694941"/>
            <a:ext cx="4202487"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pPr algn="ctr"/>
            <a:r>
              <a:rPr lang="fr-FR" altLang="x-none" sz="2400" b="0" dirty="0">
                <a:solidFill>
                  <a:schemeClr val="hlink"/>
                </a:solidFill>
              </a:rPr>
              <a:t>TABLE RELATIONNELLE </a:t>
            </a:r>
          </a:p>
          <a:p>
            <a:pPr algn="ctr"/>
            <a:r>
              <a:rPr lang="fr-FR" altLang="x-none" sz="2400" b="0" dirty="0">
                <a:solidFill>
                  <a:schemeClr val="hlink"/>
                </a:solidFill>
              </a:rPr>
              <a:t>formalisme de </a:t>
            </a:r>
            <a:r>
              <a:rPr lang="fr-FR" altLang="x-none" sz="2400" b="0" dirty="0" err="1">
                <a:solidFill>
                  <a:schemeClr val="hlink"/>
                </a:solidFill>
              </a:rPr>
              <a:t>Codd</a:t>
            </a:r>
            <a:endParaRPr lang="fr-FR" altLang="x-none" sz="2400" b="0" dirty="0">
              <a:solidFill>
                <a:schemeClr val="hlink"/>
              </a:solidFill>
            </a:endParaRPr>
          </a:p>
        </p:txBody>
      </p:sp>
      <p:pic>
        <p:nvPicPr>
          <p:cNvPr id="10" name="Picture 1030" descr="Newsle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653248"/>
            <a:ext cx="14763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9"/>
          <p:cNvSpPr>
            <a:spLocks noChangeArrowheads="1"/>
          </p:cNvSpPr>
          <p:nvPr/>
        </p:nvSpPr>
        <p:spPr bwMode="auto">
          <a:xfrm>
            <a:off x="4900601" y="5821079"/>
            <a:ext cx="348916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pPr algn="ctr"/>
            <a:r>
              <a:rPr lang="fr-FR" altLang="x-none" sz="2400" b="0">
                <a:solidFill>
                  <a:schemeClr val="hlink"/>
                </a:solidFill>
              </a:rPr>
              <a:t>TABLE RELATIONNELLE </a:t>
            </a:r>
          </a:p>
          <a:p>
            <a:pPr algn="ctr"/>
            <a:r>
              <a:rPr lang="fr-FR" altLang="x-none" sz="2400" b="0" dirty="0">
                <a:solidFill>
                  <a:schemeClr val="hlink"/>
                </a:solidFill>
              </a:rPr>
              <a:t>formalisme graphique</a:t>
            </a:r>
          </a:p>
        </p:txBody>
      </p:sp>
      <p:pic>
        <p:nvPicPr>
          <p:cNvPr id="12" name="Picture 37" descr="Newsle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07" y="4382989"/>
            <a:ext cx="14763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52"/>
          <p:cNvSpPr>
            <a:spLocks noChangeShapeType="1"/>
          </p:cNvSpPr>
          <p:nvPr/>
        </p:nvSpPr>
        <p:spPr bwMode="auto">
          <a:xfrm>
            <a:off x="3735294" y="4886227"/>
            <a:ext cx="1293813"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pic>
        <p:nvPicPr>
          <p:cNvPr id="14" name="Picture 53" descr="Newsle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807" y="4382989"/>
            <a:ext cx="14763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742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Règles de transformation MCD </a:t>
            </a:r>
            <a:r>
              <a:rPr lang="fr-FR" altLang="fr-FR" dirty="0">
                <a:ea typeface="ＭＳ Ｐゴシック" charset="-128"/>
                <a:sym typeface="Wingdings" charset="2"/>
              </a:rPr>
              <a:t> MLD : l</a:t>
            </a:r>
            <a:r>
              <a:rPr lang="fr-FR" altLang="fr-FR" dirty="0">
                <a:latin typeface="Arial" charset="0"/>
                <a:sym typeface="Wingdings" charset="2"/>
              </a:rPr>
              <a:t>’</a:t>
            </a:r>
            <a:r>
              <a:rPr lang="fr-FR" altLang="ja-JP" dirty="0">
                <a:sym typeface="Wingdings" charset="2"/>
              </a:rPr>
              <a:t>entité </a:t>
            </a:r>
            <a:r>
              <a:rPr lang="fr-FR" altLang="ja-JP" sz="2000" dirty="0"/>
              <a:t>(suite)</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27</a:t>
            </a:fld>
            <a:endParaRPr lang="en-US"/>
          </a:p>
        </p:txBody>
      </p:sp>
      <p:sp>
        <p:nvSpPr>
          <p:cNvPr id="3" name="Espace réservé du contenu 2"/>
          <p:cNvSpPr>
            <a:spLocks noGrp="1"/>
          </p:cNvSpPr>
          <p:nvPr>
            <p:ph idx="1"/>
          </p:nvPr>
        </p:nvSpPr>
        <p:spPr>
          <a:xfrm>
            <a:off x="457200" y="1387233"/>
            <a:ext cx="8229600" cy="4180499"/>
          </a:xfrm>
        </p:spPr>
        <p:txBody>
          <a:bodyPr>
            <a:normAutofit fontScale="77500" lnSpcReduction="20000"/>
          </a:bodyPr>
          <a:lstStyle/>
          <a:p>
            <a:r>
              <a:rPr lang="fr-FR" altLang="fr-FR" sz="2800" dirty="0">
                <a:ea typeface="ＭＳ Ｐゴシック" charset="-128"/>
              </a:rPr>
              <a:t>Si l’</a:t>
            </a:r>
            <a:r>
              <a:rPr lang="fr-FR" altLang="ja-JP" sz="2800" dirty="0"/>
              <a:t>entité ne contient qu’une propriété, il est possible de ne pas l</a:t>
            </a:r>
            <a:r>
              <a:rPr lang="ja-JP" altLang="fr-FR" sz="2800">
                <a:latin typeface="Arial" charset="0"/>
              </a:rPr>
              <a:t>’</a:t>
            </a:r>
            <a:r>
              <a:rPr lang="fr-FR" altLang="ja-JP" sz="2800" dirty="0"/>
              <a:t>implémenter :</a:t>
            </a:r>
          </a:p>
          <a:p>
            <a:pPr lvl="1"/>
            <a:r>
              <a:rPr lang="fr-FR" altLang="ja-JP" sz="2400" dirty="0"/>
              <a:t>Cas de l’entité « Année »</a:t>
            </a:r>
          </a:p>
          <a:p>
            <a:pPr lvl="1"/>
            <a:r>
              <a:rPr lang="fr-FR" altLang="ja-JP" sz="2400" dirty="0"/>
              <a:t>Cas de l’entité « Date »</a:t>
            </a:r>
          </a:p>
          <a:p>
            <a:r>
              <a:rPr lang="fr-FR" altLang="fr-FR" sz="2800" dirty="0">
                <a:ea typeface="ＭＳ Ｐゴシック" charset="-128"/>
              </a:rPr>
              <a:t>Par exemple, dans le cas de l</a:t>
            </a:r>
            <a:r>
              <a:rPr lang="fr-FR" altLang="fr-FR" sz="2800" dirty="0">
                <a:latin typeface="Arial" charset="0"/>
              </a:rPr>
              <a:t>’e</a:t>
            </a:r>
            <a:r>
              <a:rPr lang="fr-FR" altLang="ja-JP" sz="2800" dirty="0"/>
              <a:t>ntité « Année », elle ne présente pas d</a:t>
            </a:r>
            <a:r>
              <a:rPr lang="fr-FR" altLang="ja-JP" sz="2800" dirty="0">
                <a:latin typeface="Arial" charset="0"/>
              </a:rPr>
              <a:t>’</a:t>
            </a:r>
            <a:r>
              <a:rPr lang="fr-FR" altLang="ja-JP" sz="2800" dirty="0"/>
              <a:t>intérêt car elle ne représente qu</a:t>
            </a:r>
            <a:r>
              <a:rPr lang="fr-FR" altLang="ja-JP" sz="2800" dirty="0">
                <a:latin typeface="Arial" charset="0"/>
              </a:rPr>
              <a:t>’</a:t>
            </a:r>
            <a:r>
              <a:rPr lang="fr-FR" altLang="ja-JP" sz="2800" dirty="0"/>
              <a:t>une liste d</a:t>
            </a:r>
            <a:r>
              <a:rPr lang="fr-FR" altLang="ja-JP" sz="2800" dirty="0">
                <a:latin typeface="Arial" charset="0"/>
              </a:rPr>
              <a:t>’</a:t>
            </a:r>
            <a:r>
              <a:rPr lang="fr-FR" altLang="ja-JP" sz="2800" dirty="0"/>
              <a:t>années qui est classique. Cette série d’entiers qui les représente peut-être à tout moment reconstituée, il n’est donc pas nécessaire de créer une table avec les enregistrements (2000,2001, 2002).</a:t>
            </a:r>
          </a:p>
          <a:p>
            <a:r>
              <a:rPr lang="fr-FR" altLang="fr-FR" sz="2800" dirty="0">
                <a:ea typeface="ＭＳ Ｐゴシック" charset="-128"/>
              </a:rPr>
              <a:t>Attention cette règle n</a:t>
            </a:r>
            <a:r>
              <a:rPr lang="fr-FR" altLang="fr-FR" sz="2800" dirty="0">
                <a:latin typeface="Arial" charset="0"/>
              </a:rPr>
              <a:t>’</a:t>
            </a:r>
            <a:r>
              <a:rPr lang="fr-FR" altLang="ja-JP" sz="2800" dirty="0"/>
              <a:t>est valable que pour les valeurs qui ne sont pas spécifiques au problème étudié et uniquement pour l</a:t>
            </a:r>
            <a:r>
              <a:rPr lang="fr-FR" altLang="ja-JP" sz="2800" dirty="0">
                <a:latin typeface="Arial" charset="0"/>
              </a:rPr>
              <a:t>’</a:t>
            </a:r>
            <a:r>
              <a:rPr lang="fr-FR" altLang="ja-JP" sz="2800" dirty="0"/>
              <a:t>entité en question et pas pour les associations auxquelles  elles participent.</a:t>
            </a:r>
            <a:endParaRPr lang="fr-FR" altLang="fr-FR" sz="2800" dirty="0">
              <a:ea typeface="ＭＳ Ｐゴシック" charset="-128"/>
            </a:endParaRPr>
          </a:p>
        </p:txBody>
      </p:sp>
      <p:sp>
        <p:nvSpPr>
          <p:cNvPr id="5" name="Text Box 5"/>
          <p:cNvSpPr txBox="1">
            <a:spLocks noChangeArrowheads="1"/>
          </p:cNvSpPr>
          <p:nvPr/>
        </p:nvSpPr>
        <p:spPr bwMode="auto">
          <a:xfrm>
            <a:off x="5200006" y="5818094"/>
            <a:ext cx="23214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pPr algn="ctr">
              <a:lnSpc>
                <a:spcPct val="90000"/>
              </a:lnSpc>
            </a:pPr>
            <a:r>
              <a:rPr lang="fr-FR" altLang="x-none" sz="2000" dirty="0">
                <a:solidFill>
                  <a:srgbClr val="000000"/>
                </a:solidFill>
                <a:latin typeface="+mj-lt"/>
              </a:rPr>
              <a:t>Rien dans le MLD</a:t>
            </a:r>
          </a:p>
        </p:txBody>
      </p:sp>
      <p:sp>
        <p:nvSpPr>
          <p:cNvPr id="6" name="Line 6"/>
          <p:cNvSpPr>
            <a:spLocks noChangeShapeType="1"/>
          </p:cNvSpPr>
          <p:nvPr/>
        </p:nvSpPr>
        <p:spPr bwMode="auto">
          <a:xfrm>
            <a:off x="3790577" y="5987956"/>
            <a:ext cx="1293813"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915" y="5567735"/>
            <a:ext cx="158432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66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Règles de transformation MCD </a:t>
            </a:r>
            <a:r>
              <a:rPr lang="fr-FR" altLang="fr-FR" dirty="0">
                <a:ea typeface="ＭＳ Ｐゴシック" charset="-128"/>
                <a:sym typeface="Wingdings" charset="2"/>
              </a:rPr>
              <a:t> MLD : les associations (1)</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28</a:t>
            </a:fld>
            <a:endParaRPr lang="en-US"/>
          </a:p>
        </p:txBody>
      </p:sp>
      <p:sp>
        <p:nvSpPr>
          <p:cNvPr id="3" name="Espace réservé du contenu 2"/>
          <p:cNvSpPr>
            <a:spLocks noGrp="1"/>
          </p:cNvSpPr>
          <p:nvPr>
            <p:ph idx="1"/>
          </p:nvPr>
        </p:nvSpPr>
        <p:spPr>
          <a:xfrm>
            <a:off x="457200" y="1387234"/>
            <a:ext cx="8229600" cy="2441350"/>
          </a:xfrm>
        </p:spPr>
        <p:txBody>
          <a:bodyPr>
            <a:normAutofit/>
          </a:bodyPr>
          <a:lstStyle/>
          <a:p>
            <a:pPr>
              <a:lnSpc>
                <a:spcPct val="80000"/>
              </a:lnSpc>
            </a:pPr>
            <a:r>
              <a:rPr lang="fr-FR" altLang="fr-FR" b="1" dirty="0">
                <a:ea typeface="ＭＳ Ｐゴシック" charset="-128"/>
              </a:rPr>
              <a:t>Relation binaire aux cardinalités (X,1) - (</a:t>
            </a:r>
            <a:r>
              <a:rPr lang="fr-FR" altLang="fr-FR" b="1" dirty="0" err="1">
                <a:ea typeface="ＭＳ Ｐゴシック" charset="-128"/>
              </a:rPr>
              <a:t>X,n</a:t>
            </a:r>
            <a:r>
              <a:rPr lang="fr-FR" altLang="fr-FR" b="1" dirty="0">
                <a:ea typeface="ＭＳ Ｐゴシック" charset="-128"/>
              </a:rPr>
              <a:t>), X=0 ou X=1</a:t>
            </a:r>
          </a:p>
          <a:p>
            <a:pPr lvl="1">
              <a:lnSpc>
                <a:spcPct val="80000"/>
              </a:lnSpc>
            </a:pPr>
            <a:r>
              <a:rPr lang="fr-FR" altLang="fr-FR" dirty="0">
                <a:ea typeface="ＭＳ Ｐゴシック" charset="-128"/>
              </a:rPr>
              <a:t>La </a:t>
            </a:r>
            <a:r>
              <a:rPr lang="fr-FR" altLang="fr-FR" b="1" dirty="0">
                <a:ea typeface="ＭＳ Ｐゴシック" charset="-128"/>
              </a:rPr>
              <a:t>Clé Primaire</a:t>
            </a:r>
            <a:r>
              <a:rPr lang="fr-FR" altLang="fr-FR" dirty="0">
                <a:ea typeface="ＭＳ Ｐゴシック" charset="-128"/>
              </a:rPr>
              <a:t> de la table à la cardinalité (</a:t>
            </a:r>
            <a:r>
              <a:rPr lang="fr-FR" altLang="fr-FR" dirty="0" err="1">
                <a:ea typeface="ＭＳ Ｐゴシック" charset="-128"/>
              </a:rPr>
              <a:t>X,n</a:t>
            </a:r>
            <a:r>
              <a:rPr lang="fr-FR" altLang="fr-FR" dirty="0">
                <a:ea typeface="ＭＳ Ｐゴシック" charset="-128"/>
              </a:rPr>
              <a:t>) devient une </a:t>
            </a:r>
            <a:r>
              <a:rPr lang="fr-FR" altLang="fr-FR" b="1" dirty="0">
                <a:ea typeface="ＭＳ Ｐゴシック" charset="-128"/>
              </a:rPr>
              <a:t>Clé Etrangère</a:t>
            </a:r>
            <a:r>
              <a:rPr lang="fr-FR" altLang="fr-FR" dirty="0">
                <a:ea typeface="ＭＳ Ｐゴシック" charset="-128"/>
              </a:rPr>
              <a:t> dans la table à la cardinalité (X,1)</a:t>
            </a:r>
          </a:p>
          <a:p>
            <a:pPr lvl="1">
              <a:lnSpc>
                <a:spcPct val="80000"/>
              </a:lnSpc>
            </a:pPr>
            <a:r>
              <a:rPr lang="fr-FR" altLang="fr-FR" dirty="0">
                <a:ea typeface="ＭＳ Ｐゴシック" charset="-128"/>
              </a:rPr>
              <a:t>Une clé étrangère est souvent montrée en la suffixant (ou préfixant) avec un #. </a:t>
            </a:r>
          </a:p>
        </p:txBody>
      </p:sp>
      <p:sp>
        <p:nvSpPr>
          <p:cNvPr id="8" name="Espace réservé du numéro de diapositive 4"/>
          <p:cNvSpPr txBox="1">
            <a:spLocks/>
          </p:cNvSpPr>
          <p:nvPr/>
        </p:nvSpPr>
        <p:spPr>
          <a:xfrm>
            <a:off x="7524750" y="6076672"/>
            <a:ext cx="1162050" cy="288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spcBef>
                <a:spcPct val="20000"/>
              </a:spcBef>
              <a:buClr>
                <a:schemeClr val="folHlink"/>
              </a:buClr>
              <a:buSzPct val="60000"/>
              <a:buFont typeface="Wingdings" charset="2"/>
              <a:buChar char="n"/>
              <a:defRPr sz="3200" kern="1200">
                <a:solidFill>
                  <a:schemeClr val="tx1"/>
                </a:solidFill>
                <a:latin typeface="Tahoma" charset="0"/>
                <a:ea typeface="ＭＳ Ｐゴシック" charset="-128"/>
                <a:cs typeface="+mn-cs"/>
              </a:defRPr>
            </a:lvl1pPr>
            <a:lvl2pPr marL="742950" indent="-285750" algn="l" defTabSz="914400" rtl="0" eaLnBrk="1" latinLnBrk="0" hangingPunct="1">
              <a:spcBef>
                <a:spcPct val="20000"/>
              </a:spcBef>
              <a:buClr>
                <a:schemeClr val="hlink"/>
              </a:buClr>
              <a:buSzPct val="55000"/>
              <a:buFont typeface="Wingdings" charset="2"/>
              <a:buChar char="n"/>
              <a:defRPr sz="2800" kern="1200">
                <a:solidFill>
                  <a:schemeClr val="tx1"/>
                </a:solidFill>
                <a:latin typeface="Tahoma" charset="0"/>
                <a:ea typeface="ＭＳ Ｐゴシック" charset="-128"/>
                <a:cs typeface="+mn-cs"/>
              </a:defRPr>
            </a:lvl2pPr>
            <a:lvl3pPr marL="1143000" indent="-228600" algn="l" defTabSz="914400" rtl="0" eaLnBrk="1" latinLnBrk="0" hangingPunct="1">
              <a:spcBef>
                <a:spcPct val="20000"/>
              </a:spcBef>
              <a:buClr>
                <a:schemeClr val="folHlink"/>
              </a:buClr>
              <a:buSzPct val="50000"/>
              <a:buFont typeface="Wingdings" charset="2"/>
              <a:buChar char="n"/>
              <a:defRPr sz="2400" kern="1200">
                <a:solidFill>
                  <a:schemeClr val="tx1"/>
                </a:solidFill>
                <a:latin typeface="Tahoma" charset="0"/>
                <a:ea typeface="ＭＳ Ｐゴシック" charset="-128"/>
                <a:cs typeface="+mn-cs"/>
              </a:defRPr>
            </a:lvl3pPr>
            <a:lvl4pPr marL="1600200" indent="-228600" algn="l" defTabSz="914400" rtl="0" eaLnBrk="1" latinLnBrk="0" hangingPunct="1">
              <a:spcBef>
                <a:spcPct val="20000"/>
              </a:spcBef>
              <a:buClr>
                <a:schemeClr val="accent2"/>
              </a:buClr>
              <a:buSzPct val="55000"/>
              <a:buFont typeface="Wingdings" charset="2"/>
              <a:buChar char="n"/>
              <a:defRPr sz="2000" kern="1200">
                <a:solidFill>
                  <a:schemeClr val="tx1"/>
                </a:solidFill>
                <a:latin typeface="Tahoma" charset="0"/>
                <a:ea typeface="ＭＳ Ｐゴシック" charset="-128"/>
                <a:cs typeface="+mn-cs"/>
              </a:defRPr>
            </a:lvl4pPr>
            <a:lvl5pPr marL="2057400" indent="-228600" algn="l" defTabSz="914400" rtl="0" eaLnBrk="1" latinLnBrk="0" hangingPunct="1">
              <a:spcBef>
                <a:spcPct val="20000"/>
              </a:spcBef>
              <a:buClr>
                <a:schemeClr val="accent1"/>
              </a:buClr>
              <a:buSzPct val="50000"/>
              <a:buFont typeface="Wingdings" charset="2"/>
              <a:buChar char="n"/>
              <a:defRPr sz="2000" kern="1200">
                <a:solidFill>
                  <a:schemeClr val="tx1"/>
                </a:solidFill>
                <a:latin typeface="Tahoma" charset="0"/>
                <a:ea typeface="ＭＳ Ｐゴシック" charset="-128"/>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9pPr>
          </a:lstStyle>
          <a:p>
            <a:pPr>
              <a:spcBef>
                <a:spcPct val="0"/>
              </a:spcBef>
              <a:buClrTx/>
              <a:buSzTx/>
              <a:buFontTx/>
              <a:buNone/>
            </a:pPr>
            <a:fld id="{B92A876E-A929-4947-87E7-9AE7C1E02B2D}" type="slidenum">
              <a:rPr lang="fr-FR" altLang="fr-FR" sz="1400" smtClean="0">
                <a:latin typeface="Arial" charset="0"/>
              </a:rPr>
              <a:pPr>
                <a:spcBef>
                  <a:spcPct val="0"/>
                </a:spcBef>
                <a:buClrTx/>
                <a:buSzTx/>
                <a:buFontTx/>
                <a:buNone/>
              </a:pPr>
              <a:t>28</a:t>
            </a:fld>
            <a:endParaRPr lang="fr-FR" altLang="fr-FR" sz="1400">
              <a:latin typeface="Arial" charset="0"/>
            </a:endParaRPr>
          </a:p>
        </p:txBody>
      </p:sp>
      <p:pic>
        <p:nvPicPr>
          <p:cNvPr id="9" name="Picture 4" descr="EmployeSocie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4532034"/>
            <a:ext cx="40322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MPDEmployeSocie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5703609"/>
            <a:ext cx="56515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6"/>
          <p:cNvSpPr>
            <a:spLocks noChangeShapeType="1"/>
          </p:cNvSpPr>
          <p:nvPr/>
        </p:nvSpPr>
        <p:spPr bwMode="auto">
          <a:xfrm>
            <a:off x="1763713" y="5682972"/>
            <a:ext cx="1295400" cy="504825"/>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2" name="Line 7"/>
          <p:cNvSpPr>
            <a:spLocks noChangeShapeType="1"/>
          </p:cNvSpPr>
          <p:nvPr/>
        </p:nvSpPr>
        <p:spPr bwMode="auto">
          <a:xfrm flipV="1">
            <a:off x="1835150" y="3882747"/>
            <a:ext cx="1441450" cy="433387"/>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3" name="Rectangle 8"/>
          <p:cNvSpPr>
            <a:spLocks noChangeArrowheads="1"/>
          </p:cNvSpPr>
          <p:nvPr/>
        </p:nvSpPr>
        <p:spPr bwMode="auto">
          <a:xfrm>
            <a:off x="3368675" y="3623825"/>
            <a:ext cx="495648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sz="1600" b="0">
                <a:latin typeface="+mj-lt"/>
              </a:rPr>
              <a:t>EMPLOYE (</a:t>
            </a:r>
            <a:r>
              <a:rPr lang="fr-FR" altLang="x-none" sz="1600" b="0" u="sng" dirty="0" err="1">
                <a:latin typeface="+mj-lt"/>
              </a:rPr>
              <a:t>id_Employe</a:t>
            </a:r>
            <a:r>
              <a:rPr lang="fr-FR" altLang="x-none" sz="1600" b="0" dirty="0">
                <a:latin typeface="+mj-lt"/>
              </a:rPr>
              <a:t>, </a:t>
            </a:r>
            <a:r>
              <a:rPr lang="fr-FR" altLang="x-none" sz="1600" b="0" dirty="0" err="1">
                <a:latin typeface="+mj-lt"/>
              </a:rPr>
              <a:t>Nom_Employe</a:t>
            </a:r>
            <a:r>
              <a:rPr lang="fr-FR" altLang="x-none" sz="1600" b="0" dirty="0">
                <a:latin typeface="+mj-lt"/>
              </a:rPr>
              <a:t>, #</a:t>
            </a:r>
            <a:r>
              <a:rPr lang="fr-FR" altLang="x-none" sz="1600" b="0" dirty="0" err="1">
                <a:latin typeface="+mj-lt"/>
              </a:rPr>
              <a:t>id_Societe</a:t>
            </a:r>
            <a:r>
              <a:rPr lang="fr-FR" altLang="x-none" sz="1600" b="0" dirty="0">
                <a:latin typeface="+mj-lt"/>
              </a:rPr>
              <a:t>) </a:t>
            </a:r>
            <a:br>
              <a:rPr lang="fr-FR" altLang="x-none" sz="1600" b="0" dirty="0">
                <a:latin typeface="+mj-lt"/>
              </a:rPr>
            </a:br>
            <a:r>
              <a:rPr lang="fr-FR" altLang="x-none" sz="1600" b="0" dirty="0">
                <a:latin typeface="+mj-lt"/>
              </a:rPr>
              <a:t>SOCIETE (</a:t>
            </a:r>
            <a:r>
              <a:rPr lang="fr-FR" altLang="x-none" sz="1600" b="0" u="sng" dirty="0" err="1">
                <a:latin typeface="+mj-lt"/>
              </a:rPr>
              <a:t>id_Societe</a:t>
            </a:r>
            <a:r>
              <a:rPr lang="fr-FR" altLang="x-none" sz="1600" b="0" dirty="0">
                <a:latin typeface="+mj-lt"/>
              </a:rPr>
              <a:t>, </a:t>
            </a:r>
            <a:r>
              <a:rPr lang="fr-FR" altLang="x-none" sz="1600" b="0" dirty="0" err="1">
                <a:latin typeface="+mj-lt"/>
              </a:rPr>
              <a:t>Nom_Societe</a:t>
            </a:r>
            <a:r>
              <a:rPr lang="fr-FR" altLang="x-none" sz="1600" b="0" dirty="0">
                <a:latin typeface="+mj-lt"/>
              </a:rPr>
              <a:t>) </a:t>
            </a:r>
          </a:p>
        </p:txBody>
      </p:sp>
    </p:spTree>
    <p:extLst>
      <p:ext uri="{BB962C8B-B14F-4D97-AF65-F5344CB8AC3E}">
        <p14:creationId xmlns:p14="http://schemas.microsoft.com/office/powerpoint/2010/main" val="2895347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Règles de transformation MCD </a:t>
            </a:r>
            <a:r>
              <a:rPr lang="fr-FR" altLang="fr-FR" dirty="0">
                <a:ea typeface="ＭＳ Ｐゴシック" charset="-128"/>
                <a:sym typeface="Wingdings" charset="2"/>
              </a:rPr>
              <a:t> MLD : les associations (2)</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29</a:t>
            </a:fld>
            <a:endParaRPr lang="en-US"/>
          </a:p>
        </p:txBody>
      </p:sp>
      <p:sp>
        <p:nvSpPr>
          <p:cNvPr id="3" name="Espace réservé du contenu 2"/>
          <p:cNvSpPr>
            <a:spLocks noGrp="1"/>
          </p:cNvSpPr>
          <p:nvPr>
            <p:ph idx="1"/>
          </p:nvPr>
        </p:nvSpPr>
        <p:spPr>
          <a:xfrm>
            <a:off x="457200" y="1387234"/>
            <a:ext cx="8229600" cy="2441350"/>
          </a:xfrm>
        </p:spPr>
        <p:txBody>
          <a:bodyPr>
            <a:normAutofit/>
          </a:bodyPr>
          <a:lstStyle/>
          <a:p>
            <a:pPr>
              <a:lnSpc>
                <a:spcPct val="80000"/>
              </a:lnSpc>
            </a:pPr>
            <a:r>
              <a:rPr lang="fr-FR" altLang="fr-FR" b="1" dirty="0">
                <a:ea typeface="ＭＳ Ｐゴシック" charset="-128"/>
              </a:rPr>
              <a:t>Relation binaire aux cardinalités (0,1) - (1,1)</a:t>
            </a:r>
          </a:p>
          <a:p>
            <a:pPr lvl="1">
              <a:lnSpc>
                <a:spcPct val="80000"/>
              </a:lnSpc>
            </a:pPr>
            <a:r>
              <a:rPr lang="fr-FR" altLang="fr-FR" dirty="0">
                <a:ea typeface="ＭＳ Ｐゴシック" charset="-128"/>
              </a:rPr>
              <a:t>La </a:t>
            </a:r>
            <a:r>
              <a:rPr lang="fr-FR" altLang="fr-FR" b="1" dirty="0">
                <a:ea typeface="ＭＳ Ｐゴシック" charset="-128"/>
              </a:rPr>
              <a:t>Clé Primaire</a:t>
            </a:r>
            <a:r>
              <a:rPr lang="fr-FR" altLang="fr-FR" dirty="0">
                <a:ea typeface="ＭＳ Ｐゴシック" charset="-128"/>
              </a:rPr>
              <a:t> de la table à la cardinalité (0,1) devient une </a:t>
            </a:r>
            <a:r>
              <a:rPr lang="fr-FR" altLang="fr-FR" b="1" dirty="0">
                <a:ea typeface="ＭＳ Ｐゴシック" charset="-128"/>
              </a:rPr>
              <a:t>Clé Etrangère</a:t>
            </a:r>
            <a:r>
              <a:rPr lang="fr-FR" altLang="fr-FR" dirty="0">
                <a:ea typeface="ＭＳ Ｐゴシック" charset="-128"/>
              </a:rPr>
              <a:t> dans la table à la cardinalité (1,1)</a:t>
            </a:r>
          </a:p>
        </p:txBody>
      </p:sp>
      <p:sp>
        <p:nvSpPr>
          <p:cNvPr id="14" name="Line 6"/>
          <p:cNvSpPr>
            <a:spLocks noChangeShapeType="1"/>
          </p:cNvSpPr>
          <p:nvPr/>
        </p:nvSpPr>
        <p:spPr bwMode="auto">
          <a:xfrm>
            <a:off x="1763713" y="4830766"/>
            <a:ext cx="1295400" cy="504825"/>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5" name="Line 7"/>
          <p:cNvSpPr>
            <a:spLocks noChangeShapeType="1"/>
          </p:cNvSpPr>
          <p:nvPr/>
        </p:nvSpPr>
        <p:spPr bwMode="auto">
          <a:xfrm flipV="1">
            <a:off x="1835150" y="3030541"/>
            <a:ext cx="1441450" cy="433387"/>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pic>
        <p:nvPicPr>
          <p:cNvPr id="16" name="Picture 10" descr="GroupeAnim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79828"/>
            <a:ext cx="47783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1"/>
          <p:cNvSpPr>
            <a:spLocks noChangeArrowheads="1"/>
          </p:cNvSpPr>
          <p:nvPr/>
        </p:nvSpPr>
        <p:spPr bwMode="auto">
          <a:xfrm>
            <a:off x="3433763" y="2727169"/>
            <a:ext cx="485870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sz="1600" b="0">
                <a:latin typeface="+mj-lt"/>
              </a:rPr>
              <a:t>ANIMATEUR (</a:t>
            </a:r>
            <a:r>
              <a:rPr lang="fr-FR" altLang="x-none" sz="1600" b="0" u="sng" dirty="0" err="1">
                <a:latin typeface="+mj-lt"/>
              </a:rPr>
              <a:t>id_Animateur</a:t>
            </a:r>
            <a:r>
              <a:rPr lang="fr-FR" altLang="x-none" sz="1600" b="0" dirty="0">
                <a:latin typeface="+mj-lt"/>
              </a:rPr>
              <a:t>, </a:t>
            </a:r>
            <a:r>
              <a:rPr lang="fr-FR" altLang="x-none" sz="1600" b="0" dirty="0" err="1">
                <a:latin typeface="+mj-lt"/>
              </a:rPr>
              <a:t>Nom_Animateur</a:t>
            </a:r>
            <a:r>
              <a:rPr lang="fr-FR" altLang="x-none" sz="1600" b="0" dirty="0">
                <a:latin typeface="+mj-lt"/>
              </a:rPr>
              <a:t>) </a:t>
            </a:r>
            <a:br>
              <a:rPr lang="fr-FR" altLang="x-none" sz="1600" b="0" dirty="0">
                <a:latin typeface="+mj-lt"/>
              </a:rPr>
            </a:br>
            <a:r>
              <a:rPr lang="fr-FR" altLang="x-none" sz="1600" b="0" dirty="0">
                <a:latin typeface="+mj-lt"/>
              </a:rPr>
              <a:t>GROUPE (</a:t>
            </a:r>
            <a:r>
              <a:rPr lang="fr-FR" altLang="x-none" sz="1600" b="0" u="sng" dirty="0" err="1">
                <a:latin typeface="+mj-lt"/>
              </a:rPr>
              <a:t>id_Groupe</a:t>
            </a:r>
            <a:r>
              <a:rPr lang="fr-FR" altLang="x-none" sz="1600" b="0" dirty="0">
                <a:latin typeface="+mj-lt"/>
              </a:rPr>
              <a:t>, </a:t>
            </a:r>
            <a:r>
              <a:rPr lang="fr-FR" altLang="x-none" sz="1600" b="0" dirty="0" err="1">
                <a:latin typeface="+mj-lt"/>
              </a:rPr>
              <a:t>Nom_Groupe</a:t>
            </a:r>
            <a:r>
              <a:rPr lang="fr-FR" altLang="x-none" sz="1600" b="0" dirty="0">
                <a:latin typeface="+mj-lt"/>
              </a:rPr>
              <a:t>, #</a:t>
            </a:r>
            <a:r>
              <a:rPr lang="fr-FR" altLang="x-none" sz="1600" b="0" dirty="0" err="1">
                <a:latin typeface="+mj-lt"/>
              </a:rPr>
              <a:t>id_animateur</a:t>
            </a:r>
            <a:r>
              <a:rPr lang="fr-FR" altLang="x-none" sz="1600" b="0" dirty="0">
                <a:latin typeface="+mj-lt"/>
              </a:rPr>
              <a:t>) </a:t>
            </a:r>
          </a:p>
        </p:txBody>
      </p:sp>
      <p:pic>
        <p:nvPicPr>
          <p:cNvPr id="18" name="Picture 12" descr="MPDGroupeAnimate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703766"/>
            <a:ext cx="595312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69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fr-CH" altLang="fr-FR">
                <a:ea typeface="ＭＳ Ｐゴシック" charset="-128"/>
              </a:rPr>
              <a:t>Démarche pour la modélisation des données</a:t>
            </a:r>
          </a:p>
        </p:txBody>
      </p:sp>
      <p:sp>
        <p:nvSpPr>
          <p:cNvPr id="21507" name="Rectangle 3"/>
          <p:cNvSpPr>
            <a:spLocks noGrp="1" noChangeArrowheads="1"/>
          </p:cNvSpPr>
          <p:nvPr>
            <p:ph type="body" idx="1"/>
          </p:nvPr>
        </p:nvSpPr>
        <p:spPr/>
        <p:txBody>
          <a:bodyPr/>
          <a:lstStyle/>
          <a:p>
            <a:r>
              <a:rPr lang="fr-FR" altLang="fr-FR" sz="2000" dirty="0">
                <a:ea typeface="ＭＳ Ｐゴシック" charset="-128"/>
              </a:rPr>
              <a:t>Partant d</a:t>
            </a:r>
            <a:r>
              <a:rPr lang="fr-FR" altLang="fr-FR" sz="2000" dirty="0">
                <a:latin typeface="Arial" charset="0"/>
                <a:ea typeface="ＭＳ Ｐゴシック" charset="-128"/>
              </a:rPr>
              <a:t>’</a:t>
            </a:r>
            <a:r>
              <a:rPr lang="fr-FR" altLang="ja-JP" sz="2000" dirty="0">
                <a:ea typeface="ＭＳ Ｐゴシック" charset="-128"/>
              </a:rPr>
              <a:t>un problème exposé et de documents de référence, il s‘agit dans un premier temps d</a:t>
            </a:r>
            <a:r>
              <a:rPr lang="fr-FR" altLang="ja-JP" sz="2000" dirty="0">
                <a:latin typeface="Arial" charset="0"/>
                <a:ea typeface="ＭＳ Ｐゴシック" charset="-128"/>
              </a:rPr>
              <a:t>’</a:t>
            </a:r>
            <a:r>
              <a:rPr lang="fr-FR" altLang="ja-JP" sz="2000" dirty="0">
                <a:ea typeface="ＭＳ Ｐゴシック" charset="-128"/>
              </a:rPr>
              <a:t>identifier les noms communs qui feront office d’entités ou de propriétés (=attributs).</a:t>
            </a:r>
          </a:p>
          <a:p>
            <a:r>
              <a:rPr lang="fr-FR" altLang="fr-FR" sz="2000" dirty="0">
                <a:ea typeface="ＭＳ Ｐゴシック" charset="-128"/>
              </a:rPr>
              <a:t>Dans un deuxième temps, on s</a:t>
            </a:r>
            <a:r>
              <a:rPr lang="fr-FR" altLang="fr-FR" sz="2000" dirty="0">
                <a:latin typeface="Arial" charset="0"/>
                <a:ea typeface="ＭＳ Ｐゴシック" charset="-128"/>
              </a:rPr>
              <a:t>’</a:t>
            </a:r>
            <a:r>
              <a:rPr lang="fr-FR" altLang="ja-JP" sz="2000" dirty="0">
                <a:ea typeface="ＭＳ Ｐゴシック" charset="-128"/>
              </a:rPr>
              <a:t>attache à définir les relations entre ces entités ainsi que la cardinalité de ces relations. Ces relations sont généralement représentées sous la forme de verbes dans le texte.</a:t>
            </a:r>
          </a:p>
          <a:p>
            <a:r>
              <a:rPr lang="fr-FR" altLang="fr-FR" sz="2000" dirty="0">
                <a:ea typeface="ＭＳ Ｐゴシック" charset="-128"/>
              </a:rPr>
              <a:t>Les techniques de normalisation aident dans la démarche de normalisation. Elles aident le concepteur à obtenir un modèle fiable et efficace.</a:t>
            </a:r>
          </a:p>
          <a:p>
            <a:r>
              <a:rPr lang="fr-FR" altLang="fr-FR" sz="2000" dirty="0">
                <a:ea typeface="ＭＳ Ｐゴシック" charset="-128"/>
              </a:rPr>
              <a:t>Des règles existent qui permettent de passer d</a:t>
            </a:r>
            <a:r>
              <a:rPr lang="fr-FR" altLang="fr-FR" sz="2000" dirty="0">
                <a:latin typeface="Arial" charset="0"/>
                <a:ea typeface="ＭＳ Ｐゴシック" charset="-128"/>
              </a:rPr>
              <a:t>u</a:t>
            </a:r>
            <a:r>
              <a:rPr lang="fr-FR" altLang="ja-JP" sz="2000" dirty="0">
                <a:ea typeface="ＭＳ Ｐゴシック" charset="-128"/>
              </a:rPr>
              <a:t> niveau conceptuel au niveau logique puis d</a:t>
            </a:r>
            <a:r>
              <a:rPr lang="fr-FR" altLang="ja-JP" sz="2000" dirty="0">
                <a:latin typeface="Arial" charset="0"/>
                <a:ea typeface="ＭＳ Ｐゴシック" charset="-128"/>
              </a:rPr>
              <a:t>u</a:t>
            </a:r>
            <a:r>
              <a:rPr lang="fr-FR" altLang="ja-JP" sz="2000" dirty="0">
                <a:ea typeface="ＭＳ Ｐゴシック" charset="-128"/>
              </a:rPr>
              <a:t> niveau logique au niveau physique.</a:t>
            </a:r>
            <a:endParaRPr lang="en-US" altLang="fr-FR" sz="2000"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8640111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Règles de transformation MCD </a:t>
            </a:r>
            <a:r>
              <a:rPr lang="fr-FR" altLang="fr-FR" dirty="0">
                <a:ea typeface="ＭＳ Ｐゴシック" charset="-128"/>
                <a:sym typeface="Wingdings" charset="2"/>
              </a:rPr>
              <a:t> MLD : les associations (3)</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30</a:t>
            </a:fld>
            <a:endParaRPr lang="en-US"/>
          </a:p>
        </p:txBody>
      </p:sp>
      <p:sp>
        <p:nvSpPr>
          <p:cNvPr id="3" name="Espace réservé du contenu 2"/>
          <p:cNvSpPr>
            <a:spLocks noGrp="1"/>
          </p:cNvSpPr>
          <p:nvPr>
            <p:ph idx="1"/>
          </p:nvPr>
        </p:nvSpPr>
        <p:spPr>
          <a:xfrm>
            <a:off x="457200" y="1387233"/>
            <a:ext cx="8229600" cy="3035541"/>
          </a:xfrm>
        </p:spPr>
        <p:txBody>
          <a:bodyPr>
            <a:normAutofit/>
          </a:bodyPr>
          <a:lstStyle/>
          <a:p>
            <a:pPr>
              <a:lnSpc>
                <a:spcPct val="80000"/>
              </a:lnSpc>
            </a:pPr>
            <a:r>
              <a:rPr lang="fr-FR" altLang="fr-FR" sz="2000" b="1" dirty="0">
                <a:ea typeface="ＭＳ Ｐゴシック" charset="-128"/>
              </a:rPr>
              <a:t>Relation binaire aux cardinalités (</a:t>
            </a:r>
            <a:r>
              <a:rPr lang="fr-FR" altLang="fr-FR" sz="2000" b="1" dirty="0" err="1">
                <a:ea typeface="ＭＳ Ｐゴシック" charset="-128"/>
              </a:rPr>
              <a:t>X,n</a:t>
            </a:r>
            <a:r>
              <a:rPr lang="fr-FR" altLang="fr-FR" sz="2000" b="1" dirty="0">
                <a:ea typeface="ＭＳ Ｐゴシック" charset="-128"/>
              </a:rPr>
              <a:t>) - (</a:t>
            </a:r>
            <a:r>
              <a:rPr lang="fr-FR" altLang="fr-FR" sz="2000" b="1" dirty="0" err="1">
                <a:ea typeface="ＭＳ Ｐゴシック" charset="-128"/>
              </a:rPr>
              <a:t>X,n</a:t>
            </a:r>
            <a:r>
              <a:rPr lang="fr-FR" altLang="fr-FR" sz="2000" b="1" dirty="0">
                <a:ea typeface="ＭＳ Ｐゴシック" charset="-128"/>
              </a:rPr>
              <a:t>), X=0 ou X=1</a:t>
            </a:r>
          </a:p>
          <a:p>
            <a:pPr lvl="1">
              <a:lnSpc>
                <a:spcPct val="80000"/>
              </a:lnSpc>
            </a:pPr>
            <a:r>
              <a:rPr lang="fr-FR" altLang="fr-FR" sz="1600" dirty="0">
                <a:ea typeface="ＭＳ Ｐゴシック" charset="-128"/>
              </a:rPr>
              <a:t>Il</a:t>
            </a:r>
            <a:r>
              <a:rPr lang="fr-FR" altLang="fr-FR" sz="1800" dirty="0">
                <a:ea typeface="ＭＳ Ｐゴシック" charset="-128"/>
              </a:rPr>
              <a:t> y a création d'une table supplémentaire ayant comme </a:t>
            </a:r>
            <a:r>
              <a:rPr lang="fr-FR" altLang="fr-FR" sz="1800" b="1" dirty="0">
                <a:ea typeface="ＭＳ Ｐゴシック" charset="-128"/>
              </a:rPr>
              <a:t>Clé Primaire </a:t>
            </a:r>
            <a:r>
              <a:rPr lang="fr-FR" altLang="fr-FR" sz="1800" dirty="0">
                <a:ea typeface="ＭＳ Ｐゴシック" charset="-128"/>
              </a:rPr>
              <a:t>une clé composée des</a:t>
            </a:r>
            <a:r>
              <a:rPr lang="fr-FR" altLang="fr-FR" sz="1800" b="1" dirty="0">
                <a:ea typeface="ＭＳ Ｐゴシック" charset="-128"/>
              </a:rPr>
              <a:t> identifiants</a:t>
            </a:r>
            <a:r>
              <a:rPr lang="fr-FR" altLang="fr-FR" sz="1800" dirty="0">
                <a:ea typeface="ＭＳ Ｐゴシック" charset="-128"/>
              </a:rPr>
              <a:t> des 2 entités. On dit que la </a:t>
            </a:r>
            <a:r>
              <a:rPr lang="fr-FR" altLang="fr-FR" sz="1800" b="1" dirty="0">
                <a:ea typeface="ＭＳ Ｐゴシック" charset="-128"/>
              </a:rPr>
              <a:t>Clé Primaire</a:t>
            </a:r>
            <a:r>
              <a:rPr lang="fr-FR" altLang="fr-FR" sz="1800" dirty="0">
                <a:ea typeface="ＭＳ Ｐゴシック" charset="-128"/>
              </a:rPr>
              <a:t> de la nouvelle table est la </a:t>
            </a:r>
            <a:r>
              <a:rPr lang="fr-FR" altLang="fr-FR" sz="1800" b="1" dirty="0">
                <a:ea typeface="ＭＳ Ｐゴシック" charset="-128"/>
              </a:rPr>
              <a:t>concaténation</a:t>
            </a:r>
            <a:r>
              <a:rPr lang="fr-FR" altLang="fr-FR" sz="1800" dirty="0">
                <a:ea typeface="ＭＳ Ｐゴシック" charset="-128"/>
              </a:rPr>
              <a:t> des </a:t>
            </a:r>
            <a:r>
              <a:rPr lang="fr-FR" altLang="fr-FR" sz="1800" b="1" dirty="0">
                <a:ea typeface="ＭＳ Ｐゴシック" charset="-128"/>
              </a:rPr>
              <a:t>Clés Primaires</a:t>
            </a:r>
            <a:r>
              <a:rPr lang="fr-FR" altLang="fr-FR" sz="1800" dirty="0">
                <a:ea typeface="ＭＳ Ｐゴシック" charset="-128"/>
              </a:rPr>
              <a:t> des deux autres tables. </a:t>
            </a:r>
            <a:br>
              <a:rPr lang="fr-FR" altLang="fr-FR" sz="1800" dirty="0">
                <a:ea typeface="ＭＳ Ｐゴシック" charset="-128"/>
              </a:rPr>
            </a:br>
            <a:r>
              <a:rPr lang="fr-FR" altLang="fr-FR" sz="1800" dirty="0">
                <a:ea typeface="ＭＳ Ｐゴシック" charset="-128"/>
              </a:rPr>
              <a:t>Si la relation est porteuse de données, celles ci deviennent des attributs pour la nouvelle table. </a:t>
            </a:r>
          </a:p>
        </p:txBody>
      </p:sp>
      <p:sp>
        <p:nvSpPr>
          <p:cNvPr id="10" name="Espace réservé du numéro de diapositive 4"/>
          <p:cNvSpPr txBox="1">
            <a:spLocks/>
          </p:cNvSpPr>
          <p:nvPr/>
        </p:nvSpPr>
        <p:spPr>
          <a:xfrm>
            <a:off x="7524750" y="6291824"/>
            <a:ext cx="1162050" cy="288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spcBef>
                <a:spcPct val="20000"/>
              </a:spcBef>
              <a:buClr>
                <a:schemeClr val="folHlink"/>
              </a:buClr>
              <a:buSzPct val="60000"/>
              <a:buFont typeface="Wingdings" charset="2"/>
              <a:buChar char="n"/>
              <a:defRPr sz="3200" kern="1200">
                <a:solidFill>
                  <a:schemeClr val="tx1"/>
                </a:solidFill>
                <a:latin typeface="Tahoma" charset="0"/>
                <a:ea typeface="ＭＳ Ｐゴシック" charset="-128"/>
                <a:cs typeface="+mn-cs"/>
              </a:defRPr>
            </a:lvl1pPr>
            <a:lvl2pPr marL="742950" indent="-285750" algn="l" defTabSz="914400" rtl="0" eaLnBrk="1" latinLnBrk="0" hangingPunct="1">
              <a:spcBef>
                <a:spcPct val="20000"/>
              </a:spcBef>
              <a:buClr>
                <a:schemeClr val="hlink"/>
              </a:buClr>
              <a:buSzPct val="55000"/>
              <a:buFont typeface="Wingdings" charset="2"/>
              <a:buChar char="n"/>
              <a:defRPr sz="2800" kern="1200">
                <a:solidFill>
                  <a:schemeClr val="tx1"/>
                </a:solidFill>
                <a:latin typeface="Tahoma" charset="0"/>
                <a:ea typeface="ＭＳ Ｐゴシック" charset="-128"/>
                <a:cs typeface="+mn-cs"/>
              </a:defRPr>
            </a:lvl2pPr>
            <a:lvl3pPr marL="1143000" indent="-228600" algn="l" defTabSz="914400" rtl="0" eaLnBrk="1" latinLnBrk="0" hangingPunct="1">
              <a:spcBef>
                <a:spcPct val="20000"/>
              </a:spcBef>
              <a:buClr>
                <a:schemeClr val="folHlink"/>
              </a:buClr>
              <a:buSzPct val="50000"/>
              <a:buFont typeface="Wingdings" charset="2"/>
              <a:buChar char="n"/>
              <a:defRPr sz="2400" kern="1200">
                <a:solidFill>
                  <a:schemeClr val="tx1"/>
                </a:solidFill>
                <a:latin typeface="Tahoma" charset="0"/>
                <a:ea typeface="ＭＳ Ｐゴシック" charset="-128"/>
                <a:cs typeface="+mn-cs"/>
              </a:defRPr>
            </a:lvl3pPr>
            <a:lvl4pPr marL="1600200" indent="-228600" algn="l" defTabSz="914400" rtl="0" eaLnBrk="1" latinLnBrk="0" hangingPunct="1">
              <a:spcBef>
                <a:spcPct val="20000"/>
              </a:spcBef>
              <a:buClr>
                <a:schemeClr val="accent2"/>
              </a:buClr>
              <a:buSzPct val="55000"/>
              <a:buFont typeface="Wingdings" charset="2"/>
              <a:buChar char="n"/>
              <a:defRPr sz="2000" kern="1200">
                <a:solidFill>
                  <a:schemeClr val="tx1"/>
                </a:solidFill>
                <a:latin typeface="Tahoma" charset="0"/>
                <a:ea typeface="ＭＳ Ｐゴシック" charset="-128"/>
                <a:cs typeface="+mn-cs"/>
              </a:defRPr>
            </a:lvl4pPr>
            <a:lvl5pPr marL="2057400" indent="-228600" algn="l" defTabSz="914400" rtl="0" eaLnBrk="1" latinLnBrk="0" hangingPunct="1">
              <a:spcBef>
                <a:spcPct val="20000"/>
              </a:spcBef>
              <a:buClr>
                <a:schemeClr val="accent1"/>
              </a:buClr>
              <a:buSzPct val="50000"/>
              <a:buFont typeface="Wingdings" charset="2"/>
              <a:buChar char="n"/>
              <a:defRPr sz="2000" kern="1200">
                <a:solidFill>
                  <a:schemeClr val="tx1"/>
                </a:solidFill>
                <a:latin typeface="Tahoma" charset="0"/>
                <a:ea typeface="ＭＳ Ｐゴシック" charset="-128"/>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9pPr>
          </a:lstStyle>
          <a:p>
            <a:pPr>
              <a:spcBef>
                <a:spcPct val="0"/>
              </a:spcBef>
              <a:buClrTx/>
              <a:buSzTx/>
              <a:buFontTx/>
              <a:buNone/>
            </a:pPr>
            <a:fld id="{4F9CEC00-23CF-684A-953F-83936EFD31CD}" type="slidenum">
              <a:rPr lang="fr-FR" altLang="fr-FR" sz="1400" smtClean="0">
                <a:latin typeface="Arial" charset="0"/>
              </a:rPr>
              <a:pPr>
                <a:spcBef>
                  <a:spcPct val="0"/>
                </a:spcBef>
                <a:buClrTx/>
                <a:buSzTx/>
                <a:buFontTx/>
                <a:buNone/>
              </a:pPr>
              <a:t>30</a:t>
            </a:fld>
            <a:endParaRPr lang="fr-FR" altLang="fr-FR" sz="1400">
              <a:latin typeface="Arial" charset="0"/>
            </a:endParaRPr>
          </a:p>
        </p:txBody>
      </p:sp>
      <p:sp>
        <p:nvSpPr>
          <p:cNvPr id="11" name="Line 6"/>
          <p:cNvSpPr>
            <a:spLocks noChangeShapeType="1"/>
          </p:cNvSpPr>
          <p:nvPr/>
        </p:nvSpPr>
        <p:spPr bwMode="auto">
          <a:xfrm>
            <a:off x="1763713" y="5355199"/>
            <a:ext cx="1295400" cy="504825"/>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2" name="Line 7"/>
          <p:cNvSpPr>
            <a:spLocks noChangeShapeType="1"/>
          </p:cNvSpPr>
          <p:nvPr/>
        </p:nvSpPr>
        <p:spPr bwMode="auto">
          <a:xfrm flipV="1">
            <a:off x="1835150" y="3554974"/>
            <a:ext cx="1441450" cy="433387"/>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pic>
        <p:nvPicPr>
          <p:cNvPr id="13" name="Picture 9" descr="CommandeProd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261411"/>
            <a:ext cx="453707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0"/>
          <p:cNvSpPr>
            <a:spLocks noChangeArrowheads="1"/>
          </p:cNvSpPr>
          <p:nvPr/>
        </p:nvSpPr>
        <p:spPr bwMode="auto">
          <a:xfrm>
            <a:off x="3563938" y="3350186"/>
            <a:ext cx="45926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0"/>
              </a:spcBef>
              <a:buClrTx/>
              <a:buSzTx/>
              <a:buFontTx/>
              <a:buNone/>
            </a:pPr>
            <a:r>
              <a:rPr lang="fr-FR" altLang="fr-FR" sz="1600" b="0">
                <a:latin typeface="+mj-lt"/>
              </a:rPr>
              <a:t>COMMANDE (</a:t>
            </a:r>
            <a:r>
              <a:rPr lang="fr-FR" altLang="fr-FR" sz="1600" b="0" u="sng">
                <a:latin typeface="+mj-lt"/>
              </a:rPr>
              <a:t>id_Commande</a:t>
            </a:r>
            <a:r>
              <a:rPr lang="fr-FR" altLang="fr-FR" sz="1600" b="0">
                <a:latin typeface="+mj-lt"/>
              </a:rPr>
              <a:t>, Date_commande) </a:t>
            </a:r>
            <a:br>
              <a:rPr lang="fr-FR" altLang="fr-FR" sz="1600" b="0">
                <a:latin typeface="+mj-lt"/>
              </a:rPr>
            </a:br>
            <a:r>
              <a:rPr lang="fr-FR" altLang="fr-FR" sz="1600" b="0">
                <a:latin typeface="+mj-lt"/>
              </a:rPr>
              <a:t>PRODUIT (</a:t>
            </a:r>
            <a:r>
              <a:rPr lang="fr-FR" altLang="fr-FR" sz="1600" b="0" u="sng">
                <a:latin typeface="+mj-lt"/>
              </a:rPr>
              <a:t>id_Produit</a:t>
            </a:r>
            <a:r>
              <a:rPr lang="fr-FR" altLang="fr-FR" sz="1600" b="0">
                <a:latin typeface="+mj-lt"/>
              </a:rPr>
              <a:t>, libelle) </a:t>
            </a:r>
            <a:br>
              <a:rPr lang="fr-FR" altLang="fr-FR" sz="1600" b="0">
                <a:latin typeface="+mj-lt"/>
              </a:rPr>
            </a:br>
            <a:r>
              <a:rPr lang="fr-FR" altLang="fr-FR" sz="1600" b="0">
                <a:latin typeface="+mj-lt"/>
              </a:rPr>
              <a:t>COMPOSE (#</a:t>
            </a:r>
            <a:r>
              <a:rPr lang="fr-FR" altLang="fr-FR" sz="1600" b="0" u="sng">
                <a:latin typeface="+mj-lt"/>
              </a:rPr>
              <a:t>id_Commande, #id_Produit</a:t>
            </a:r>
            <a:r>
              <a:rPr lang="fr-FR" altLang="fr-FR" sz="1600" b="0">
                <a:latin typeface="+mj-lt"/>
              </a:rPr>
              <a:t>, qantité) </a:t>
            </a:r>
          </a:p>
        </p:txBody>
      </p:sp>
      <p:pic>
        <p:nvPicPr>
          <p:cNvPr id="20" name="Picture 11" descr="MPDCommandeProdu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5126599"/>
            <a:ext cx="56515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6966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Règles de transformation MCD </a:t>
            </a:r>
            <a:r>
              <a:rPr lang="fr-FR" altLang="fr-FR" dirty="0">
                <a:ea typeface="ＭＳ Ｐゴシック" charset="-128"/>
                <a:sym typeface="Wingdings" charset="2"/>
              </a:rPr>
              <a:t> MLD : les associations (4)</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31</a:t>
            </a:fld>
            <a:endParaRPr lang="en-US"/>
          </a:p>
        </p:txBody>
      </p:sp>
      <p:sp>
        <p:nvSpPr>
          <p:cNvPr id="3" name="Espace réservé du contenu 2"/>
          <p:cNvSpPr>
            <a:spLocks noGrp="1"/>
          </p:cNvSpPr>
          <p:nvPr>
            <p:ph idx="1"/>
          </p:nvPr>
        </p:nvSpPr>
        <p:spPr>
          <a:xfrm>
            <a:off x="457200" y="1387233"/>
            <a:ext cx="8229600" cy="3035541"/>
          </a:xfrm>
        </p:spPr>
        <p:txBody>
          <a:bodyPr>
            <a:normAutofit/>
          </a:bodyPr>
          <a:lstStyle/>
          <a:p>
            <a:pPr>
              <a:lnSpc>
                <a:spcPct val="80000"/>
              </a:lnSpc>
            </a:pPr>
            <a:r>
              <a:rPr lang="fr-FR" altLang="fr-FR" sz="2000" b="1" dirty="0">
                <a:ea typeface="ＭＳ Ｐゴシック" charset="-128"/>
              </a:rPr>
              <a:t>Relation </a:t>
            </a:r>
            <a:r>
              <a:rPr lang="fr-FR" altLang="fr-FR" sz="2000" b="1" dirty="0" err="1">
                <a:ea typeface="ＭＳ Ｐゴシック" charset="-128"/>
              </a:rPr>
              <a:t>n-aire</a:t>
            </a:r>
            <a:r>
              <a:rPr lang="fr-FR" altLang="fr-FR" sz="2000" b="1" dirty="0">
                <a:ea typeface="ＭＳ Ｐゴシック" charset="-128"/>
              </a:rPr>
              <a:t> (quelles que soient les cardinalités).</a:t>
            </a:r>
            <a:r>
              <a:rPr lang="fr-FR" altLang="fr-FR" sz="2000" dirty="0">
                <a:ea typeface="ＭＳ Ｐゴシック" charset="-128"/>
              </a:rPr>
              <a:t> </a:t>
            </a:r>
            <a:endParaRPr lang="fr-FR" altLang="fr-FR" sz="2000" b="1" dirty="0">
              <a:ea typeface="ＭＳ Ｐゴシック" charset="-128"/>
            </a:endParaRPr>
          </a:p>
          <a:p>
            <a:pPr lvl="1">
              <a:lnSpc>
                <a:spcPct val="80000"/>
              </a:lnSpc>
            </a:pPr>
            <a:r>
              <a:rPr lang="fr-FR" altLang="fr-FR" sz="1800" dirty="0">
                <a:ea typeface="ＭＳ Ｐゴシック" charset="-128"/>
              </a:rPr>
              <a:t>Il y a création d'une table supplémentaire ayant comme </a:t>
            </a:r>
            <a:r>
              <a:rPr lang="fr-FR" altLang="fr-FR" sz="1800" b="1" dirty="0">
                <a:ea typeface="ＭＳ Ｐゴシック" charset="-128"/>
              </a:rPr>
              <a:t>Clé Primaire</a:t>
            </a:r>
            <a:r>
              <a:rPr lang="fr-FR" altLang="fr-FR" sz="1800" dirty="0">
                <a:ea typeface="ＭＳ Ｐゴシック" charset="-128"/>
              </a:rPr>
              <a:t> la </a:t>
            </a:r>
            <a:r>
              <a:rPr lang="fr-FR" altLang="fr-FR" sz="1800" b="1" dirty="0">
                <a:ea typeface="ＭＳ Ｐゴシック" charset="-128"/>
              </a:rPr>
              <a:t>concaténation</a:t>
            </a:r>
            <a:r>
              <a:rPr lang="fr-FR" altLang="fr-FR" sz="1800" dirty="0">
                <a:ea typeface="ＭＳ Ｐゴシック" charset="-128"/>
              </a:rPr>
              <a:t> des </a:t>
            </a:r>
            <a:r>
              <a:rPr lang="fr-FR" altLang="fr-FR" sz="1800" b="1" dirty="0">
                <a:ea typeface="ＭＳ Ｐゴシック" charset="-128"/>
              </a:rPr>
              <a:t>identifiants</a:t>
            </a:r>
            <a:r>
              <a:rPr lang="fr-FR" altLang="fr-FR" sz="1800" dirty="0">
                <a:ea typeface="ＭＳ Ｐゴシック" charset="-128"/>
              </a:rPr>
              <a:t> des entités participant à la relation. </a:t>
            </a:r>
            <a:br>
              <a:rPr lang="fr-FR" altLang="fr-FR" sz="1800" dirty="0">
                <a:ea typeface="ＭＳ Ｐゴシック" charset="-128"/>
              </a:rPr>
            </a:br>
            <a:r>
              <a:rPr lang="fr-FR" altLang="fr-FR" sz="1800" dirty="0">
                <a:ea typeface="ＭＳ Ｐゴシック" charset="-128"/>
              </a:rPr>
              <a:t>Si la relation est porteuse de donnée, celles ci deviennent des attributs pour la nouvelle table. </a:t>
            </a:r>
          </a:p>
        </p:txBody>
      </p:sp>
      <p:sp>
        <p:nvSpPr>
          <p:cNvPr id="14" name="Espace réservé du numéro de diapositive 4"/>
          <p:cNvSpPr txBox="1">
            <a:spLocks/>
          </p:cNvSpPr>
          <p:nvPr/>
        </p:nvSpPr>
        <p:spPr>
          <a:xfrm>
            <a:off x="7524750" y="6143907"/>
            <a:ext cx="1162050" cy="288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spcBef>
                <a:spcPct val="20000"/>
              </a:spcBef>
              <a:buClr>
                <a:schemeClr val="folHlink"/>
              </a:buClr>
              <a:buSzPct val="60000"/>
              <a:buFont typeface="Wingdings" charset="2"/>
              <a:buChar char="n"/>
              <a:defRPr sz="3200" kern="1200">
                <a:solidFill>
                  <a:schemeClr val="tx1"/>
                </a:solidFill>
                <a:latin typeface="Tahoma" charset="0"/>
                <a:ea typeface="ＭＳ Ｐゴシック" charset="-128"/>
                <a:cs typeface="+mn-cs"/>
              </a:defRPr>
            </a:lvl1pPr>
            <a:lvl2pPr marL="742950" indent="-285750" algn="l" defTabSz="914400" rtl="0" eaLnBrk="1" latinLnBrk="0" hangingPunct="1">
              <a:spcBef>
                <a:spcPct val="20000"/>
              </a:spcBef>
              <a:buClr>
                <a:schemeClr val="hlink"/>
              </a:buClr>
              <a:buSzPct val="55000"/>
              <a:buFont typeface="Wingdings" charset="2"/>
              <a:buChar char="n"/>
              <a:defRPr sz="2800" kern="1200">
                <a:solidFill>
                  <a:schemeClr val="tx1"/>
                </a:solidFill>
                <a:latin typeface="Tahoma" charset="0"/>
                <a:ea typeface="ＭＳ Ｐゴシック" charset="-128"/>
                <a:cs typeface="+mn-cs"/>
              </a:defRPr>
            </a:lvl2pPr>
            <a:lvl3pPr marL="1143000" indent="-228600" algn="l" defTabSz="914400" rtl="0" eaLnBrk="1" latinLnBrk="0" hangingPunct="1">
              <a:spcBef>
                <a:spcPct val="20000"/>
              </a:spcBef>
              <a:buClr>
                <a:schemeClr val="folHlink"/>
              </a:buClr>
              <a:buSzPct val="50000"/>
              <a:buFont typeface="Wingdings" charset="2"/>
              <a:buChar char="n"/>
              <a:defRPr sz="2400" kern="1200">
                <a:solidFill>
                  <a:schemeClr val="tx1"/>
                </a:solidFill>
                <a:latin typeface="Tahoma" charset="0"/>
                <a:ea typeface="ＭＳ Ｐゴシック" charset="-128"/>
                <a:cs typeface="+mn-cs"/>
              </a:defRPr>
            </a:lvl3pPr>
            <a:lvl4pPr marL="1600200" indent="-228600" algn="l" defTabSz="914400" rtl="0" eaLnBrk="1" latinLnBrk="0" hangingPunct="1">
              <a:spcBef>
                <a:spcPct val="20000"/>
              </a:spcBef>
              <a:buClr>
                <a:schemeClr val="accent2"/>
              </a:buClr>
              <a:buSzPct val="55000"/>
              <a:buFont typeface="Wingdings" charset="2"/>
              <a:buChar char="n"/>
              <a:defRPr sz="2000" kern="1200">
                <a:solidFill>
                  <a:schemeClr val="tx1"/>
                </a:solidFill>
                <a:latin typeface="Tahoma" charset="0"/>
                <a:ea typeface="ＭＳ Ｐゴシック" charset="-128"/>
                <a:cs typeface="+mn-cs"/>
              </a:defRPr>
            </a:lvl4pPr>
            <a:lvl5pPr marL="2057400" indent="-228600" algn="l" defTabSz="914400" rtl="0" eaLnBrk="1" latinLnBrk="0" hangingPunct="1">
              <a:spcBef>
                <a:spcPct val="20000"/>
              </a:spcBef>
              <a:buClr>
                <a:schemeClr val="accent1"/>
              </a:buClr>
              <a:buSzPct val="50000"/>
              <a:buFont typeface="Wingdings" charset="2"/>
              <a:buChar char="n"/>
              <a:defRPr sz="2000" kern="1200">
                <a:solidFill>
                  <a:schemeClr val="tx1"/>
                </a:solidFill>
                <a:latin typeface="Tahoma" charset="0"/>
                <a:ea typeface="ＭＳ Ｐゴシック" charset="-128"/>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charset="2"/>
              <a:buChar char="n"/>
              <a:defRPr sz="2000" kern="1200">
                <a:solidFill>
                  <a:schemeClr val="tx1"/>
                </a:solidFill>
                <a:latin typeface="Tahoma" charset="0"/>
                <a:ea typeface="ＭＳ Ｐゴシック" charset="-128"/>
                <a:cs typeface="+mn-cs"/>
              </a:defRPr>
            </a:lvl9pPr>
          </a:lstStyle>
          <a:p>
            <a:pPr>
              <a:spcBef>
                <a:spcPct val="0"/>
              </a:spcBef>
              <a:buClrTx/>
              <a:buSzTx/>
              <a:buFontTx/>
              <a:buNone/>
            </a:pPr>
            <a:fld id="{9AF50CDC-4800-FE4F-937D-1621E5A1F1CF}" type="slidenum">
              <a:rPr lang="fr-FR" altLang="fr-FR" sz="1400" smtClean="0">
                <a:latin typeface="Arial" charset="0"/>
              </a:rPr>
              <a:pPr>
                <a:spcBef>
                  <a:spcPct val="0"/>
                </a:spcBef>
                <a:buClrTx/>
                <a:buSzTx/>
                <a:buFontTx/>
                <a:buNone/>
              </a:pPr>
              <a:t>31</a:t>
            </a:fld>
            <a:endParaRPr lang="fr-FR" altLang="fr-FR" sz="1400">
              <a:latin typeface="Arial" charset="0"/>
            </a:endParaRPr>
          </a:p>
        </p:txBody>
      </p:sp>
      <p:pic>
        <p:nvPicPr>
          <p:cNvPr id="15" name="Picture 10" descr="Etudi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11882"/>
            <a:ext cx="3995738"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4"/>
          <p:cNvSpPr>
            <a:spLocks noChangeShapeType="1"/>
          </p:cNvSpPr>
          <p:nvPr/>
        </p:nvSpPr>
        <p:spPr bwMode="auto">
          <a:xfrm>
            <a:off x="2266950" y="5207282"/>
            <a:ext cx="1295400" cy="504825"/>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7" name="Line 5"/>
          <p:cNvSpPr>
            <a:spLocks noChangeShapeType="1"/>
          </p:cNvSpPr>
          <p:nvPr/>
        </p:nvSpPr>
        <p:spPr bwMode="auto">
          <a:xfrm flipV="1">
            <a:off x="2338388" y="3407057"/>
            <a:ext cx="1441450" cy="433387"/>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8" name="Rectangle 11"/>
          <p:cNvSpPr>
            <a:spLocks noChangeArrowheads="1"/>
          </p:cNvSpPr>
          <p:nvPr/>
        </p:nvSpPr>
        <p:spPr bwMode="auto">
          <a:xfrm>
            <a:off x="4067175" y="2889532"/>
            <a:ext cx="44005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b="1">
                <a:solidFill>
                  <a:schemeClr val="tx1"/>
                </a:solidFill>
                <a:latin typeface="Tahoma" charset="0"/>
                <a:ea typeface="ＭＳ Ｐゴシック" charset="-128"/>
              </a:defRPr>
            </a:lvl1pPr>
            <a:lvl2pPr marL="742950" indent="-285750">
              <a:defRPr b="1">
                <a:solidFill>
                  <a:schemeClr val="tx1"/>
                </a:solidFill>
                <a:latin typeface="Tahoma" charset="0"/>
                <a:ea typeface="ＭＳ Ｐゴシック" charset="-128"/>
              </a:defRPr>
            </a:lvl2pPr>
            <a:lvl3pPr marL="1143000" indent="-228600">
              <a:defRPr b="1">
                <a:solidFill>
                  <a:schemeClr val="tx1"/>
                </a:solidFill>
                <a:latin typeface="Tahoma" charset="0"/>
                <a:ea typeface="ＭＳ Ｐゴシック" charset="-128"/>
              </a:defRPr>
            </a:lvl3pPr>
            <a:lvl4pPr marL="1600200" indent="-228600">
              <a:defRPr b="1">
                <a:solidFill>
                  <a:schemeClr val="tx1"/>
                </a:solidFill>
                <a:latin typeface="Tahoma" charset="0"/>
                <a:ea typeface="ＭＳ Ｐゴシック" charset="-128"/>
              </a:defRPr>
            </a:lvl4pPr>
            <a:lvl5pPr marL="2057400" indent="-228600">
              <a:defRPr b="1">
                <a:solidFill>
                  <a:schemeClr val="tx1"/>
                </a:solidFill>
                <a:latin typeface="Tahoma" charset="0"/>
                <a:ea typeface="ＭＳ Ｐゴシック" charset="-128"/>
              </a:defRPr>
            </a:lvl5pPr>
            <a:lvl6pPr marL="2514600" indent="-228600" eaLnBrk="0" fontAlgn="base" hangingPunct="0">
              <a:spcBef>
                <a:spcPct val="0"/>
              </a:spcBef>
              <a:spcAft>
                <a:spcPct val="0"/>
              </a:spcAft>
              <a:defRPr b="1">
                <a:solidFill>
                  <a:schemeClr val="tx1"/>
                </a:solidFill>
                <a:latin typeface="Tahoma" charset="0"/>
                <a:ea typeface="ＭＳ Ｐゴシック" charset="-128"/>
              </a:defRPr>
            </a:lvl6pPr>
            <a:lvl7pPr marL="2971800" indent="-228600" eaLnBrk="0" fontAlgn="base" hangingPunct="0">
              <a:spcBef>
                <a:spcPct val="0"/>
              </a:spcBef>
              <a:spcAft>
                <a:spcPct val="0"/>
              </a:spcAft>
              <a:defRPr b="1">
                <a:solidFill>
                  <a:schemeClr val="tx1"/>
                </a:solidFill>
                <a:latin typeface="Tahoma" charset="0"/>
                <a:ea typeface="ＭＳ Ｐゴシック" charset="-128"/>
              </a:defRPr>
            </a:lvl7pPr>
            <a:lvl8pPr marL="3429000" indent="-228600" eaLnBrk="0" fontAlgn="base" hangingPunct="0">
              <a:spcBef>
                <a:spcPct val="0"/>
              </a:spcBef>
              <a:spcAft>
                <a:spcPct val="0"/>
              </a:spcAft>
              <a:defRPr b="1">
                <a:solidFill>
                  <a:schemeClr val="tx1"/>
                </a:solidFill>
                <a:latin typeface="Tahoma" charset="0"/>
                <a:ea typeface="ＭＳ Ｐゴシック" charset="-128"/>
              </a:defRPr>
            </a:lvl8pPr>
            <a:lvl9pPr marL="3886200" indent="-228600" eaLnBrk="0" fontAlgn="base" hangingPunct="0">
              <a:spcBef>
                <a:spcPct val="0"/>
              </a:spcBef>
              <a:spcAft>
                <a:spcPct val="0"/>
              </a:spcAft>
              <a:defRPr b="1">
                <a:solidFill>
                  <a:schemeClr val="tx1"/>
                </a:solidFill>
                <a:latin typeface="Tahoma" charset="0"/>
                <a:ea typeface="ＭＳ Ｐゴシック" charset="-128"/>
              </a:defRPr>
            </a:lvl9pPr>
          </a:lstStyle>
          <a:p>
            <a:r>
              <a:rPr lang="fr-FR" altLang="x-none" sz="1600" b="0">
                <a:latin typeface="+mj-lt"/>
              </a:rPr>
              <a:t>ETUDIANT (</a:t>
            </a:r>
            <a:r>
              <a:rPr lang="fr-FR" altLang="x-none" sz="1600" b="0" u="sng" dirty="0" err="1">
                <a:latin typeface="+mj-lt"/>
              </a:rPr>
              <a:t>id_Etudiant</a:t>
            </a:r>
            <a:r>
              <a:rPr lang="fr-FR" altLang="x-none" sz="1600" b="0" dirty="0">
                <a:latin typeface="+mj-lt"/>
              </a:rPr>
              <a:t>, </a:t>
            </a:r>
            <a:r>
              <a:rPr lang="fr-FR" altLang="x-none" sz="1600" b="0" dirty="0" err="1">
                <a:latin typeface="+mj-lt"/>
              </a:rPr>
              <a:t>Nom_Etudiant</a:t>
            </a:r>
            <a:r>
              <a:rPr lang="fr-FR" altLang="x-none" sz="1600" b="0" dirty="0">
                <a:latin typeface="+mj-lt"/>
              </a:rPr>
              <a:t>) </a:t>
            </a:r>
            <a:br>
              <a:rPr lang="fr-FR" altLang="x-none" sz="1600" b="0" dirty="0">
                <a:latin typeface="+mj-lt"/>
              </a:rPr>
            </a:br>
            <a:r>
              <a:rPr lang="fr-FR" altLang="x-none" sz="1600" b="0" dirty="0">
                <a:latin typeface="+mj-lt"/>
              </a:rPr>
              <a:t>NIVEAU (</a:t>
            </a:r>
            <a:r>
              <a:rPr lang="fr-FR" altLang="x-none" sz="1600" b="0" u="sng" dirty="0" err="1">
                <a:latin typeface="+mj-lt"/>
              </a:rPr>
              <a:t>id_Niveau</a:t>
            </a:r>
            <a:r>
              <a:rPr lang="fr-FR" altLang="x-none" sz="1600" b="0" dirty="0">
                <a:latin typeface="+mj-lt"/>
              </a:rPr>
              <a:t>, </a:t>
            </a:r>
            <a:r>
              <a:rPr lang="fr-FR" altLang="x-none" sz="1600" b="0" dirty="0" err="1">
                <a:latin typeface="+mj-lt"/>
              </a:rPr>
              <a:t>Nom_Niveau</a:t>
            </a:r>
            <a:r>
              <a:rPr lang="fr-FR" altLang="x-none" sz="1600" b="0" dirty="0">
                <a:latin typeface="+mj-lt"/>
              </a:rPr>
              <a:t>) </a:t>
            </a:r>
            <a:br>
              <a:rPr lang="fr-FR" altLang="x-none" sz="1600" b="0" dirty="0">
                <a:latin typeface="+mj-lt"/>
              </a:rPr>
            </a:br>
            <a:r>
              <a:rPr lang="fr-FR" altLang="x-none" sz="1600" b="0" dirty="0">
                <a:latin typeface="+mj-lt"/>
              </a:rPr>
              <a:t>LANGUE (</a:t>
            </a:r>
            <a:r>
              <a:rPr lang="fr-FR" altLang="x-none" sz="1600" b="0" u="sng" dirty="0" err="1">
                <a:latin typeface="+mj-lt"/>
              </a:rPr>
              <a:t>id_Langue</a:t>
            </a:r>
            <a:r>
              <a:rPr lang="fr-FR" altLang="x-none" sz="1600" b="0" dirty="0">
                <a:latin typeface="+mj-lt"/>
              </a:rPr>
              <a:t>, </a:t>
            </a:r>
            <a:r>
              <a:rPr lang="fr-FR" altLang="x-none" sz="1600" b="0" dirty="0" err="1">
                <a:latin typeface="+mj-lt"/>
              </a:rPr>
              <a:t>Nom_Langue</a:t>
            </a:r>
            <a:r>
              <a:rPr lang="fr-FR" altLang="x-none" sz="1600" b="0" dirty="0">
                <a:latin typeface="+mj-lt"/>
              </a:rPr>
              <a:t>) </a:t>
            </a:r>
            <a:br>
              <a:rPr lang="fr-FR" altLang="x-none" sz="1600" b="0" dirty="0">
                <a:latin typeface="+mj-lt"/>
              </a:rPr>
            </a:br>
            <a:r>
              <a:rPr lang="fr-FR" altLang="x-none" sz="1600" b="0" dirty="0">
                <a:latin typeface="+mj-lt"/>
              </a:rPr>
              <a:t>PARLE (#</a:t>
            </a:r>
            <a:r>
              <a:rPr lang="fr-FR" altLang="x-none" sz="1600" b="0" u="sng" dirty="0" err="1">
                <a:latin typeface="+mj-lt"/>
              </a:rPr>
              <a:t>id_Etudiant</a:t>
            </a:r>
            <a:r>
              <a:rPr lang="fr-FR" altLang="x-none" sz="1600" b="0" u="sng" dirty="0">
                <a:latin typeface="+mj-lt"/>
              </a:rPr>
              <a:t>, #</a:t>
            </a:r>
            <a:r>
              <a:rPr lang="fr-FR" altLang="x-none" sz="1600" b="0" u="sng" dirty="0" err="1">
                <a:latin typeface="+mj-lt"/>
              </a:rPr>
              <a:t>id_Niveau</a:t>
            </a:r>
            <a:r>
              <a:rPr lang="fr-FR" altLang="x-none" sz="1600" b="0" u="sng" dirty="0">
                <a:latin typeface="+mj-lt"/>
              </a:rPr>
              <a:t>, #</a:t>
            </a:r>
            <a:r>
              <a:rPr lang="fr-FR" altLang="x-none" sz="1600" b="0" u="sng" dirty="0" err="1">
                <a:latin typeface="+mj-lt"/>
              </a:rPr>
              <a:t>id_Langue</a:t>
            </a:r>
            <a:r>
              <a:rPr lang="fr-FR" altLang="x-none" sz="1600" b="0" dirty="0">
                <a:latin typeface="+mj-lt"/>
              </a:rPr>
              <a:t>) </a:t>
            </a:r>
          </a:p>
        </p:txBody>
      </p:sp>
      <p:pic>
        <p:nvPicPr>
          <p:cNvPr id="21" name="Picture 12" descr="MPDEtudi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4683407"/>
            <a:ext cx="478790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531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Règles de transformation MCD </a:t>
            </a:r>
            <a:r>
              <a:rPr lang="fr-FR" altLang="fr-FR" dirty="0">
                <a:ea typeface="ＭＳ Ｐゴシック" charset="-128"/>
                <a:sym typeface="Wingdings" charset="2"/>
              </a:rPr>
              <a:t> MLD : les associations (5)</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32</a:t>
            </a:fld>
            <a:endParaRPr lang="en-US"/>
          </a:p>
        </p:txBody>
      </p:sp>
      <p:sp>
        <p:nvSpPr>
          <p:cNvPr id="3" name="Espace réservé du contenu 2"/>
          <p:cNvSpPr>
            <a:spLocks noGrp="1"/>
          </p:cNvSpPr>
          <p:nvPr>
            <p:ph idx="1"/>
          </p:nvPr>
        </p:nvSpPr>
        <p:spPr>
          <a:xfrm>
            <a:off x="457200" y="1387233"/>
            <a:ext cx="8229600" cy="3035541"/>
          </a:xfrm>
        </p:spPr>
        <p:txBody>
          <a:bodyPr>
            <a:normAutofit/>
          </a:bodyPr>
          <a:lstStyle/>
          <a:p>
            <a:pPr>
              <a:lnSpc>
                <a:spcPct val="80000"/>
              </a:lnSpc>
            </a:pPr>
            <a:r>
              <a:rPr lang="fr-FR" altLang="fr-FR" sz="2200" b="1" dirty="0">
                <a:ea typeface="ＭＳ Ｐゴシック" charset="-128"/>
              </a:rPr>
              <a:t>Association réflexive</a:t>
            </a:r>
            <a:r>
              <a:rPr lang="fr-FR" altLang="fr-FR" sz="2200" dirty="0">
                <a:ea typeface="ＭＳ Ｐゴシック" charset="-128"/>
              </a:rPr>
              <a:t> </a:t>
            </a:r>
            <a:endParaRPr lang="fr-FR" altLang="fr-FR" sz="2200" b="1" dirty="0">
              <a:ea typeface="ＭＳ Ｐゴシック" charset="-128"/>
            </a:endParaRPr>
          </a:p>
          <a:p>
            <a:pPr lvl="1">
              <a:lnSpc>
                <a:spcPct val="80000"/>
              </a:lnSpc>
            </a:pPr>
            <a:r>
              <a:rPr lang="fr-FR" altLang="fr-FR" dirty="0">
                <a:ea typeface="ＭＳ Ｐゴシック" charset="-128"/>
              </a:rPr>
              <a:t>1</a:t>
            </a:r>
            <a:r>
              <a:rPr lang="fr-FR" altLang="fr-FR" baseline="30000" dirty="0">
                <a:ea typeface="ＭＳ Ｐゴシック" charset="-128"/>
              </a:rPr>
              <a:t>er</a:t>
            </a:r>
            <a:r>
              <a:rPr lang="fr-FR" altLang="fr-FR" dirty="0">
                <a:ea typeface="ＭＳ Ｐゴシック" charset="-128"/>
              </a:rPr>
              <a:t> cas : cardinalité (X,1) - (</a:t>
            </a:r>
            <a:r>
              <a:rPr lang="fr-FR" altLang="fr-FR" dirty="0" err="1">
                <a:ea typeface="ＭＳ Ｐゴシック" charset="-128"/>
              </a:rPr>
              <a:t>X,n</a:t>
            </a:r>
            <a:r>
              <a:rPr lang="fr-FR" altLang="fr-FR" dirty="0">
                <a:ea typeface="ＭＳ Ｐゴシック" charset="-128"/>
              </a:rPr>
              <a:t>), avec X=0 ou X=1.</a:t>
            </a:r>
          </a:p>
          <a:p>
            <a:pPr lvl="2">
              <a:lnSpc>
                <a:spcPct val="80000"/>
              </a:lnSpc>
            </a:pPr>
            <a:r>
              <a:rPr lang="fr-FR" altLang="fr-FR" dirty="0">
                <a:ea typeface="ＭＳ Ｐゴシック" charset="-128"/>
              </a:rPr>
              <a:t>La </a:t>
            </a:r>
            <a:r>
              <a:rPr lang="fr-FR" altLang="fr-FR" b="1" dirty="0">
                <a:ea typeface="ＭＳ Ｐゴシック" charset="-128"/>
              </a:rPr>
              <a:t>Clé Primaire</a:t>
            </a:r>
            <a:r>
              <a:rPr lang="fr-FR" altLang="fr-FR" dirty="0">
                <a:ea typeface="ＭＳ Ｐゴシック" charset="-128"/>
              </a:rPr>
              <a:t> de l'entité se dédouble et devient une </a:t>
            </a:r>
            <a:r>
              <a:rPr lang="fr-FR" altLang="fr-FR" b="1" dirty="0">
                <a:ea typeface="ＭＳ Ｐゴシック" charset="-128"/>
              </a:rPr>
              <a:t>Clé Etrangère</a:t>
            </a:r>
            <a:r>
              <a:rPr lang="fr-FR" altLang="fr-FR" dirty="0">
                <a:ea typeface="ＭＳ Ｐゴシック" charset="-128"/>
              </a:rPr>
              <a:t> dans la relation ou nouvelle table. Exactement comme si l'entité se dédoublait et était reliée par une relation binaire (X,1) - (</a:t>
            </a:r>
            <a:r>
              <a:rPr lang="fr-FR" altLang="fr-FR" dirty="0" err="1">
                <a:ea typeface="ＭＳ Ｐゴシック" charset="-128"/>
              </a:rPr>
              <a:t>X,n</a:t>
            </a:r>
            <a:r>
              <a:rPr lang="fr-FR" altLang="fr-FR" dirty="0">
                <a:ea typeface="ＭＳ Ｐゴシック" charset="-128"/>
              </a:rPr>
              <a:t>) </a:t>
            </a:r>
          </a:p>
        </p:txBody>
      </p:sp>
      <p:sp>
        <p:nvSpPr>
          <p:cNvPr id="12" name="Line 5"/>
          <p:cNvSpPr>
            <a:spLocks noChangeShapeType="1"/>
          </p:cNvSpPr>
          <p:nvPr/>
        </p:nvSpPr>
        <p:spPr bwMode="auto">
          <a:xfrm>
            <a:off x="1619250" y="5153494"/>
            <a:ext cx="1295400" cy="504825"/>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3" name="Line 6"/>
          <p:cNvSpPr>
            <a:spLocks noChangeShapeType="1"/>
          </p:cNvSpPr>
          <p:nvPr/>
        </p:nvSpPr>
        <p:spPr bwMode="auto">
          <a:xfrm flipV="1">
            <a:off x="1690688" y="3353269"/>
            <a:ext cx="1441450" cy="433387"/>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pic>
        <p:nvPicPr>
          <p:cNvPr id="19" name="Picture 9" descr="EmployeRecu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02556"/>
            <a:ext cx="40671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0" descr="MPDEmployeRecu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5370981"/>
            <a:ext cx="54356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1"/>
          <p:cNvSpPr>
            <a:spLocks noChangeArrowheads="1"/>
          </p:cNvSpPr>
          <p:nvPr/>
        </p:nvSpPr>
        <p:spPr bwMode="auto">
          <a:xfrm>
            <a:off x="3167064" y="3000186"/>
            <a:ext cx="59118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0"/>
              </a:spcBef>
              <a:buClrTx/>
              <a:buSzTx/>
              <a:buFontTx/>
              <a:buNone/>
            </a:pPr>
            <a:r>
              <a:rPr lang="fr-FR" altLang="fr-FR" sz="1600" b="0" dirty="0">
                <a:latin typeface="+mj-lt"/>
              </a:rPr>
              <a:t>EMPLOYE (</a:t>
            </a:r>
            <a:r>
              <a:rPr lang="fr-FR" altLang="fr-FR" sz="1600" b="0" u="sng" dirty="0" err="1">
                <a:latin typeface="+mj-lt"/>
              </a:rPr>
              <a:t>id_Employe</a:t>
            </a:r>
            <a:r>
              <a:rPr lang="fr-FR" altLang="fr-FR" sz="1600" b="0" dirty="0">
                <a:latin typeface="+mj-lt"/>
              </a:rPr>
              <a:t>, </a:t>
            </a:r>
            <a:r>
              <a:rPr lang="fr-FR" altLang="fr-FR" sz="1600" b="0" dirty="0" err="1">
                <a:latin typeface="+mj-lt"/>
              </a:rPr>
              <a:t>Nom_Employe</a:t>
            </a:r>
            <a:r>
              <a:rPr lang="fr-FR" altLang="fr-FR" sz="1600" b="0" dirty="0">
                <a:latin typeface="+mj-lt"/>
              </a:rPr>
              <a:t>, #</a:t>
            </a:r>
            <a:r>
              <a:rPr lang="fr-FR" altLang="fr-FR" sz="1600" b="0" dirty="0" err="1">
                <a:latin typeface="+mj-lt"/>
              </a:rPr>
              <a:t>id_Sup_Hierarchique</a:t>
            </a:r>
            <a:r>
              <a:rPr lang="fr-FR" altLang="fr-FR" sz="1600" b="0" dirty="0">
                <a:latin typeface="+mj-lt"/>
              </a:rPr>
              <a:t>) </a:t>
            </a:r>
            <a:br>
              <a:rPr lang="fr-FR" altLang="fr-FR" sz="1600" b="0" dirty="0">
                <a:latin typeface="+mj-lt"/>
              </a:rPr>
            </a:br>
            <a:r>
              <a:rPr lang="fr-FR" altLang="fr-FR" sz="1600" b="0" dirty="0">
                <a:latin typeface="+mj-lt"/>
              </a:rPr>
              <a:t>#</a:t>
            </a:r>
            <a:r>
              <a:rPr lang="fr-FR" altLang="fr-FR" sz="1600" b="0" dirty="0" err="1">
                <a:latin typeface="+mj-lt"/>
              </a:rPr>
              <a:t>id_Sup_Hierarchique</a:t>
            </a:r>
            <a:r>
              <a:rPr lang="fr-FR" altLang="fr-FR" sz="1600" b="0" dirty="0">
                <a:latin typeface="+mj-lt"/>
              </a:rPr>
              <a:t> est l'identifiant (</a:t>
            </a:r>
            <a:r>
              <a:rPr lang="fr-FR" altLang="fr-FR" sz="1600" b="0" dirty="0" err="1">
                <a:latin typeface="+mj-lt"/>
              </a:rPr>
              <a:t>id_Employe</a:t>
            </a:r>
            <a:r>
              <a:rPr lang="fr-FR" altLang="fr-FR" sz="1600" b="0" dirty="0">
                <a:latin typeface="+mj-lt"/>
              </a:rPr>
              <a:t>)</a:t>
            </a:r>
          </a:p>
          <a:p>
            <a:pPr>
              <a:spcBef>
                <a:spcPct val="0"/>
              </a:spcBef>
              <a:buClrTx/>
              <a:buSzTx/>
              <a:buFontTx/>
              <a:buNone/>
            </a:pPr>
            <a:r>
              <a:rPr lang="fr-FR" altLang="fr-FR" sz="1600" b="0" dirty="0">
                <a:latin typeface="+mj-lt"/>
              </a:rPr>
              <a:t>du supérieur hiérarchique direct de l'employé considéré. </a:t>
            </a:r>
          </a:p>
        </p:txBody>
      </p:sp>
    </p:spTree>
    <p:extLst>
      <p:ext uri="{BB962C8B-B14F-4D97-AF65-F5344CB8AC3E}">
        <p14:creationId xmlns:p14="http://schemas.microsoft.com/office/powerpoint/2010/main" val="111915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fontScale="90000"/>
          </a:bodyPr>
          <a:lstStyle/>
          <a:p>
            <a:r>
              <a:rPr lang="fr-FR" altLang="fr-FR" dirty="0">
                <a:ea typeface="ＭＳ Ｐゴシック" charset="-128"/>
              </a:rPr>
              <a:t>Règles de transformation MCD </a:t>
            </a:r>
            <a:r>
              <a:rPr lang="fr-FR" altLang="fr-FR" dirty="0">
                <a:ea typeface="ＭＳ Ｐゴシック" charset="-128"/>
                <a:sym typeface="Wingdings" charset="2"/>
              </a:rPr>
              <a:t> MLD : les associations (6)</a:t>
            </a:r>
            <a:endParaRPr lang="fr-FR" altLang="x-none"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33</a:t>
            </a:fld>
            <a:endParaRPr lang="en-US"/>
          </a:p>
        </p:txBody>
      </p:sp>
      <p:sp>
        <p:nvSpPr>
          <p:cNvPr id="3" name="Espace réservé du contenu 2"/>
          <p:cNvSpPr>
            <a:spLocks noGrp="1"/>
          </p:cNvSpPr>
          <p:nvPr>
            <p:ph idx="1"/>
          </p:nvPr>
        </p:nvSpPr>
        <p:spPr>
          <a:xfrm>
            <a:off x="457200" y="1387233"/>
            <a:ext cx="8229600" cy="3035541"/>
          </a:xfrm>
        </p:spPr>
        <p:txBody>
          <a:bodyPr>
            <a:normAutofit/>
          </a:bodyPr>
          <a:lstStyle/>
          <a:p>
            <a:pPr>
              <a:lnSpc>
                <a:spcPct val="80000"/>
              </a:lnSpc>
            </a:pPr>
            <a:r>
              <a:rPr lang="fr-FR" altLang="fr-FR" sz="2200" b="1" dirty="0">
                <a:ea typeface="ＭＳ Ｐゴシック" charset="-128"/>
              </a:rPr>
              <a:t>Association réflexive</a:t>
            </a:r>
            <a:r>
              <a:rPr lang="fr-FR" altLang="fr-FR" sz="2200" dirty="0">
                <a:ea typeface="ＭＳ Ｐゴシック" charset="-128"/>
              </a:rPr>
              <a:t> </a:t>
            </a:r>
            <a:endParaRPr lang="fr-FR" altLang="fr-FR" sz="2200" b="1" dirty="0">
              <a:ea typeface="ＭＳ Ｐゴシック" charset="-128"/>
            </a:endParaRPr>
          </a:p>
          <a:p>
            <a:pPr lvl="1">
              <a:lnSpc>
                <a:spcPct val="80000"/>
              </a:lnSpc>
            </a:pPr>
            <a:r>
              <a:rPr lang="fr-FR" altLang="fr-FR" dirty="0">
                <a:ea typeface="ＭＳ Ｐゴシック" charset="-128"/>
              </a:rPr>
              <a:t>2</a:t>
            </a:r>
            <a:r>
              <a:rPr lang="fr-FR" altLang="fr-FR" baseline="30000" dirty="0">
                <a:ea typeface="ＭＳ Ｐゴシック" charset="-128"/>
              </a:rPr>
              <a:t>ème</a:t>
            </a:r>
            <a:r>
              <a:rPr lang="fr-FR" altLang="fr-FR" dirty="0">
                <a:ea typeface="ＭＳ Ｐゴシック" charset="-128"/>
              </a:rPr>
              <a:t> cas : cardinalité (</a:t>
            </a:r>
            <a:r>
              <a:rPr lang="fr-FR" altLang="fr-FR" dirty="0" err="1">
                <a:ea typeface="ＭＳ Ｐゴシック" charset="-128"/>
              </a:rPr>
              <a:t>X,n</a:t>
            </a:r>
            <a:r>
              <a:rPr lang="fr-FR" altLang="fr-FR" dirty="0">
                <a:ea typeface="ＭＳ Ｐゴシック" charset="-128"/>
              </a:rPr>
              <a:t>) - (</a:t>
            </a:r>
            <a:r>
              <a:rPr lang="fr-FR" altLang="fr-FR" dirty="0" err="1">
                <a:ea typeface="ＭＳ Ｐゴシック" charset="-128"/>
              </a:rPr>
              <a:t>X,n</a:t>
            </a:r>
            <a:r>
              <a:rPr lang="fr-FR" altLang="fr-FR" dirty="0">
                <a:ea typeface="ＭＳ Ｐゴシック" charset="-128"/>
              </a:rPr>
              <a:t>), avec X=0 ou X=1.</a:t>
            </a:r>
          </a:p>
          <a:p>
            <a:pPr lvl="2">
              <a:lnSpc>
                <a:spcPct val="80000"/>
              </a:lnSpc>
            </a:pPr>
            <a:r>
              <a:rPr lang="fr-FR" altLang="fr-FR" dirty="0">
                <a:ea typeface="ＭＳ Ｐゴシック" charset="-128"/>
              </a:rPr>
              <a:t>De même, tout se passe exactement comme si l'entité se dédoublait et était reliée par une relation binaire (</a:t>
            </a:r>
            <a:r>
              <a:rPr lang="fr-FR" altLang="fr-FR" dirty="0" err="1">
                <a:ea typeface="ＭＳ Ｐゴシック" charset="-128"/>
              </a:rPr>
              <a:t>X,n</a:t>
            </a:r>
            <a:r>
              <a:rPr lang="fr-FR" altLang="fr-FR" dirty="0">
                <a:ea typeface="ＭＳ Ｐゴシック" charset="-128"/>
              </a:rPr>
              <a:t>) - (</a:t>
            </a:r>
            <a:r>
              <a:rPr lang="fr-FR" altLang="fr-FR" dirty="0" err="1">
                <a:ea typeface="ＭＳ Ｐゴシック" charset="-128"/>
              </a:rPr>
              <a:t>X,n</a:t>
            </a:r>
            <a:r>
              <a:rPr lang="fr-FR" altLang="fr-FR" dirty="0">
                <a:ea typeface="ＭＳ Ｐゴシック" charset="-128"/>
              </a:rPr>
              <a:t>). Il y a donc création d'une nouvelle table.</a:t>
            </a:r>
          </a:p>
        </p:txBody>
      </p:sp>
      <p:sp>
        <p:nvSpPr>
          <p:cNvPr id="14" name="Line 4"/>
          <p:cNvSpPr>
            <a:spLocks noChangeShapeType="1"/>
          </p:cNvSpPr>
          <p:nvPr/>
        </p:nvSpPr>
        <p:spPr bwMode="auto">
          <a:xfrm>
            <a:off x="1044575" y="5803900"/>
            <a:ext cx="1295400" cy="504825"/>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5" name="Line 5"/>
          <p:cNvSpPr>
            <a:spLocks noChangeShapeType="1"/>
          </p:cNvSpPr>
          <p:nvPr/>
        </p:nvSpPr>
        <p:spPr bwMode="auto">
          <a:xfrm flipV="1">
            <a:off x="971550" y="3716338"/>
            <a:ext cx="1441450" cy="433387"/>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pic>
        <p:nvPicPr>
          <p:cNvPr id="16" name="Picture 9" descr="Personne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30738"/>
            <a:ext cx="363537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0" descr="MPDPersonne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5611813"/>
            <a:ext cx="5184775"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1"/>
          <p:cNvSpPr>
            <a:spLocks noChangeArrowheads="1"/>
          </p:cNvSpPr>
          <p:nvPr/>
        </p:nvSpPr>
        <p:spPr bwMode="auto">
          <a:xfrm>
            <a:off x="2554941" y="2861983"/>
            <a:ext cx="6589059"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a:spcBef>
                <a:spcPct val="0"/>
              </a:spcBef>
              <a:buClrTx/>
              <a:buSzTx/>
              <a:buFontTx/>
              <a:buNone/>
            </a:pPr>
            <a:r>
              <a:rPr lang="fr-FR" altLang="fr-FR" sz="1600" b="0" dirty="0">
                <a:latin typeface="+mj-lt"/>
              </a:rPr>
              <a:t>PERSONNE (</a:t>
            </a:r>
            <a:r>
              <a:rPr lang="fr-FR" altLang="fr-FR" sz="1600" b="0" u="sng" dirty="0" err="1">
                <a:latin typeface="+mj-lt"/>
              </a:rPr>
              <a:t>id_Personne</a:t>
            </a:r>
            <a:r>
              <a:rPr lang="fr-FR" altLang="fr-FR" sz="1600" b="0" dirty="0">
                <a:latin typeface="+mj-lt"/>
              </a:rPr>
              <a:t>, </a:t>
            </a:r>
            <a:r>
              <a:rPr lang="fr-FR" altLang="fr-FR" sz="1600" b="0" dirty="0" err="1">
                <a:latin typeface="+mj-lt"/>
              </a:rPr>
              <a:t>Nom_Personne</a:t>
            </a:r>
            <a:r>
              <a:rPr lang="fr-FR" altLang="fr-FR" sz="1600" b="0" dirty="0">
                <a:latin typeface="+mj-lt"/>
              </a:rPr>
              <a:t>) </a:t>
            </a:r>
            <a:br>
              <a:rPr lang="fr-FR" altLang="fr-FR" sz="1600" b="0" dirty="0">
                <a:latin typeface="+mj-lt"/>
              </a:rPr>
            </a:br>
            <a:r>
              <a:rPr lang="fr-FR" altLang="fr-FR" sz="1600" b="0" dirty="0">
                <a:latin typeface="+mj-lt"/>
              </a:rPr>
              <a:t>PARENTE (</a:t>
            </a:r>
            <a:r>
              <a:rPr lang="fr-FR" altLang="fr-FR" sz="1600" b="0" u="sng" dirty="0">
                <a:latin typeface="+mj-lt"/>
              </a:rPr>
              <a:t>#</a:t>
            </a:r>
            <a:r>
              <a:rPr lang="fr-FR" altLang="fr-FR" sz="1600" b="0" u="sng" dirty="0" err="1">
                <a:latin typeface="+mj-lt"/>
              </a:rPr>
              <a:t>id_Parent</a:t>
            </a:r>
            <a:r>
              <a:rPr lang="fr-FR" altLang="fr-FR" sz="1600" b="0" u="sng" dirty="0">
                <a:latin typeface="+mj-lt"/>
              </a:rPr>
              <a:t>, #</a:t>
            </a:r>
            <a:r>
              <a:rPr lang="fr-FR" altLang="fr-FR" sz="1600" b="0" u="sng" dirty="0" err="1">
                <a:latin typeface="+mj-lt"/>
              </a:rPr>
              <a:t>id_Enfant</a:t>
            </a:r>
            <a:r>
              <a:rPr lang="fr-FR" altLang="fr-FR" sz="1600" b="0" dirty="0">
                <a:latin typeface="+mj-lt"/>
              </a:rPr>
              <a:t>) </a:t>
            </a:r>
            <a:br>
              <a:rPr lang="fr-FR" altLang="fr-FR" sz="1600" b="0" dirty="0">
                <a:latin typeface="+mj-lt"/>
              </a:rPr>
            </a:br>
            <a:r>
              <a:rPr lang="fr-FR" altLang="fr-FR" sz="1600" b="0" dirty="0">
                <a:latin typeface="+mj-lt"/>
              </a:rPr>
              <a:t>#</a:t>
            </a:r>
            <a:r>
              <a:rPr lang="fr-FR" altLang="fr-FR" sz="1600" b="0" dirty="0" err="1">
                <a:latin typeface="+mj-lt"/>
              </a:rPr>
              <a:t>id_Parent</a:t>
            </a:r>
            <a:r>
              <a:rPr lang="fr-FR" altLang="fr-FR" sz="1600" b="0" dirty="0">
                <a:latin typeface="+mj-lt"/>
              </a:rPr>
              <a:t> est l'identifiant (</a:t>
            </a:r>
            <a:r>
              <a:rPr lang="fr-FR" altLang="fr-FR" sz="1600" b="0" dirty="0" err="1">
                <a:latin typeface="+mj-lt"/>
              </a:rPr>
              <a:t>id_Personne</a:t>
            </a:r>
            <a:r>
              <a:rPr lang="fr-FR" altLang="fr-FR" sz="1600" b="0" dirty="0">
                <a:latin typeface="+mj-lt"/>
              </a:rPr>
              <a:t>) d'un ascendant direct de la personne. #</a:t>
            </a:r>
            <a:r>
              <a:rPr lang="fr-FR" altLang="fr-FR" sz="1600" b="0" dirty="0" err="1">
                <a:latin typeface="+mj-lt"/>
              </a:rPr>
              <a:t>id_Enfant</a:t>
            </a:r>
            <a:r>
              <a:rPr lang="fr-FR" altLang="fr-FR" sz="1600" b="0" dirty="0">
                <a:latin typeface="+mj-lt"/>
              </a:rPr>
              <a:t> est l'identifiant (</a:t>
            </a:r>
            <a:r>
              <a:rPr lang="fr-FR" altLang="fr-FR" sz="1600" b="0" dirty="0" err="1">
                <a:latin typeface="+mj-lt"/>
              </a:rPr>
              <a:t>id_Personne</a:t>
            </a:r>
            <a:r>
              <a:rPr lang="fr-FR" altLang="fr-FR" sz="1600" b="0" dirty="0">
                <a:latin typeface="+mj-lt"/>
              </a:rPr>
              <a:t>) d'un descendant direct de la personne. </a:t>
            </a:r>
            <a:br>
              <a:rPr lang="fr-FR" altLang="fr-FR" sz="1600" b="0" dirty="0">
                <a:latin typeface="+mj-lt"/>
              </a:rPr>
            </a:br>
            <a:r>
              <a:rPr lang="fr-FR" altLang="fr-FR" sz="1600" b="0" dirty="0">
                <a:latin typeface="+mj-lt"/>
              </a:rPr>
              <a:t>La table PARENTE sera en fait l'ensemble des couples (parents-enfants) présent dans cette famille. </a:t>
            </a:r>
          </a:p>
        </p:txBody>
      </p:sp>
    </p:spTree>
    <p:extLst>
      <p:ext uri="{BB962C8B-B14F-4D97-AF65-F5344CB8AC3E}">
        <p14:creationId xmlns:p14="http://schemas.microsoft.com/office/powerpoint/2010/main" val="4002715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488" y="396634"/>
            <a:ext cx="8578312" cy="990600"/>
          </a:xfrm>
        </p:spPr>
        <p:txBody>
          <a:bodyPr/>
          <a:lstStyle/>
          <a:p>
            <a:r>
              <a:rPr lang="fr-FR" dirty="0"/>
              <a:t>MLD Top Chef</a:t>
            </a:r>
          </a:p>
        </p:txBody>
      </p:sp>
      <p:pic>
        <p:nvPicPr>
          <p:cNvPr id="8194" name="Picture 2" descr="MCD Top Chef"/>
          <p:cNvPicPr>
            <a:picLocks noChangeAspect="1" noChangeArrowheads="1"/>
          </p:cNvPicPr>
          <p:nvPr/>
        </p:nvPicPr>
        <p:blipFill>
          <a:blip r:embed="rId2" cstate="print"/>
          <a:srcRect/>
          <a:stretch>
            <a:fillRect/>
          </a:stretch>
        </p:blipFill>
        <p:spPr bwMode="auto">
          <a:xfrm>
            <a:off x="3580108" y="396634"/>
            <a:ext cx="5563892" cy="3580913"/>
          </a:xfrm>
          <a:prstGeom prst="rect">
            <a:avLst/>
          </a:prstGeom>
          <a:noFill/>
          <a:ln w="9525">
            <a:noFill/>
            <a:miter lim="800000"/>
            <a:headEnd/>
            <a:tailEnd/>
          </a:ln>
        </p:spPr>
      </p:pic>
      <p:sp>
        <p:nvSpPr>
          <p:cNvPr id="3" name="Espace réservé du numéro de diapositive 2"/>
          <p:cNvSpPr>
            <a:spLocks noGrp="1"/>
          </p:cNvSpPr>
          <p:nvPr>
            <p:ph type="sldNum" sz="quarter" idx="12"/>
          </p:nvPr>
        </p:nvSpPr>
        <p:spPr/>
        <p:txBody>
          <a:bodyPr/>
          <a:lstStyle/>
          <a:p>
            <a:fld id="{0CFEC368-1D7A-4F81-ABF6-AE0E36BAF64C}" type="slidenum">
              <a:rPr lang="en-US" smtClean="0"/>
              <a:pPr/>
              <a:t>34</a:t>
            </a:fld>
            <a:endParaRPr lang="en-US"/>
          </a:p>
        </p:txBody>
      </p:sp>
      <p:pic>
        <p:nvPicPr>
          <p:cNvPr id="7" name="Image 6">
            <a:extLst>
              <a:ext uri="{FF2B5EF4-FFF2-40B4-BE49-F238E27FC236}">
                <a16:creationId xmlns:a16="http://schemas.microsoft.com/office/drawing/2014/main" id="{A9BE62A0-C3FC-B848-81BC-1F0582C176AC}"/>
              </a:ext>
            </a:extLst>
          </p:cNvPr>
          <p:cNvPicPr>
            <a:picLocks noChangeAspect="1"/>
          </p:cNvPicPr>
          <p:nvPr/>
        </p:nvPicPr>
        <p:blipFill>
          <a:blip r:embed="rId3"/>
          <a:stretch>
            <a:fillRect/>
          </a:stretch>
        </p:blipFill>
        <p:spPr>
          <a:xfrm>
            <a:off x="0" y="3429000"/>
            <a:ext cx="3960711" cy="3428999"/>
          </a:xfrm>
          <a:prstGeom prst="rect">
            <a:avLst/>
          </a:prstGeom>
        </p:spPr>
      </p:pic>
      <p:sp>
        <p:nvSpPr>
          <p:cNvPr id="8" name="Flèche à angle droit 7">
            <a:extLst>
              <a:ext uri="{FF2B5EF4-FFF2-40B4-BE49-F238E27FC236}">
                <a16:creationId xmlns:a16="http://schemas.microsoft.com/office/drawing/2014/main" id="{35404CC4-C1FC-CA41-BCE7-EBC39D0009B1}"/>
              </a:ext>
            </a:extLst>
          </p:cNvPr>
          <p:cNvSpPr/>
          <p:nvPr/>
        </p:nvSpPr>
        <p:spPr>
          <a:xfrm rot="10800000">
            <a:off x="724992" y="1633202"/>
            <a:ext cx="2510725" cy="15498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2643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subTitle" idx="1"/>
          </p:nvPr>
        </p:nvSpPr>
        <p:spPr>
          <a:xfrm>
            <a:off x="1611313" y="1858963"/>
            <a:ext cx="6400800" cy="2447925"/>
          </a:xfrm>
        </p:spPr>
        <p:txBody>
          <a:bodyPr/>
          <a:lstStyle/>
          <a:p>
            <a:pPr algn="ctr" eaLnBrk="1" hangingPunct="1">
              <a:buFont typeface="Wingdings" charset="2"/>
              <a:buNone/>
            </a:pPr>
            <a:r>
              <a:rPr lang="fr-FR" altLang="fr-FR" sz="3600" dirty="0">
                <a:ea typeface="ＭＳ Ｐゴシック" charset="-128"/>
              </a:rPr>
              <a:t>Modèle Physique des Données (MPD)</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35</a:t>
            </a:fld>
            <a:endParaRPr lang="en-US"/>
          </a:p>
        </p:txBody>
      </p:sp>
    </p:spTree>
    <p:extLst>
      <p:ext uri="{BB962C8B-B14F-4D97-AF65-F5344CB8AC3E}">
        <p14:creationId xmlns:p14="http://schemas.microsoft.com/office/powerpoint/2010/main" val="142874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fr-FR" altLang="x-none" dirty="0">
                <a:ea typeface="ＭＳ Ｐゴシック" charset="-128"/>
              </a:rPr>
              <a:t>MLD (Modèle Logique des Données)</a:t>
            </a:r>
          </a:p>
        </p:txBody>
      </p:sp>
      <p:sp>
        <p:nvSpPr>
          <p:cNvPr id="2" name="Espace réservé du contenu 1"/>
          <p:cNvSpPr>
            <a:spLocks noGrp="1"/>
          </p:cNvSpPr>
          <p:nvPr>
            <p:ph idx="1"/>
          </p:nvPr>
        </p:nvSpPr>
        <p:spPr/>
        <p:txBody>
          <a:bodyPr/>
          <a:lstStyle/>
          <a:p>
            <a:r>
              <a:rPr lang="fr-FR" altLang="x-none" dirty="0">
                <a:ea typeface="ＭＳ Ｐゴシック" charset="-128"/>
              </a:rPr>
              <a:t>Dépend du type de SGBD choisi (hiérarchique, relationnel, objet, etc.).</a:t>
            </a:r>
          </a:p>
          <a:p>
            <a:r>
              <a:rPr lang="fr-FR" altLang="x-none" dirty="0">
                <a:ea typeface="ＭＳ Ｐゴシック" charset="-128"/>
              </a:rPr>
              <a:t>Dans les cas des SGBD relationnels : MLDR (MLD relationnel)</a:t>
            </a:r>
          </a:p>
          <a:p>
            <a:r>
              <a:rPr lang="fr-FR" altLang="x-none" dirty="0">
                <a:ea typeface="ＭＳ Ｐゴシック" charset="-128"/>
              </a:rPr>
              <a:t>Simple transformation (mathématique) du MCD </a:t>
            </a:r>
          </a:p>
          <a:p>
            <a:pPr lvl="1"/>
            <a:r>
              <a:rPr lang="fr-FR" altLang="x-none" dirty="0">
                <a:ea typeface="ＭＳ Ｐゴシック" charset="-128"/>
              </a:rPr>
              <a:t>=&gt; </a:t>
            </a:r>
            <a:r>
              <a:rPr lang="fr-FR" altLang="x-none" b="1" dirty="0">
                <a:ea typeface="ＭＳ Ｐゴシック" charset="-128"/>
              </a:rPr>
              <a:t>pas d</a:t>
            </a:r>
            <a:r>
              <a:rPr lang="fr-FR" altLang="fr-FR" b="1" dirty="0">
                <a:ea typeface="ＭＳ Ｐゴシック" charset="-128"/>
              </a:rPr>
              <a:t>’</a:t>
            </a:r>
            <a:r>
              <a:rPr lang="fr-FR" altLang="x-none" b="1" dirty="0">
                <a:ea typeface="ＭＳ Ｐゴシック" charset="-128"/>
              </a:rPr>
              <a:t>optimisation à ce niveau !!!!!</a:t>
            </a:r>
          </a:p>
          <a:p>
            <a:pPr lvl="1"/>
            <a:r>
              <a:rPr lang="fr-FR" altLang="x-none" b="1" dirty="0">
                <a:ea typeface="ＭＳ Ｐゴシック" charset="-128"/>
              </a:rPr>
              <a:t>On ne supprime/ajoute pas d</a:t>
            </a:r>
            <a:r>
              <a:rPr lang="fr-FR" altLang="fr-FR" b="1" dirty="0">
                <a:ea typeface="ＭＳ Ｐゴシック" charset="-128"/>
              </a:rPr>
              <a:t>’</a:t>
            </a:r>
            <a:r>
              <a:rPr lang="fr-FR" altLang="x-none" b="1" dirty="0">
                <a:ea typeface="ＭＳ Ｐゴシック" charset="-128"/>
              </a:rPr>
              <a:t>entité (relation) à ce niveau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36</a:t>
            </a:fld>
            <a:endParaRPr lang="en-US"/>
          </a:p>
        </p:txBody>
      </p:sp>
    </p:spTree>
    <p:extLst>
      <p:ext uri="{BB962C8B-B14F-4D97-AF65-F5344CB8AC3E}">
        <p14:creationId xmlns:p14="http://schemas.microsoft.com/office/powerpoint/2010/main" val="379068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fr-FR" altLang="x-none" dirty="0">
                <a:ea typeface="ＭＳ Ｐゴシック" charset="-128"/>
              </a:rPr>
              <a:t>MPD (Modèle Physique des Données)</a:t>
            </a:r>
          </a:p>
        </p:txBody>
      </p:sp>
      <p:sp>
        <p:nvSpPr>
          <p:cNvPr id="2" name="Espace réservé du contenu 1"/>
          <p:cNvSpPr>
            <a:spLocks noGrp="1"/>
          </p:cNvSpPr>
          <p:nvPr>
            <p:ph idx="1"/>
          </p:nvPr>
        </p:nvSpPr>
        <p:spPr/>
        <p:txBody>
          <a:bodyPr>
            <a:normAutofit/>
          </a:bodyPr>
          <a:lstStyle/>
          <a:p>
            <a:pPr>
              <a:lnSpc>
                <a:spcPct val="80000"/>
              </a:lnSpc>
            </a:pPr>
            <a:r>
              <a:rPr lang="fr-FR" altLang="x-none" sz="2600" dirty="0">
                <a:ea typeface="ＭＳ Ｐゴシック" charset="-128"/>
              </a:rPr>
              <a:t>Transposition du MLDR propre au SGBD utilisé</a:t>
            </a:r>
          </a:p>
          <a:p>
            <a:pPr lvl="1"/>
            <a:r>
              <a:rPr lang="fr-FR" altLang="x-none" dirty="0">
                <a:ea typeface="ＭＳ Ｐゴシック" charset="-128"/>
              </a:rPr>
              <a:t>=&gt; MPD dépendant du SGBD choisi (Oracle, PostgreSQL,…) :</a:t>
            </a:r>
          </a:p>
          <a:p>
            <a:pPr lvl="2"/>
            <a:r>
              <a:rPr lang="fr-FR" altLang="x-none" dirty="0">
                <a:ea typeface="ＭＳ Ｐゴシック" charset="-128"/>
              </a:rPr>
              <a:t>Définition des types de données (de façon appropriée !), contraintes (de validation, clé unique, intégrité référentielle, etc.), séquences, etc.</a:t>
            </a:r>
          </a:p>
          <a:p>
            <a:pPr lvl="2"/>
            <a:r>
              <a:rPr lang="fr-FR" altLang="x-none" dirty="0">
                <a:ea typeface="ＭＳ Ｐゴシック" charset="-128"/>
              </a:rPr>
              <a:t>Définition du stockage (ex. : moteur utilisé sous </a:t>
            </a:r>
            <a:r>
              <a:rPr lang="fr-FR" altLang="x-none" dirty="0" err="1">
                <a:ea typeface="ＭＳ Ｐゴシック" charset="-128"/>
              </a:rPr>
              <a:t>mySql</a:t>
            </a:r>
            <a:r>
              <a:rPr lang="fr-FR" altLang="x-none" dirty="0">
                <a:ea typeface="ＭＳ Ｐゴシック" charset="-128"/>
              </a:rPr>
              <a:t>, index, partitionnement des tables, clusters, etc.)</a:t>
            </a:r>
          </a:p>
          <a:p>
            <a:r>
              <a:rPr lang="fr-FR" altLang="x-none" sz="2800" dirty="0">
                <a:ea typeface="ＭＳ Ｐゴシック" charset="-128"/>
              </a:rPr>
              <a:t>Respect des règles de nommage</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37</a:t>
            </a:fld>
            <a:endParaRPr lang="en-US"/>
          </a:p>
        </p:txBody>
      </p:sp>
    </p:spTree>
    <p:extLst>
      <p:ext uri="{BB962C8B-B14F-4D97-AF65-F5344CB8AC3E}">
        <p14:creationId xmlns:p14="http://schemas.microsoft.com/office/powerpoint/2010/main" val="273609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fr-FR" altLang="x-none">
                <a:ea typeface="ＭＳ Ｐゴシック" charset="-128"/>
              </a:rPr>
              <a:t>MPD</a:t>
            </a:r>
          </a:p>
        </p:txBody>
      </p:sp>
      <p:sp>
        <p:nvSpPr>
          <p:cNvPr id="2" name="Espace réservé du contenu 1"/>
          <p:cNvSpPr>
            <a:spLocks noGrp="1"/>
          </p:cNvSpPr>
          <p:nvPr>
            <p:ph idx="1"/>
          </p:nvPr>
        </p:nvSpPr>
        <p:spPr/>
        <p:txBody>
          <a:bodyPr>
            <a:normAutofit lnSpcReduction="10000"/>
          </a:bodyPr>
          <a:lstStyle/>
          <a:p>
            <a:pPr>
              <a:lnSpc>
                <a:spcPct val="80000"/>
              </a:lnSpc>
            </a:pPr>
            <a:r>
              <a:rPr lang="fr-FR" altLang="x-none" sz="2600" b="1" dirty="0">
                <a:ea typeface="ＭＳ Ｐゴシック" charset="-128"/>
              </a:rPr>
              <a:t>C</a:t>
            </a:r>
            <a:r>
              <a:rPr lang="fr-FR" altLang="fr-FR" sz="2600" b="1" dirty="0">
                <a:ea typeface="ＭＳ Ｐゴシック" charset="-128"/>
              </a:rPr>
              <a:t>’</a:t>
            </a:r>
            <a:r>
              <a:rPr lang="fr-FR" altLang="x-none" sz="2600" b="1" dirty="0">
                <a:ea typeface="ＭＳ Ｐゴシック" charset="-128"/>
              </a:rPr>
              <a:t>est à ce niveau ET SEULEMENT A CE NIVEAU que l</a:t>
            </a:r>
            <a:r>
              <a:rPr lang="fr-FR" altLang="fr-FR" sz="2600" b="1" dirty="0">
                <a:ea typeface="ＭＳ Ｐゴシック" charset="-128"/>
              </a:rPr>
              <a:t>’</a:t>
            </a:r>
            <a:r>
              <a:rPr lang="fr-FR" altLang="x-none" sz="2600" b="1" dirty="0">
                <a:ea typeface="ＭＳ Ｐゴシック" charset="-128"/>
              </a:rPr>
              <a:t>on va ajouter des règles d</a:t>
            </a:r>
            <a:r>
              <a:rPr lang="fr-FR" altLang="fr-FR" sz="2600" b="1" dirty="0">
                <a:ea typeface="ＭＳ Ｐゴシック" charset="-128"/>
              </a:rPr>
              <a:t>’</a:t>
            </a:r>
            <a:r>
              <a:rPr lang="fr-FR" altLang="x-none" sz="2600" b="1" dirty="0">
                <a:ea typeface="ＭＳ Ｐゴシック" charset="-128"/>
              </a:rPr>
              <a:t>optimisation</a:t>
            </a:r>
          </a:p>
          <a:p>
            <a:pPr>
              <a:lnSpc>
                <a:spcPct val="80000"/>
              </a:lnSpc>
            </a:pPr>
            <a:r>
              <a:rPr lang="fr-FR" altLang="x-none" sz="2600" dirty="0">
                <a:ea typeface="ＭＳ Ｐゴシック" charset="-128"/>
              </a:rPr>
              <a:t>Quelques règles simples (non exhaustives) :</a:t>
            </a:r>
          </a:p>
          <a:p>
            <a:pPr lvl="1"/>
            <a:r>
              <a:rPr lang="fr-FR" altLang="x-none" sz="2200" dirty="0">
                <a:ea typeface="ＭＳ Ｐゴシック" charset="-128"/>
              </a:rPr>
              <a:t>Conservation ou non des tables de référence ?</a:t>
            </a:r>
          </a:p>
          <a:p>
            <a:pPr lvl="2"/>
            <a:r>
              <a:rPr lang="fr-FR" altLang="x-none" sz="2000" dirty="0">
                <a:ea typeface="ＭＳ Ｐゴシック" charset="-128"/>
              </a:rPr>
              <a:t>Une table peut ne pas être gardée, si on est </a:t>
            </a:r>
            <a:r>
              <a:rPr lang="fr-FR" altLang="x-none" sz="2000" b="1" dirty="0">
                <a:ea typeface="ＭＳ Ｐゴシック" charset="-128"/>
              </a:rPr>
              <a:t>ABSOLUMENT</a:t>
            </a:r>
            <a:r>
              <a:rPr lang="fr-FR" altLang="x-none" sz="2000" dirty="0">
                <a:ea typeface="ＭＳ Ｐゴシック" charset="-128"/>
              </a:rPr>
              <a:t> sûr que ses enregistrements n</a:t>
            </a:r>
            <a:r>
              <a:rPr lang="fr-FR" altLang="fr-FR" sz="2000" dirty="0">
                <a:ea typeface="ＭＳ Ｐゴシック" charset="-128"/>
              </a:rPr>
              <a:t>’</a:t>
            </a:r>
            <a:r>
              <a:rPr lang="fr-FR" altLang="x-none" sz="2000" dirty="0">
                <a:ea typeface="ＭＳ Ｐゴシック" charset="-128"/>
              </a:rPr>
              <a:t>évolueront pas (pas d</a:t>
            </a:r>
            <a:r>
              <a:rPr lang="fr-FR" altLang="fr-FR" sz="2000" dirty="0">
                <a:ea typeface="ＭＳ Ｐゴシック" charset="-128"/>
              </a:rPr>
              <a:t>’</a:t>
            </a:r>
            <a:r>
              <a:rPr lang="fr-FR" altLang="x-none" sz="2000" dirty="0">
                <a:ea typeface="ＭＳ Ｐゴシック" charset="-128"/>
              </a:rPr>
              <a:t>ajout, suppression ou modification) =&gt; Contrainte check et codage en dur des valeurs dans l</a:t>
            </a:r>
            <a:r>
              <a:rPr lang="fr-FR" altLang="fr-FR" sz="2000" dirty="0">
                <a:ea typeface="ＭＳ Ｐゴシック" charset="-128"/>
              </a:rPr>
              <a:t>’</a:t>
            </a:r>
            <a:r>
              <a:rPr lang="fr-FR" altLang="x-none" sz="2000" dirty="0">
                <a:ea typeface="ＭＳ Ｐゴシック" charset="-128"/>
              </a:rPr>
              <a:t>application cliente.</a:t>
            </a:r>
          </a:p>
          <a:p>
            <a:pPr lvl="2"/>
            <a:r>
              <a:rPr lang="fr-FR" altLang="x-none" sz="2000" dirty="0">
                <a:ea typeface="ＭＳ Ｐゴシック" charset="-128"/>
              </a:rPr>
              <a:t>Toutes les autres tables doivent être conservées (afin d</a:t>
            </a:r>
            <a:r>
              <a:rPr lang="fr-FR" altLang="fr-FR" sz="2000" dirty="0">
                <a:ea typeface="ＭＳ Ｐゴシック" charset="-128"/>
              </a:rPr>
              <a:t>’</a:t>
            </a:r>
            <a:r>
              <a:rPr lang="fr-FR" altLang="x-none" sz="2000" dirty="0">
                <a:ea typeface="ＭＳ Ｐゴシック" charset="-128"/>
              </a:rPr>
              <a:t>avoir des listes déroulantes + gain de place dans les tables)</a:t>
            </a:r>
          </a:p>
          <a:p>
            <a:pPr lvl="1"/>
            <a:r>
              <a:rPr lang="fr-FR" altLang="x-none" sz="2200" dirty="0">
                <a:ea typeface="ＭＳ Ｐゴシック" charset="-128"/>
              </a:rPr>
              <a:t>Limitation des clés primaires portant sur plusieurs champs à 1 champ (ou 2 champs au maximum) pour éviter de charger de gros index en mémoire lors des jointures.</a:t>
            </a:r>
          </a:p>
          <a:p>
            <a:pPr>
              <a:lnSpc>
                <a:spcPct val="80000"/>
              </a:lnSpc>
            </a:pPr>
            <a:r>
              <a:rPr lang="fr-FR" altLang="x-none" sz="2600" dirty="0">
                <a:ea typeface="ＭＳ Ｐゴシック" charset="-128"/>
              </a:rPr>
              <a:t>Optimiser ne revient généralement pas qu</a:t>
            </a:r>
            <a:r>
              <a:rPr lang="fr-FR" altLang="fr-FR" sz="2600" dirty="0">
                <a:ea typeface="ＭＳ Ｐゴシック" charset="-128"/>
              </a:rPr>
              <a:t>’</a:t>
            </a:r>
            <a:r>
              <a:rPr lang="fr-FR" altLang="x-none" sz="2600" dirty="0">
                <a:ea typeface="ＭＳ Ｐゴシック" charset="-128"/>
              </a:rPr>
              <a:t>à supprimer des tables mais aussi à en ajouter (sortir des attributs) !! Cf. slide suivant.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1756551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fr-FR" altLang="x-none">
                <a:ea typeface="ＭＳ Ｐゴシック" charset="-128"/>
              </a:rPr>
              <a:t>MPD</a:t>
            </a:r>
          </a:p>
        </p:txBody>
      </p:sp>
      <p:sp>
        <p:nvSpPr>
          <p:cNvPr id="2" name="Espace réservé du contenu 1"/>
          <p:cNvSpPr>
            <a:spLocks noGrp="1"/>
          </p:cNvSpPr>
          <p:nvPr>
            <p:ph idx="1"/>
          </p:nvPr>
        </p:nvSpPr>
        <p:spPr/>
        <p:txBody>
          <a:bodyPr>
            <a:normAutofit/>
          </a:bodyPr>
          <a:lstStyle/>
          <a:p>
            <a:pPr>
              <a:lnSpc>
                <a:spcPct val="80000"/>
              </a:lnSpc>
            </a:pPr>
            <a:r>
              <a:rPr lang="fr-FR" altLang="x-none" dirty="0">
                <a:ea typeface="ＭＳ Ｐゴシック" charset="-128"/>
              </a:rPr>
              <a:t>Optimisation du MLDR -&gt; MPD</a:t>
            </a:r>
          </a:p>
          <a:p>
            <a:pPr lvl="1">
              <a:lnSpc>
                <a:spcPct val="80000"/>
              </a:lnSpc>
            </a:pPr>
            <a:r>
              <a:rPr lang="fr-FR" altLang="x-none" dirty="0">
                <a:ea typeface="ＭＳ Ｐゴシック" charset="-128"/>
              </a:rPr>
              <a:t>Limiter le volume des tables et </a:t>
            </a:r>
            <a:r>
              <a:rPr lang="fr-FR" altLang="x-none" b="1" dirty="0">
                <a:ea typeface="ＭＳ Ｐゴシック" charset="-128"/>
              </a:rPr>
              <a:t>NON l</a:t>
            </a:r>
            <a:r>
              <a:rPr lang="fr-FR" altLang="fr-FR" b="1" dirty="0">
                <a:ea typeface="ＭＳ Ｐゴシック" charset="-128"/>
              </a:rPr>
              <a:t>’</a:t>
            </a:r>
            <a:r>
              <a:rPr lang="fr-FR" altLang="x-none" b="1" dirty="0">
                <a:ea typeface="ＭＳ Ｐゴシック" charset="-128"/>
              </a:rPr>
              <a:t>inverse </a:t>
            </a:r>
            <a:r>
              <a:rPr lang="fr-FR" altLang="x-none" dirty="0">
                <a:ea typeface="ＭＳ Ｐゴシック" charset="-128"/>
              </a:rPr>
              <a:t>(une seule grosse table !) en </a:t>
            </a:r>
            <a:r>
              <a:rPr lang="fr-FR" altLang="x-none" dirty="0" err="1">
                <a:ea typeface="ＭＳ Ｐゴシック" charset="-128"/>
              </a:rPr>
              <a:t>dénormalisant</a:t>
            </a:r>
            <a:r>
              <a:rPr lang="fr-FR" altLang="x-none" dirty="0">
                <a:ea typeface="ＭＳ Ｐゴシック" charset="-128"/>
              </a:rPr>
              <a:t> (de façon réfléchie). Exemple :</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39</a:t>
            </a:fld>
            <a:endParaRPr lang="en-US"/>
          </a:p>
        </p:txBody>
      </p:sp>
      <p:pic>
        <p:nvPicPr>
          <p:cNvPr id="5" name="Image 4" descr="MCD.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601447"/>
            <a:ext cx="5156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er 5"/>
          <p:cNvGrpSpPr>
            <a:grpSpLocks/>
          </p:cNvGrpSpPr>
          <p:nvPr/>
        </p:nvGrpSpPr>
        <p:grpSpPr bwMode="auto">
          <a:xfrm>
            <a:off x="1908175" y="2601447"/>
            <a:ext cx="6075579" cy="1368425"/>
            <a:chOff x="1907704" y="2924944"/>
            <a:chExt cx="6075881" cy="1368152"/>
          </a:xfrm>
        </p:grpSpPr>
        <p:cxnSp>
          <p:nvCxnSpPr>
            <p:cNvPr id="7" name="Connecteur droit 6"/>
            <p:cNvCxnSpPr>
              <a:cxnSpLocks noChangeShapeType="1"/>
            </p:cNvCxnSpPr>
            <p:nvPr/>
          </p:nvCxnSpPr>
          <p:spPr bwMode="auto">
            <a:xfrm>
              <a:off x="2051720" y="2924944"/>
              <a:ext cx="1440160" cy="1368152"/>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8" name="Connecteur droit 7"/>
            <p:cNvCxnSpPr>
              <a:cxnSpLocks noChangeShapeType="1"/>
            </p:cNvCxnSpPr>
            <p:nvPr/>
          </p:nvCxnSpPr>
          <p:spPr bwMode="auto">
            <a:xfrm flipV="1">
              <a:off x="1907704" y="2924944"/>
              <a:ext cx="1944216" cy="1224136"/>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9" name="ZoneTexte 6"/>
            <p:cNvSpPr txBox="1">
              <a:spLocks noChangeArrowheads="1"/>
            </p:cNvSpPr>
            <p:nvPr/>
          </p:nvSpPr>
          <p:spPr bwMode="auto">
            <a:xfrm>
              <a:off x="5508104" y="3347700"/>
              <a:ext cx="2475481" cy="33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742950" indent="-285750" eaLnBrk="0" hangingPunct="0">
                <a:defRPr sz="2400">
                  <a:solidFill>
                    <a:schemeClr val="tx1"/>
                  </a:solidFill>
                  <a:latin typeface="Tahoma" charset="0"/>
                  <a:ea typeface="ＭＳ Ｐゴシック" charset="-128"/>
                </a:defRPr>
              </a:lvl2pPr>
              <a:lvl3pPr marL="1143000" indent="-228600" eaLnBrk="0" hangingPunct="0">
                <a:defRPr sz="2400">
                  <a:solidFill>
                    <a:schemeClr val="tx1"/>
                  </a:solidFill>
                  <a:latin typeface="Tahoma" charset="0"/>
                  <a:ea typeface="ＭＳ Ｐゴシック" charset="-128"/>
                </a:defRPr>
              </a:lvl3pPr>
              <a:lvl4pPr marL="1600200" indent="-228600" eaLnBrk="0" hangingPunct="0">
                <a:defRPr sz="2400">
                  <a:solidFill>
                    <a:schemeClr val="tx1"/>
                  </a:solidFill>
                  <a:latin typeface="Tahoma" charset="0"/>
                  <a:ea typeface="ＭＳ Ｐゴシック" charset="-128"/>
                </a:defRPr>
              </a:lvl4pPr>
              <a:lvl5pPr marL="2057400" indent="-228600" eaLnBrk="0" hangingPunct="0">
                <a:defRPr sz="2400">
                  <a:solidFill>
                    <a:schemeClr val="tx1"/>
                  </a:solidFill>
                  <a:latin typeface="Tahoma" charset="0"/>
                  <a:ea typeface="ＭＳ Ｐゴシック" charset="-128"/>
                </a:defRPr>
              </a:lvl5pPr>
              <a:lvl6pPr marL="2514600" indent="-228600" eaLnBrk="0" fontAlgn="base" hangingPunct="0">
                <a:spcBef>
                  <a:spcPct val="0"/>
                </a:spcBef>
                <a:spcAft>
                  <a:spcPct val="0"/>
                </a:spcAft>
                <a:defRPr sz="2400">
                  <a:solidFill>
                    <a:schemeClr val="tx1"/>
                  </a:solidFill>
                  <a:latin typeface="Tahoma" charset="0"/>
                  <a:ea typeface="ＭＳ Ｐゴシック" charset="-128"/>
                </a:defRPr>
              </a:lvl6pPr>
              <a:lvl7pPr marL="2971800" indent="-228600" eaLnBrk="0" fontAlgn="base" hangingPunct="0">
                <a:spcBef>
                  <a:spcPct val="0"/>
                </a:spcBef>
                <a:spcAft>
                  <a:spcPct val="0"/>
                </a:spcAft>
                <a:defRPr sz="2400">
                  <a:solidFill>
                    <a:schemeClr val="tx1"/>
                  </a:solidFill>
                  <a:latin typeface="Tahoma" charset="0"/>
                  <a:ea typeface="ＭＳ Ｐゴシック" charset="-128"/>
                </a:defRPr>
              </a:lvl7pPr>
              <a:lvl8pPr marL="3429000" indent="-228600" eaLnBrk="0" fontAlgn="base" hangingPunct="0">
                <a:spcBef>
                  <a:spcPct val="0"/>
                </a:spcBef>
                <a:spcAft>
                  <a:spcPct val="0"/>
                </a:spcAft>
                <a:defRPr sz="2400">
                  <a:solidFill>
                    <a:schemeClr val="tx1"/>
                  </a:solidFill>
                  <a:latin typeface="Tahoma" charset="0"/>
                  <a:ea typeface="ＭＳ Ｐゴシック" charset="-128"/>
                </a:defRPr>
              </a:lvl8pPr>
              <a:lvl9pPr marL="3886200" indent="-2286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fr-FR" altLang="x-none" sz="1600">
                  <a:solidFill>
                    <a:srgbClr val="FF0000"/>
                  </a:solidFill>
                  <a:latin typeface="+mj-lt"/>
                </a:rPr>
                <a:t>Impossible dans un MCD</a:t>
              </a:r>
            </a:p>
          </p:txBody>
        </p:sp>
      </p:grpSp>
      <p:grpSp>
        <p:nvGrpSpPr>
          <p:cNvPr id="10" name="Grouper 9"/>
          <p:cNvGrpSpPr>
            <a:grpSpLocks/>
          </p:cNvGrpSpPr>
          <p:nvPr/>
        </p:nvGrpSpPr>
        <p:grpSpPr bwMode="auto">
          <a:xfrm>
            <a:off x="107950" y="4330235"/>
            <a:ext cx="8785225" cy="2062162"/>
            <a:chOff x="107504" y="4653136"/>
            <a:chExt cx="8784976" cy="2062103"/>
          </a:xfrm>
        </p:grpSpPr>
        <p:pic>
          <p:nvPicPr>
            <p:cNvPr id="11" name="Image 9" descr="MPD.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797152"/>
              <a:ext cx="5472608" cy="1188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ZoneTexte 13"/>
            <p:cNvSpPr txBox="1">
              <a:spLocks noChangeArrowheads="1"/>
            </p:cNvSpPr>
            <p:nvPr/>
          </p:nvSpPr>
          <p:spPr bwMode="auto">
            <a:xfrm>
              <a:off x="5796136" y="4653136"/>
              <a:ext cx="309634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742950" indent="-285750" eaLnBrk="0" hangingPunct="0">
                <a:defRPr sz="2400">
                  <a:solidFill>
                    <a:schemeClr val="tx1"/>
                  </a:solidFill>
                  <a:latin typeface="Tahoma" charset="0"/>
                  <a:ea typeface="ＭＳ Ｐゴシック" charset="-128"/>
                </a:defRPr>
              </a:lvl2pPr>
              <a:lvl3pPr marL="1143000" indent="-228600" eaLnBrk="0" hangingPunct="0">
                <a:defRPr sz="2400">
                  <a:solidFill>
                    <a:schemeClr val="tx1"/>
                  </a:solidFill>
                  <a:latin typeface="Tahoma" charset="0"/>
                  <a:ea typeface="ＭＳ Ｐゴシック" charset="-128"/>
                </a:defRPr>
              </a:lvl3pPr>
              <a:lvl4pPr marL="1600200" indent="-228600" eaLnBrk="0" hangingPunct="0">
                <a:defRPr sz="2400">
                  <a:solidFill>
                    <a:schemeClr val="tx1"/>
                  </a:solidFill>
                  <a:latin typeface="Tahoma" charset="0"/>
                  <a:ea typeface="ＭＳ Ｐゴシック" charset="-128"/>
                </a:defRPr>
              </a:lvl4pPr>
              <a:lvl5pPr marL="2057400" indent="-228600" eaLnBrk="0" hangingPunct="0">
                <a:defRPr sz="2400">
                  <a:solidFill>
                    <a:schemeClr val="tx1"/>
                  </a:solidFill>
                  <a:latin typeface="Tahoma" charset="0"/>
                  <a:ea typeface="ＭＳ Ｐゴシック" charset="-128"/>
                </a:defRPr>
              </a:lvl5pPr>
              <a:lvl6pPr marL="2514600" indent="-228600" eaLnBrk="0" fontAlgn="base" hangingPunct="0">
                <a:spcBef>
                  <a:spcPct val="0"/>
                </a:spcBef>
                <a:spcAft>
                  <a:spcPct val="0"/>
                </a:spcAft>
                <a:defRPr sz="2400">
                  <a:solidFill>
                    <a:schemeClr val="tx1"/>
                  </a:solidFill>
                  <a:latin typeface="Tahoma" charset="0"/>
                  <a:ea typeface="ＭＳ Ｐゴシック" charset="-128"/>
                </a:defRPr>
              </a:lvl6pPr>
              <a:lvl7pPr marL="2971800" indent="-228600" eaLnBrk="0" fontAlgn="base" hangingPunct="0">
                <a:spcBef>
                  <a:spcPct val="0"/>
                </a:spcBef>
                <a:spcAft>
                  <a:spcPct val="0"/>
                </a:spcAft>
                <a:defRPr sz="2400">
                  <a:solidFill>
                    <a:schemeClr val="tx1"/>
                  </a:solidFill>
                  <a:latin typeface="Tahoma" charset="0"/>
                  <a:ea typeface="ＭＳ Ｐゴシック" charset="-128"/>
                </a:defRPr>
              </a:lvl7pPr>
              <a:lvl8pPr marL="3429000" indent="-228600" eaLnBrk="0" fontAlgn="base" hangingPunct="0">
                <a:spcBef>
                  <a:spcPct val="0"/>
                </a:spcBef>
                <a:spcAft>
                  <a:spcPct val="0"/>
                </a:spcAft>
                <a:defRPr sz="2400">
                  <a:solidFill>
                    <a:schemeClr val="tx1"/>
                  </a:solidFill>
                  <a:latin typeface="Tahoma" charset="0"/>
                  <a:ea typeface="ＭＳ Ｐゴシック" charset="-128"/>
                </a:defRPr>
              </a:lvl8pPr>
              <a:lvl9pPr marL="3886200" indent="-2286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fr-FR" altLang="x-none" sz="1600">
                  <a:solidFill>
                    <a:srgbClr val="FF0000"/>
                  </a:solidFill>
                  <a:latin typeface="+mj-lt"/>
                </a:rPr>
                <a:t>Possible dans un MPD afin de limiter la taille des tables. </a:t>
              </a:r>
              <a:r>
                <a:rPr lang="fr-FR" altLang="x-none" sz="1600" dirty="0">
                  <a:solidFill>
                    <a:srgbClr val="FF0000"/>
                  </a:solidFill>
                  <a:latin typeface="+mj-lt"/>
                </a:rPr>
                <a:t>ATTENTION, ne doit être fait que si la volumétrie le requiert (dépend du SGBD mais &gt; 100 000 lignes au minimum), sinon complexification inutile du modèle</a:t>
              </a:r>
            </a:p>
          </p:txBody>
        </p:sp>
      </p:grpSp>
      <p:sp>
        <p:nvSpPr>
          <p:cNvPr id="13" name="Rectangle 12"/>
          <p:cNvSpPr>
            <a:spLocks noChangeArrowheads="1"/>
          </p:cNvSpPr>
          <p:nvPr/>
        </p:nvSpPr>
        <p:spPr bwMode="auto">
          <a:xfrm>
            <a:off x="107950" y="5728285"/>
            <a:ext cx="58324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742950" indent="-285750" eaLnBrk="0" hangingPunct="0">
              <a:defRPr sz="2400">
                <a:solidFill>
                  <a:schemeClr val="tx1"/>
                </a:solidFill>
                <a:latin typeface="Tahoma" charset="0"/>
                <a:ea typeface="ＭＳ Ｐゴシック" charset="-128"/>
              </a:defRPr>
            </a:lvl2pPr>
            <a:lvl3pPr marL="1143000" indent="-228600" eaLnBrk="0" hangingPunct="0">
              <a:defRPr sz="2400">
                <a:solidFill>
                  <a:schemeClr val="tx1"/>
                </a:solidFill>
                <a:latin typeface="Tahoma" charset="0"/>
                <a:ea typeface="ＭＳ Ｐゴシック" charset="-128"/>
              </a:defRPr>
            </a:lvl3pPr>
            <a:lvl4pPr marL="1600200" indent="-228600" eaLnBrk="0" hangingPunct="0">
              <a:defRPr sz="2400">
                <a:solidFill>
                  <a:schemeClr val="tx1"/>
                </a:solidFill>
                <a:latin typeface="Tahoma" charset="0"/>
                <a:ea typeface="ＭＳ Ｐゴシック" charset="-128"/>
              </a:defRPr>
            </a:lvl4pPr>
            <a:lvl5pPr marL="2057400" indent="-228600" eaLnBrk="0" hangingPunct="0">
              <a:defRPr sz="2400">
                <a:solidFill>
                  <a:schemeClr val="tx1"/>
                </a:solidFill>
                <a:latin typeface="Tahoma" charset="0"/>
                <a:ea typeface="ＭＳ Ｐゴシック" charset="-128"/>
              </a:defRPr>
            </a:lvl5pPr>
            <a:lvl6pPr marL="2514600" indent="-228600" eaLnBrk="0" fontAlgn="base" hangingPunct="0">
              <a:spcBef>
                <a:spcPct val="0"/>
              </a:spcBef>
              <a:spcAft>
                <a:spcPct val="0"/>
              </a:spcAft>
              <a:defRPr sz="2400">
                <a:solidFill>
                  <a:schemeClr val="tx1"/>
                </a:solidFill>
                <a:latin typeface="Tahoma" charset="0"/>
                <a:ea typeface="ＭＳ Ｐゴシック" charset="-128"/>
              </a:defRPr>
            </a:lvl6pPr>
            <a:lvl7pPr marL="2971800" indent="-228600" eaLnBrk="0" fontAlgn="base" hangingPunct="0">
              <a:spcBef>
                <a:spcPct val="0"/>
              </a:spcBef>
              <a:spcAft>
                <a:spcPct val="0"/>
              </a:spcAft>
              <a:defRPr sz="2400">
                <a:solidFill>
                  <a:schemeClr val="tx1"/>
                </a:solidFill>
                <a:latin typeface="Tahoma" charset="0"/>
                <a:ea typeface="ＭＳ Ｐゴシック" charset="-128"/>
              </a:defRPr>
            </a:lvl7pPr>
            <a:lvl8pPr marL="3429000" indent="-228600" eaLnBrk="0" fontAlgn="base" hangingPunct="0">
              <a:spcBef>
                <a:spcPct val="0"/>
              </a:spcBef>
              <a:spcAft>
                <a:spcPct val="0"/>
              </a:spcAft>
              <a:defRPr sz="2400">
                <a:solidFill>
                  <a:schemeClr val="tx1"/>
                </a:solidFill>
                <a:latin typeface="Tahoma" charset="0"/>
                <a:ea typeface="ＭＳ Ｐゴシック" charset="-128"/>
              </a:defRPr>
            </a:lvl8pPr>
            <a:lvl9pPr marL="3886200" indent="-2286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fr-FR" altLang="x-none" sz="1500" dirty="0">
                <a:hlinkClick r:id="rId5"/>
              </a:rPr>
              <a:t>http://blog.developpez.com/sqlpro/p10070/langage-sql</a:t>
            </a:r>
            <a:r>
              <a:rPr lang="fr-FR" altLang="x-none" sz="1500">
                <a:hlinkClick r:id="rId5"/>
              </a:rPr>
              <a:t>-norme/base_de_donnees_et_performances_petites#more10070</a:t>
            </a:r>
            <a:endParaRPr lang="fr-FR" altLang="x-none" sz="1500"/>
          </a:p>
          <a:p>
            <a:pPr eaLnBrk="1" hangingPunct="1"/>
            <a:endParaRPr lang="fr-FR" altLang="x-none" sz="1500" dirty="0"/>
          </a:p>
        </p:txBody>
      </p:sp>
    </p:spTree>
    <p:extLst>
      <p:ext uri="{BB962C8B-B14F-4D97-AF65-F5344CB8AC3E}">
        <p14:creationId xmlns:p14="http://schemas.microsoft.com/office/powerpoint/2010/main" val="9990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subTitle" idx="1"/>
          </p:nvPr>
        </p:nvSpPr>
        <p:spPr>
          <a:xfrm>
            <a:off x="1611313" y="1858963"/>
            <a:ext cx="6400800" cy="2447925"/>
          </a:xfrm>
        </p:spPr>
        <p:txBody>
          <a:bodyPr/>
          <a:lstStyle/>
          <a:p>
            <a:pPr algn="ctr" eaLnBrk="1" hangingPunct="1">
              <a:buFont typeface="Wingdings" charset="2"/>
              <a:buNone/>
            </a:pPr>
            <a:r>
              <a:rPr lang="fr-FR" altLang="fr-FR" sz="3600" dirty="0">
                <a:ea typeface="ＭＳ Ｐゴシック" charset="-128"/>
              </a:rPr>
              <a:t>Modèle Conceptuel des Données (MCD)</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444560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fr-FR" altLang="x-none" dirty="0">
                <a:ea typeface="ＭＳ Ｐゴシック" charset="-128"/>
              </a:rPr>
              <a:t>MPD : Règles de nommage</a:t>
            </a:r>
          </a:p>
        </p:txBody>
      </p:sp>
      <p:sp>
        <p:nvSpPr>
          <p:cNvPr id="2" name="Espace réservé du contenu 1"/>
          <p:cNvSpPr>
            <a:spLocks noGrp="1"/>
          </p:cNvSpPr>
          <p:nvPr>
            <p:ph idx="1"/>
          </p:nvPr>
        </p:nvSpPr>
        <p:spPr/>
        <p:txBody>
          <a:bodyPr>
            <a:normAutofit/>
          </a:bodyPr>
          <a:lstStyle/>
          <a:p>
            <a:r>
              <a:rPr lang="fr-FR" altLang="x-none" dirty="0">
                <a:ea typeface="ＭＳ Ｐゴシック" charset="-128"/>
              </a:rPr>
              <a:t>Renommage des tables et attributs selon les normes en vigueur :</a:t>
            </a:r>
          </a:p>
          <a:p>
            <a:pPr lvl="1"/>
            <a:r>
              <a:rPr lang="fr-FR" altLang="x-none" dirty="0">
                <a:ea typeface="ＭＳ Ｐゴシック" charset="-128"/>
              </a:rPr>
              <a:t>Norme internationale : ISO/CEI 9075</a:t>
            </a:r>
          </a:p>
          <a:p>
            <a:pPr lvl="1"/>
            <a:r>
              <a:rPr lang="fr-FR" altLang="x-none" dirty="0">
                <a:ea typeface="ＭＳ Ｐゴシック" charset="-128"/>
              </a:rPr>
              <a:t>Ou norme de l</a:t>
            </a:r>
            <a:r>
              <a:rPr lang="fr-FR" altLang="fr-FR" dirty="0">
                <a:ea typeface="ＭＳ Ｐゴシック" charset="-128"/>
              </a:rPr>
              <a:t>’</a:t>
            </a:r>
            <a:r>
              <a:rPr lang="fr-FR" altLang="x-none" dirty="0">
                <a:ea typeface="ＭＳ Ｐゴシック" charset="-128"/>
              </a:rPr>
              <a:t>entreprise</a:t>
            </a:r>
          </a:p>
          <a:p>
            <a:pPr lvl="1">
              <a:buFont typeface="Wingdings" charset="2"/>
              <a:buNone/>
            </a:pPr>
            <a:r>
              <a:rPr lang="fr-FR" altLang="x-none" dirty="0">
                <a:ea typeface="ＭＳ Ｐゴシック" charset="-128"/>
              </a:rPr>
              <a:t>Exemple de règles de nommage  (Cf. pages 10 à 12) : </a:t>
            </a:r>
            <a:r>
              <a:rPr lang="fr-FR" altLang="x-none" u="sng" dirty="0">
                <a:ea typeface="ＭＳ Ｐゴシック" charset="-128"/>
                <a:hlinkClick r:id="rId3"/>
              </a:rPr>
              <a:t>http://www.sqlspot.com/sites/sqlspot.com/IMG/pdf/Norme_de_developpement_BD.pdf</a:t>
            </a:r>
            <a:endParaRPr lang="fr-FR" altLang="x-none" dirty="0">
              <a:ea typeface="ＭＳ Ｐゴシック" charset="-128"/>
            </a:endParaRPr>
          </a:p>
          <a:p>
            <a:pPr>
              <a:buFont typeface="Wingdings" charset="2"/>
              <a:buNone/>
            </a:pPr>
            <a:endParaRPr lang="fr-FR" altLang="x-none" dirty="0">
              <a:ea typeface="ＭＳ Ｐゴシック" charset="-128"/>
            </a:endParaRPr>
          </a:p>
          <a:p>
            <a:pPr>
              <a:buFont typeface="Wingdings" charset="2"/>
              <a:buNone/>
            </a:pPr>
            <a:r>
              <a:rPr lang="fr-FR" altLang="x-none" sz="2000" i="1" dirty="0">
                <a:ea typeface="ＭＳ Ｐゴシック" charset="-128"/>
              </a:rPr>
              <a:t>Remarque : dans mon cas, je n</a:t>
            </a:r>
            <a:r>
              <a:rPr lang="fr-FR" altLang="fr-FR" sz="2000" i="1" dirty="0">
                <a:ea typeface="ＭＳ Ｐゴシック" charset="-128"/>
              </a:rPr>
              <a:t>’</a:t>
            </a:r>
            <a:r>
              <a:rPr lang="fr-FR" altLang="x-none" sz="2000" i="1" dirty="0">
                <a:ea typeface="ＭＳ Ｐゴシック" charset="-128"/>
              </a:rPr>
              <a:t>utilise pas </a:t>
            </a:r>
            <a:r>
              <a:rPr lang="fr-FR" altLang="x-none" sz="2000" i="1" dirty="0">
                <a:latin typeface="Courier New" charset="0"/>
                <a:ea typeface="ＭＳ Ｐゴシック" charset="-128"/>
              </a:rPr>
              <a:t>T_J_VERBE_TRIGRAMME</a:t>
            </a:r>
            <a:r>
              <a:rPr lang="fr-FR" altLang="x-none" sz="2000" i="1" dirty="0">
                <a:ea typeface="ＭＳ Ｐゴシック" charset="-128"/>
              </a:rPr>
              <a:t> pour les associations (qui deviennent des tables), mais </a:t>
            </a:r>
            <a:r>
              <a:rPr lang="fr-FR" altLang="x-none" sz="2000" i="1" dirty="0">
                <a:latin typeface="Courier New" charset="0"/>
                <a:ea typeface="ＭＳ Ｐゴシック" charset="-128"/>
              </a:rPr>
              <a:t>T_J_SUBSTANTIF_TRIGRAMME</a:t>
            </a:r>
            <a:r>
              <a:rPr lang="fr-FR" altLang="x-none" sz="2000" i="1" dirty="0">
                <a:ea typeface="ＭＳ Ｐゴシック" charset="-128"/>
              </a:rPr>
              <a:t>.</a:t>
            </a:r>
          </a:p>
          <a:p>
            <a:pPr>
              <a:buFont typeface="Wingdings" charset="2"/>
              <a:buNone/>
            </a:pPr>
            <a:r>
              <a:rPr lang="fr-FR" altLang="x-none" sz="1800" i="1" dirty="0">
                <a:ea typeface="ＭＳ Ｐゴシック" charset="-128"/>
              </a:rPr>
              <a:t>Ex : </a:t>
            </a:r>
            <a:r>
              <a:rPr lang="fr-FR" altLang="x-none" sz="1800" i="1" dirty="0">
                <a:latin typeface="Courier New" charset="0"/>
                <a:ea typeface="ＭＳ Ｐゴシック" charset="-128"/>
              </a:rPr>
              <a:t>T_J_INSCRIT_INS </a:t>
            </a:r>
            <a:r>
              <a:rPr lang="fr-FR" altLang="x-none" sz="1800" i="1" dirty="0">
                <a:ea typeface="ＭＳ Ｐゴシック" charset="-128"/>
              </a:rPr>
              <a:t>association Inscrit (par exemple entre étudiant et cours) </a:t>
            </a:r>
            <a:r>
              <a:rPr lang="fr-FR" altLang="x-none" sz="1800" i="1" dirty="0">
                <a:latin typeface="Courier New" charset="0"/>
                <a:ea typeface="ＭＳ Ｐゴシック" charset="-128"/>
              </a:rPr>
              <a:t>-&gt; T_J_INSCRIPTION_INS</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val="2760429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488" y="396634"/>
            <a:ext cx="8578312" cy="990600"/>
          </a:xfrm>
        </p:spPr>
        <p:txBody>
          <a:bodyPr/>
          <a:lstStyle/>
          <a:p>
            <a:r>
              <a:rPr lang="fr-FR" dirty="0"/>
              <a:t>MPD Top Chef</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41</a:t>
            </a:fld>
            <a:endParaRPr lang="en-US"/>
          </a:p>
        </p:txBody>
      </p:sp>
      <p:pic>
        <p:nvPicPr>
          <p:cNvPr id="7" name="Image 6">
            <a:extLst>
              <a:ext uri="{FF2B5EF4-FFF2-40B4-BE49-F238E27FC236}">
                <a16:creationId xmlns:a16="http://schemas.microsoft.com/office/drawing/2014/main" id="{A9BE62A0-C3FC-B848-81BC-1F0582C176AC}"/>
              </a:ext>
            </a:extLst>
          </p:cNvPr>
          <p:cNvPicPr>
            <a:picLocks noChangeAspect="1"/>
          </p:cNvPicPr>
          <p:nvPr/>
        </p:nvPicPr>
        <p:blipFill>
          <a:blip r:embed="rId2"/>
          <a:stretch>
            <a:fillRect/>
          </a:stretch>
        </p:blipFill>
        <p:spPr>
          <a:xfrm>
            <a:off x="5407851" y="396634"/>
            <a:ext cx="3683861" cy="3189315"/>
          </a:xfrm>
          <a:prstGeom prst="rect">
            <a:avLst/>
          </a:prstGeom>
        </p:spPr>
      </p:pic>
      <p:sp>
        <p:nvSpPr>
          <p:cNvPr id="8" name="Flèche à angle droit 7">
            <a:extLst>
              <a:ext uri="{FF2B5EF4-FFF2-40B4-BE49-F238E27FC236}">
                <a16:creationId xmlns:a16="http://schemas.microsoft.com/office/drawing/2014/main" id="{35404CC4-C1FC-CA41-BCE7-EBC39D0009B1}"/>
              </a:ext>
            </a:extLst>
          </p:cNvPr>
          <p:cNvSpPr/>
          <p:nvPr/>
        </p:nvSpPr>
        <p:spPr>
          <a:xfrm rot="5400000" flipV="1">
            <a:off x="6138831" y="4023711"/>
            <a:ext cx="1493924" cy="115799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5DA33F27-38C9-EB41-8334-8224F7B06306}"/>
              </a:ext>
            </a:extLst>
          </p:cNvPr>
          <p:cNvGrpSpPr/>
          <p:nvPr/>
        </p:nvGrpSpPr>
        <p:grpSpPr>
          <a:xfrm>
            <a:off x="0" y="1137971"/>
            <a:ext cx="5475227" cy="5668698"/>
            <a:chOff x="0" y="1137971"/>
            <a:chExt cx="5475227" cy="5668698"/>
          </a:xfrm>
        </p:grpSpPr>
        <p:sp>
          <p:nvSpPr>
            <p:cNvPr id="4" name="Rectangle 3">
              <a:extLst>
                <a:ext uri="{FF2B5EF4-FFF2-40B4-BE49-F238E27FC236}">
                  <a16:creationId xmlns:a16="http://schemas.microsoft.com/office/drawing/2014/main" id="{8F31A387-7F76-3D48-B31C-A55FEF250697}"/>
                </a:ext>
              </a:extLst>
            </p:cNvPr>
            <p:cNvSpPr/>
            <p:nvPr/>
          </p:nvSpPr>
          <p:spPr>
            <a:xfrm>
              <a:off x="12886" y="1137971"/>
              <a:ext cx="5394966" cy="2123658"/>
            </a:xfrm>
            <a:prstGeom prst="rect">
              <a:avLst/>
            </a:prstGeom>
          </p:spPr>
          <p:txBody>
            <a:bodyPr wrap="square">
              <a:spAutoFit/>
            </a:bodyPr>
            <a:lstStyle/>
            <a:p>
              <a:r>
                <a:rPr lang="fr-FR" sz="1200" dirty="0">
                  <a:latin typeface="+mj-lt"/>
                </a:rPr>
                <a:t>Modifications / MLD :</a:t>
              </a:r>
            </a:p>
            <a:p>
              <a:pPr marL="285750" indent="-285750">
                <a:buFontTx/>
                <a:buChar char="-"/>
              </a:pPr>
              <a:r>
                <a:rPr lang="fr-FR" sz="1200" dirty="0">
                  <a:latin typeface="+mj-lt"/>
                </a:rPr>
                <a:t>Application des règles de nommage (tables, champs, FK, PK). Hypothèse : table Restaurant rarement modifiée =&gt; table de référence</a:t>
              </a:r>
            </a:p>
            <a:p>
              <a:pPr marL="285750" indent="-285750">
                <a:buFontTx/>
                <a:buChar char="-"/>
              </a:pPr>
              <a:r>
                <a:rPr lang="fr-FR" sz="1200" dirty="0">
                  <a:latin typeface="+mj-lt"/>
                </a:rPr>
                <a:t>La table Saison n'a pas été générée car ses éléments (n° de saison) peuvent être facilement reconstitués. Le n° de saison est bien </a:t>
              </a:r>
              <a:r>
                <a:rPr lang="fr-FR" sz="1200" dirty="0"/>
                <a:t>par contre </a:t>
              </a:r>
              <a:r>
                <a:rPr lang="fr-FR" sz="1200" dirty="0">
                  <a:latin typeface="+mj-lt"/>
                </a:rPr>
                <a:t>présent dans la table Chef</a:t>
              </a:r>
            </a:p>
            <a:p>
              <a:pPr marL="285750" indent="-285750">
                <a:buFontTx/>
                <a:buChar char="-"/>
              </a:pPr>
              <a:r>
                <a:rPr lang="fr-FR" sz="1200" dirty="0">
                  <a:effectLst/>
                  <a:latin typeface="+mj-lt"/>
                </a:rPr>
                <a:t>La clé primaire composée de 3 champs de la table Recette a été remplacée par une clé artificielle séquentielle (RCT_ID). L’ancienne PK a été remplacée par une clé unique (=clé alternative </a:t>
              </a:r>
              <a:r>
                <a:rPr lang="fr-FR" sz="1200" i="1" dirty="0" err="1">
                  <a:effectLst/>
                  <a:latin typeface="+mj-lt"/>
                </a:rPr>
                <a:t>ak</a:t>
              </a:r>
              <a:r>
                <a:rPr lang="fr-FR" sz="1200" dirty="0">
                  <a:effectLst/>
                  <a:latin typeface="+mj-lt"/>
                </a:rPr>
                <a:t> dans </a:t>
              </a:r>
              <a:r>
                <a:rPr lang="fr-FR" sz="1200" dirty="0" err="1">
                  <a:effectLst/>
                  <a:latin typeface="+mj-lt"/>
                </a:rPr>
                <a:t>PowerAMC</a:t>
              </a:r>
              <a:r>
                <a:rPr lang="fr-FR" sz="1200" dirty="0">
                  <a:effectLst/>
                  <a:latin typeface="+mj-lt"/>
                </a:rPr>
                <a:t>) NOT NULL afin d’assurer l’unicité (pas de doublon possible) et la saisie obligatoire des champs code plat, code ingrédient et n° chef.</a:t>
              </a:r>
            </a:p>
          </p:txBody>
        </p:sp>
        <p:pic>
          <p:nvPicPr>
            <p:cNvPr id="6" name="Image 5">
              <a:extLst>
                <a:ext uri="{FF2B5EF4-FFF2-40B4-BE49-F238E27FC236}">
                  <a16:creationId xmlns:a16="http://schemas.microsoft.com/office/drawing/2014/main" id="{8C6929D0-AC47-C744-A2FA-B20B56384E52}"/>
                </a:ext>
              </a:extLst>
            </p:cNvPr>
            <p:cNvPicPr>
              <a:picLocks noChangeAspect="1"/>
            </p:cNvPicPr>
            <p:nvPr/>
          </p:nvPicPr>
          <p:blipFill>
            <a:blip r:embed="rId3"/>
            <a:stretch>
              <a:fillRect/>
            </a:stretch>
          </p:blipFill>
          <p:spPr>
            <a:xfrm>
              <a:off x="0" y="3196127"/>
              <a:ext cx="5475227" cy="3610542"/>
            </a:xfrm>
            <a:prstGeom prst="rect">
              <a:avLst/>
            </a:prstGeom>
          </p:spPr>
        </p:pic>
        <p:sp>
          <p:nvSpPr>
            <p:cNvPr id="9" name="Rectangle 8">
              <a:extLst>
                <a:ext uri="{FF2B5EF4-FFF2-40B4-BE49-F238E27FC236}">
                  <a16:creationId xmlns:a16="http://schemas.microsoft.com/office/drawing/2014/main" id="{F6C1E47D-6B8E-C347-BFEA-AC2466EC85E7}"/>
                </a:ext>
              </a:extLst>
            </p:cNvPr>
            <p:cNvSpPr/>
            <p:nvPr/>
          </p:nvSpPr>
          <p:spPr>
            <a:xfrm>
              <a:off x="47070" y="4794191"/>
              <a:ext cx="2345753" cy="4700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47469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fr-FR" altLang="x-none">
                <a:ea typeface="ＭＳ Ｐゴシック" charset="-128"/>
              </a:rPr>
              <a:t>Et ensuite…</a:t>
            </a:r>
          </a:p>
        </p:txBody>
      </p:sp>
      <p:sp>
        <p:nvSpPr>
          <p:cNvPr id="2" name="Espace réservé du contenu 1"/>
          <p:cNvSpPr>
            <a:spLocks noGrp="1"/>
          </p:cNvSpPr>
          <p:nvPr>
            <p:ph idx="1"/>
          </p:nvPr>
        </p:nvSpPr>
        <p:spPr/>
        <p:txBody>
          <a:bodyPr/>
          <a:lstStyle/>
          <a:p>
            <a:r>
              <a:rPr lang="fr-FR" altLang="x-none" dirty="0">
                <a:ea typeface="ＭＳ Ｐゴシック" charset="-128"/>
              </a:rPr>
              <a:t>L</a:t>
            </a:r>
            <a:r>
              <a:rPr lang="fr-FR" altLang="fr-FR" dirty="0">
                <a:ea typeface="ＭＳ Ｐゴシック" charset="-128"/>
              </a:rPr>
              <a:t>’</a:t>
            </a:r>
            <a:r>
              <a:rPr lang="fr-FR" altLang="x-none" dirty="0">
                <a:ea typeface="ＭＳ Ｐゴシック" charset="-128"/>
              </a:rPr>
              <a:t>étape suivante consiste à créer le script pour la base de données (Oracle, PostgreSQL, Microsoft SQL server, etc.)</a:t>
            </a:r>
          </a:p>
          <a:p>
            <a:r>
              <a:rPr lang="fr-FR" altLang="x-none" dirty="0">
                <a:ea typeface="ＭＳ Ｐゴシック" charset="-128"/>
              </a:rPr>
              <a:t>Le script est spécifique au SGBD cible</a:t>
            </a:r>
          </a:p>
          <a:p>
            <a:endParaRPr lang="fr-FR" altLang="x-none" dirty="0">
              <a:ea typeface="ＭＳ Ｐゴシック" charset="-128"/>
            </a:endParaRPr>
          </a:p>
          <a:p>
            <a:pPr>
              <a:buFont typeface="Wingdings" charset="2"/>
              <a:buNone/>
            </a:pPr>
            <a:r>
              <a:rPr lang="fr-FR" altLang="x-none" dirty="0">
                <a:ea typeface="ＭＳ Ｐゴシック" charset="-128"/>
              </a:rPr>
              <a:t>Les commandes utilisées seront celles du </a:t>
            </a:r>
            <a:r>
              <a:rPr lang="fr-FR" altLang="x-none" b="1" dirty="0">
                <a:ea typeface="ＭＳ Ｐゴシック" charset="-128"/>
              </a:rPr>
              <a:t>Langage de Définition de Données (LDD)</a:t>
            </a:r>
            <a:r>
              <a:rPr lang="fr-FR" altLang="x-none" dirty="0">
                <a:ea typeface="ＭＳ Ｐゴシック" charset="-128"/>
              </a:rPr>
              <a:t>, sous-ensemble du SQL (Cf. Cours suivant).</a:t>
            </a:r>
            <a:endParaRPr lang="fr-FR" altLang="x-none" sz="1400" dirty="0">
              <a:ea typeface="ＭＳ Ｐゴシック" charset="-128"/>
            </a:endParaRP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11101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fr-FR" altLang="x-none" dirty="0">
                <a:ea typeface="ＭＳ Ｐゴシック" charset="-128"/>
              </a:rPr>
              <a:t>Top Chef : Script PostgreSQL</a:t>
            </a:r>
          </a:p>
        </p:txBody>
      </p:sp>
      <p:sp>
        <p:nvSpPr>
          <p:cNvPr id="2" name="Espace réservé du contenu 1"/>
          <p:cNvSpPr>
            <a:spLocks noGrp="1"/>
          </p:cNvSpPr>
          <p:nvPr>
            <p:ph idx="1"/>
          </p:nvPr>
        </p:nvSpPr>
        <p:spPr/>
        <p:txBody>
          <a:bodyPr>
            <a:normAutofit fontScale="62500" lnSpcReduction="20000"/>
          </a:bodyPr>
          <a:lstStyle/>
          <a:p>
            <a:pPr marL="0" indent="0">
              <a:buNone/>
            </a:pPr>
            <a:r>
              <a:rPr lang="fr-FR" altLang="x-none" dirty="0">
                <a:latin typeface="Courier New" panose="02070309020205020404" pitchFamily="49" charset="0"/>
                <a:ea typeface="ＭＳ Ｐゴシック" charset="-128"/>
                <a:cs typeface="Courier New" panose="02070309020205020404" pitchFamily="49" charset="0"/>
              </a:rPr>
              <a:t>drop table IF EXISTS T_E_CHEF_CHF CASCADE;</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drop table IF EXISTS T_E_INGREDIENT_ING CASCADE;</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drop table IF EXISTS T_E_PLAT_PLT CASCADE;</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drop table IF EXISTS T_J_RECETTE_RCT CASCADE;</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drop table IF EXISTS T_R_RESTAURANT_RES CASCADE;</a:t>
            </a:r>
          </a:p>
          <a:p>
            <a:pPr marL="0" indent="0">
              <a:buNone/>
            </a:pPr>
            <a:endParaRPr lang="fr-FR" altLang="x-none" dirty="0">
              <a:latin typeface="Courier New" panose="02070309020205020404" pitchFamily="49" charset="0"/>
              <a:ea typeface="ＭＳ Ｐゴシック" charset="-128"/>
              <a:cs typeface="Courier New" panose="02070309020205020404" pitchFamily="49" charset="0"/>
            </a:endParaRPr>
          </a:p>
          <a:p>
            <a:pPr marL="0" indent="0">
              <a:buNone/>
            </a:pPr>
            <a:r>
              <a:rPr lang="fr-FR" altLang="x-none" dirty="0" err="1">
                <a:latin typeface="Courier New" panose="02070309020205020404" pitchFamily="49" charset="0"/>
                <a:ea typeface="ＭＳ Ｐゴシック" charset="-128"/>
                <a:cs typeface="Courier New" panose="02070309020205020404" pitchFamily="49" charset="0"/>
              </a:rPr>
              <a:t>create</a:t>
            </a:r>
            <a:r>
              <a:rPr lang="fr-FR" altLang="x-none" dirty="0">
                <a:latin typeface="Courier New" panose="02070309020205020404" pitchFamily="49" charset="0"/>
                <a:ea typeface="ＭＳ Ｐゴシック" charset="-128"/>
                <a:cs typeface="Courier New" panose="02070309020205020404" pitchFamily="49" charset="0"/>
              </a:rPr>
              <a:t> table T_E_CHEF_CHF (</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CHF_ID               SERIAL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RES_ID               INT4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CHF_NOM              VARCHAR(100)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CHF_PRENOM           VARCHAR(100)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CHF_NUM_SAISON       INT4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a:t>
            </a:r>
            <a:r>
              <a:rPr lang="fr-FR" altLang="x-none" dirty="0" err="1">
                <a:latin typeface="Courier New" panose="02070309020205020404" pitchFamily="49" charset="0"/>
                <a:ea typeface="ＭＳ Ｐゴシック" charset="-128"/>
                <a:cs typeface="Courier New" panose="02070309020205020404" pitchFamily="49" charset="0"/>
              </a:rPr>
              <a:t>constraint</a:t>
            </a:r>
            <a:r>
              <a:rPr lang="fr-FR" altLang="x-none" dirty="0">
                <a:latin typeface="Courier New" panose="02070309020205020404" pitchFamily="49" charset="0"/>
                <a:ea typeface="ＭＳ Ｐゴシック" charset="-128"/>
                <a:cs typeface="Courier New" panose="02070309020205020404" pitchFamily="49" charset="0"/>
              </a:rPr>
              <a:t> PK_CHF </a:t>
            </a:r>
            <a:r>
              <a:rPr lang="fr-FR" altLang="x-none" dirty="0" err="1">
                <a:latin typeface="Courier New" panose="02070309020205020404" pitchFamily="49" charset="0"/>
                <a:ea typeface="ＭＳ Ｐゴシック" charset="-128"/>
                <a:cs typeface="Courier New" panose="02070309020205020404" pitchFamily="49" charset="0"/>
              </a:rPr>
              <a:t>primary</a:t>
            </a:r>
            <a:r>
              <a:rPr lang="fr-FR" altLang="x-none" dirty="0">
                <a:latin typeface="Courier New" panose="02070309020205020404" pitchFamily="49" charset="0"/>
                <a:ea typeface="ＭＳ Ｐゴシック" charset="-128"/>
                <a:cs typeface="Courier New" panose="02070309020205020404" pitchFamily="49" charset="0"/>
              </a:rPr>
              <a:t> key (CHF_ID)</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endParaRPr lang="fr-FR" altLang="x-none" dirty="0">
              <a:latin typeface="Courier New" panose="02070309020205020404" pitchFamily="49" charset="0"/>
              <a:ea typeface="ＭＳ Ｐゴシック" charset="-128"/>
              <a:cs typeface="Courier New" panose="02070309020205020404" pitchFamily="49" charset="0"/>
            </a:endParaRPr>
          </a:p>
          <a:p>
            <a:pPr marL="0" indent="0">
              <a:buNone/>
            </a:pPr>
            <a:r>
              <a:rPr lang="fr-FR" altLang="x-none" dirty="0" err="1">
                <a:latin typeface="Courier New" panose="02070309020205020404" pitchFamily="49" charset="0"/>
                <a:ea typeface="ＭＳ Ｐゴシック" charset="-128"/>
                <a:cs typeface="Courier New" panose="02070309020205020404" pitchFamily="49" charset="0"/>
              </a:rPr>
              <a:t>create</a:t>
            </a:r>
            <a:r>
              <a:rPr lang="fr-FR" altLang="x-none" dirty="0">
                <a:latin typeface="Courier New" panose="02070309020205020404" pitchFamily="49" charset="0"/>
                <a:ea typeface="ＭＳ Ｐゴシック" charset="-128"/>
                <a:cs typeface="Courier New" panose="02070309020205020404" pitchFamily="49" charset="0"/>
              </a:rPr>
              <a:t> table T_E_INGREDIENT_ING (</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ING_CODE             CHAR(5)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ING_CODE_ORIGINEL    CHAR(5)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ING_NOM              VARCHAR(100)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ING_UNITE_MESURE     CHAR(3)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a:t>
            </a:r>
            <a:r>
              <a:rPr lang="fr-FR" altLang="x-none" dirty="0" err="1">
                <a:latin typeface="Courier New" panose="02070309020205020404" pitchFamily="49" charset="0"/>
                <a:ea typeface="ＭＳ Ｐゴシック" charset="-128"/>
                <a:cs typeface="Courier New" panose="02070309020205020404" pitchFamily="49" charset="0"/>
              </a:rPr>
              <a:t>constraint</a:t>
            </a:r>
            <a:r>
              <a:rPr lang="fr-FR" altLang="x-none" dirty="0">
                <a:latin typeface="Courier New" panose="02070309020205020404" pitchFamily="49" charset="0"/>
                <a:ea typeface="ＭＳ Ｐゴシック" charset="-128"/>
                <a:cs typeface="Courier New" panose="02070309020205020404" pitchFamily="49" charset="0"/>
              </a:rPr>
              <a:t> PK_ING </a:t>
            </a:r>
            <a:r>
              <a:rPr lang="fr-FR" altLang="x-none" dirty="0" err="1">
                <a:latin typeface="Courier New" panose="02070309020205020404" pitchFamily="49" charset="0"/>
                <a:ea typeface="ＭＳ Ｐゴシック" charset="-128"/>
                <a:cs typeface="Courier New" panose="02070309020205020404" pitchFamily="49" charset="0"/>
              </a:rPr>
              <a:t>primary</a:t>
            </a:r>
            <a:r>
              <a:rPr lang="fr-FR" altLang="x-none" dirty="0">
                <a:latin typeface="Courier New" panose="02070309020205020404" pitchFamily="49" charset="0"/>
                <a:ea typeface="ＭＳ Ｐゴシック" charset="-128"/>
                <a:cs typeface="Courier New" panose="02070309020205020404" pitchFamily="49" charset="0"/>
              </a:rPr>
              <a:t> key (ING_CODE)</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1939040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fr-FR" altLang="x-none" dirty="0">
                <a:ea typeface="ＭＳ Ｐゴシック" charset="-128"/>
              </a:rPr>
              <a:t>Top Chef : Script PostgreSQL</a:t>
            </a:r>
          </a:p>
        </p:txBody>
      </p:sp>
      <p:sp>
        <p:nvSpPr>
          <p:cNvPr id="2" name="Espace réservé du contenu 1"/>
          <p:cNvSpPr>
            <a:spLocks noGrp="1"/>
          </p:cNvSpPr>
          <p:nvPr>
            <p:ph idx="1"/>
          </p:nvPr>
        </p:nvSpPr>
        <p:spPr/>
        <p:txBody>
          <a:bodyPr>
            <a:normAutofit fontScale="55000" lnSpcReduction="20000"/>
          </a:bodyPr>
          <a:lstStyle/>
          <a:p>
            <a:pPr marL="0" indent="0">
              <a:buNone/>
            </a:pPr>
            <a:r>
              <a:rPr lang="fr-FR" altLang="x-none" dirty="0" err="1">
                <a:latin typeface="Courier New" panose="02070309020205020404" pitchFamily="49" charset="0"/>
                <a:ea typeface="ＭＳ Ｐゴシック" charset="-128"/>
                <a:cs typeface="Courier New" panose="02070309020205020404" pitchFamily="49" charset="0"/>
              </a:rPr>
              <a:t>create</a:t>
            </a:r>
            <a:r>
              <a:rPr lang="fr-FR" altLang="x-none" dirty="0">
                <a:latin typeface="Courier New" panose="02070309020205020404" pitchFamily="49" charset="0"/>
                <a:ea typeface="ＭＳ Ｐゴシック" charset="-128"/>
                <a:cs typeface="Courier New" panose="02070309020205020404" pitchFamily="49" charset="0"/>
              </a:rPr>
              <a:t> table T_E_PLAT_PLT (</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PLT_CODE             CHAR(5)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PLT_NOM              VARCHAR(100)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PLT_ORIGINE          VARCHAR(100)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a:t>
            </a:r>
            <a:r>
              <a:rPr lang="fr-FR" altLang="x-none" dirty="0" err="1">
                <a:latin typeface="Courier New" panose="02070309020205020404" pitchFamily="49" charset="0"/>
                <a:ea typeface="ＭＳ Ｐゴシック" charset="-128"/>
                <a:cs typeface="Courier New" panose="02070309020205020404" pitchFamily="49" charset="0"/>
              </a:rPr>
              <a:t>constraint</a:t>
            </a:r>
            <a:r>
              <a:rPr lang="fr-FR" altLang="x-none" dirty="0">
                <a:latin typeface="Courier New" panose="02070309020205020404" pitchFamily="49" charset="0"/>
                <a:ea typeface="ＭＳ Ｐゴシック" charset="-128"/>
                <a:cs typeface="Courier New" panose="02070309020205020404" pitchFamily="49" charset="0"/>
              </a:rPr>
              <a:t> PK_PLT </a:t>
            </a:r>
            <a:r>
              <a:rPr lang="fr-FR" altLang="x-none" dirty="0" err="1">
                <a:latin typeface="Courier New" panose="02070309020205020404" pitchFamily="49" charset="0"/>
                <a:ea typeface="ＭＳ Ｐゴシック" charset="-128"/>
                <a:cs typeface="Courier New" panose="02070309020205020404" pitchFamily="49" charset="0"/>
              </a:rPr>
              <a:t>primary</a:t>
            </a:r>
            <a:r>
              <a:rPr lang="fr-FR" altLang="x-none" dirty="0">
                <a:latin typeface="Courier New" panose="02070309020205020404" pitchFamily="49" charset="0"/>
                <a:ea typeface="ＭＳ Ｐゴシック" charset="-128"/>
                <a:cs typeface="Courier New" panose="02070309020205020404" pitchFamily="49" charset="0"/>
              </a:rPr>
              <a:t> key (PLT_CODE)</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endParaRPr lang="fr-FR" altLang="x-none" dirty="0">
              <a:latin typeface="Courier New" panose="02070309020205020404" pitchFamily="49" charset="0"/>
              <a:ea typeface="ＭＳ Ｐゴシック" charset="-128"/>
              <a:cs typeface="Courier New" panose="02070309020205020404" pitchFamily="49" charset="0"/>
            </a:endParaRPr>
          </a:p>
          <a:p>
            <a:pPr marL="0" indent="0">
              <a:buNone/>
            </a:pPr>
            <a:r>
              <a:rPr lang="fr-FR" altLang="x-none" dirty="0" err="1">
                <a:latin typeface="Courier New" panose="02070309020205020404" pitchFamily="49" charset="0"/>
                <a:ea typeface="ＭＳ Ｐゴシック" charset="-128"/>
                <a:cs typeface="Courier New" panose="02070309020205020404" pitchFamily="49" charset="0"/>
              </a:rPr>
              <a:t>create</a:t>
            </a:r>
            <a:r>
              <a:rPr lang="fr-FR" altLang="x-none" dirty="0">
                <a:latin typeface="Courier New" panose="02070309020205020404" pitchFamily="49" charset="0"/>
                <a:ea typeface="ＭＳ Ｐゴシック" charset="-128"/>
                <a:cs typeface="Courier New" panose="02070309020205020404" pitchFamily="49" charset="0"/>
              </a:rPr>
              <a:t> table T_J_RECETTE_RCT (</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RCT_ID               SERIAL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ING_CODE             CHAR(5)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PLT_CODE             CHAR(5)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CHF_ID               INT4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RCT_QUANTITE         NUMERIC(5,2)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a:t>
            </a:r>
            <a:r>
              <a:rPr lang="fr-FR" altLang="x-none" dirty="0" err="1">
                <a:latin typeface="Courier New" panose="02070309020205020404" pitchFamily="49" charset="0"/>
                <a:ea typeface="ＭＳ Ｐゴシック" charset="-128"/>
                <a:cs typeface="Courier New" panose="02070309020205020404" pitchFamily="49" charset="0"/>
              </a:rPr>
              <a:t>constraint</a:t>
            </a:r>
            <a:r>
              <a:rPr lang="fr-FR" altLang="x-none" dirty="0">
                <a:latin typeface="Courier New" panose="02070309020205020404" pitchFamily="49" charset="0"/>
                <a:ea typeface="ＭＳ Ｐゴシック" charset="-128"/>
                <a:cs typeface="Courier New" panose="02070309020205020404" pitchFamily="49" charset="0"/>
              </a:rPr>
              <a:t> PK_RCT </a:t>
            </a:r>
            <a:r>
              <a:rPr lang="fr-FR" altLang="x-none" dirty="0" err="1">
                <a:latin typeface="Courier New" panose="02070309020205020404" pitchFamily="49" charset="0"/>
                <a:ea typeface="ＭＳ Ｐゴシック" charset="-128"/>
                <a:cs typeface="Courier New" panose="02070309020205020404" pitchFamily="49" charset="0"/>
              </a:rPr>
              <a:t>primary</a:t>
            </a:r>
            <a:r>
              <a:rPr lang="fr-FR" altLang="x-none" dirty="0">
                <a:latin typeface="Courier New" panose="02070309020205020404" pitchFamily="49" charset="0"/>
                <a:ea typeface="ＭＳ Ｐゴシック" charset="-128"/>
                <a:cs typeface="Courier New" panose="02070309020205020404" pitchFamily="49" charset="0"/>
              </a:rPr>
              <a:t> key (RCT_ID),</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a:t>
            </a:r>
            <a:r>
              <a:rPr lang="fr-FR" altLang="x-none" b="1" dirty="0" err="1">
                <a:latin typeface="Courier New" panose="02070309020205020404" pitchFamily="49" charset="0"/>
                <a:ea typeface="ＭＳ Ｐゴシック" charset="-128"/>
                <a:cs typeface="Courier New" panose="02070309020205020404" pitchFamily="49" charset="0"/>
              </a:rPr>
              <a:t>constraint</a:t>
            </a:r>
            <a:r>
              <a:rPr lang="fr-FR" altLang="x-none" b="1" dirty="0">
                <a:latin typeface="Courier New" panose="02070309020205020404" pitchFamily="49" charset="0"/>
                <a:ea typeface="ＭＳ Ｐゴシック" charset="-128"/>
                <a:cs typeface="Courier New" panose="02070309020205020404" pitchFamily="49" charset="0"/>
              </a:rPr>
              <a:t> UQ_RCT unique (ING_CODE, PLT_CODE, CHF_ID</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endParaRPr lang="fr-FR" altLang="x-none" dirty="0">
              <a:latin typeface="Courier New" panose="02070309020205020404" pitchFamily="49" charset="0"/>
              <a:ea typeface="ＭＳ Ｐゴシック" charset="-128"/>
              <a:cs typeface="Courier New" panose="02070309020205020404" pitchFamily="49" charset="0"/>
            </a:endParaRPr>
          </a:p>
          <a:p>
            <a:pPr marL="0" indent="0">
              <a:buNone/>
            </a:pPr>
            <a:r>
              <a:rPr lang="fr-FR" altLang="x-none" dirty="0" err="1">
                <a:latin typeface="Courier New" panose="02070309020205020404" pitchFamily="49" charset="0"/>
                <a:ea typeface="ＭＳ Ｐゴシック" charset="-128"/>
                <a:cs typeface="Courier New" panose="02070309020205020404" pitchFamily="49" charset="0"/>
              </a:rPr>
              <a:t>create</a:t>
            </a:r>
            <a:r>
              <a:rPr lang="fr-FR" altLang="x-none" dirty="0">
                <a:latin typeface="Courier New" panose="02070309020205020404" pitchFamily="49" charset="0"/>
                <a:ea typeface="ＭＳ Ｐゴシック" charset="-128"/>
                <a:cs typeface="Courier New" panose="02070309020205020404" pitchFamily="49" charset="0"/>
              </a:rPr>
              <a:t> table T_R_RESTAURANT_RES (</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RES_ID               SERIAL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RES_NOM              VARCHAR(100)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RES_RUE              VARCHAR(200)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RES_CP               CHAR(5)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RES_VILLE            VARCHAR(100)         not </a:t>
            </a:r>
            <a:r>
              <a:rPr lang="fr-FR" altLang="x-none" dirty="0" err="1">
                <a:latin typeface="Courier New" panose="02070309020205020404" pitchFamily="49" charset="0"/>
                <a:ea typeface="ＭＳ Ｐゴシック" charset="-128"/>
                <a:cs typeface="Courier New" panose="02070309020205020404" pitchFamily="49" charset="0"/>
              </a:rPr>
              <a:t>null</a:t>
            </a:r>
            <a:r>
              <a:rPr lang="fr-FR" altLang="x-none" dirty="0">
                <a:latin typeface="Courier New" panose="02070309020205020404" pitchFamily="49" charset="0"/>
                <a:ea typeface="ＭＳ Ｐゴシック" charset="-128"/>
                <a:cs typeface="Courier New" panose="02070309020205020404" pitchFamily="49" charset="0"/>
              </a:rPr>
              <a:t>,</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   </a:t>
            </a:r>
            <a:r>
              <a:rPr lang="fr-FR" altLang="x-none" dirty="0" err="1">
                <a:latin typeface="Courier New" panose="02070309020205020404" pitchFamily="49" charset="0"/>
                <a:ea typeface="ＭＳ Ｐゴシック" charset="-128"/>
                <a:cs typeface="Courier New" panose="02070309020205020404" pitchFamily="49" charset="0"/>
              </a:rPr>
              <a:t>constraint</a:t>
            </a:r>
            <a:r>
              <a:rPr lang="fr-FR" altLang="x-none" dirty="0">
                <a:latin typeface="Courier New" panose="02070309020205020404" pitchFamily="49" charset="0"/>
                <a:ea typeface="ＭＳ Ｐゴシック" charset="-128"/>
                <a:cs typeface="Courier New" panose="02070309020205020404" pitchFamily="49" charset="0"/>
              </a:rPr>
              <a:t> PK_RES </a:t>
            </a:r>
            <a:r>
              <a:rPr lang="fr-FR" altLang="x-none" dirty="0" err="1">
                <a:latin typeface="Courier New" panose="02070309020205020404" pitchFamily="49" charset="0"/>
                <a:ea typeface="ＭＳ Ｐゴシック" charset="-128"/>
                <a:cs typeface="Courier New" panose="02070309020205020404" pitchFamily="49" charset="0"/>
              </a:rPr>
              <a:t>primary</a:t>
            </a:r>
            <a:r>
              <a:rPr lang="fr-FR" altLang="x-none" dirty="0">
                <a:latin typeface="Courier New" panose="02070309020205020404" pitchFamily="49" charset="0"/>
                <a:ea typeface="ＭＳ Ｐゴシック" charset="-128"/>
                <a:cs typeface="Courier New" panose="02070309020205020404" pitchFamily="49" charset="0"/>
              </a:rPr>
              <a:t> key (RES_ID)</a:t>
            </a:r>
          </a:p>
          <a:p>
            <a:pPr marL="0" indent="0">
              <a:buNone/>
            </a:pPr>
            <a:r>
              <a:rPr lang="fr-FR" altLang="x-none" dirty="0">
                <a:latin typeface="Courier New" panose="02070309020205020404" pitchFamily="49" charset="0"/>
                <a:ea typeface="ＭＳ Ｐゴシック" charset="-128"/>
                <a:cs typeface="Courier New" panose="02070309020205020404" pitchFamily="49" charset="0"/>
              </a:rPr>
              <a:t>);</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44</a:t>
            </a:fld>
            <a:endParaRPr lang="en-US"/>
          </a:p>
        </p:txBody>
      </p:sp>
    </p:spTree>
    <p:extLst>
      <p:ext uri="{BB962C8B-B14F-4D97-AF65-F5344CB8AC3E}">
        <p14:creationId xmlns:p14="http://schemas.microsoft.com/office/powerpoint/2010/main" val="393260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fr-FR" altLang="x-none" dirty="0">
                <a:ea typeface="ＭＳ Ｐゴシック" charset="-128"/>
              </a:rPr>
              <a:t>Top Chef : Script PostgreSQL</a:t>
            </a:r>
          </a:p>
        </p:txBody>
      </p:sp>
      <p:sp>
        <p:nvSpPr>
          <p:cNvPr id="2" name="Espace réservé du contenu 1"/>
          <p:cNvSpPr>
            <a:spLocks noGrp="1"/>
          </p:cNvSpPr>
          <p:nvPr>
            <p:ph idx="1"/>
          </p:nvPr>
        </p:nvSpPr>
        <p:spPr/>
        <p:txBody>
          <a:bodyPr>
            <a:noAutofit/>
          </a:bodyPr>
          <a:lstStyle/>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alter table T_E_CHEF_CHF</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add</a:t>
            </a: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constraint</a:t>
            </a:r>
            <a:r>
              <a:rPr lang="fr-FR" altLang="x-none" sz="1400" dirty="0">
                <a:latin typeface="Courier New" panose="02070309020205020404" pitchFamily="49" charset="0"/>
                <a:ea typeface="ＭＳ Ｐゴシック" charset="-128"/>
                <a:cs typeface="Courier New" panose="02070309020205020404" pitchFamily="49" charset="0"/>
              </a:rPr>
              <a:t> FK_CHF_RES </a:t>
            </a:r>
            <a:r>
              <a:rPr lang="fr-FR" altLang="x-none" sz="1400" dirty="0" err="1">
                <a:latin typeface="Courier New" panose="02070309020205020404" pitchFamily="49" charset="0"/>
                <a:ea typeface="ＭＳ Ｐゴシック" charset="-128"/>
                <a:cs typeface="Courier New" panose="02070309020205020404" pitchFamily="49" charset="0"/>
              </a:rPr>
              <a:t>foreign</a:t>
            </a:r>
            <a:r>
              <a:rPr lang="fr-FR" altLang="x-none" sz="1400" dirty="0">
                <a:latin typeface="Courier New" panose="02070309020205020404" pitchFamily="49" charset="0"/>
                <a:ea typeface="ＭＳ Ｐゴシック" charset="-128"/>
                <a:cs typeface="Courier New" panose="02070309020205020404" pitchFamily="49" charset="0"/>
              </a:rPr>
              <a:t> key (RES_ID)</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references</a:t>
            </a:r>
            <a:r>
              <a:rPr lang="fr-FR" altLang="x-none" sz="1400" dirty="0">
                <a:latin typeface="Courier New" panose="02070309020205020404" pitchFamily="49" charset="0"/>
                <a:ea typeface="ＭＳ Ｐゴシック" charset="-128"/>
                <a:cs typeface="Courier New" panose="02070309020205020404" pitchFamily="49" charset="0"/>
              </a:rPr>
              <a:t> T_R_RESTAURANT_RES (RES_ID);</a:t>
            </a:r>
          </a:p>
          <a:p>
            <a:pPr marL="0" indent="0">
              <a:buNone/>
            </a:pPr>
            <a:endParaRPr lang="fr-FR" altLang="x-none" sz="1400" dirty="0">
              <a:latin typeface="Courier New" panose="02070309020205020404" pitchFamily="49" charset="0"/>
              <a:ea typeface="ＭＳ Ｐゴシック" charset="-128"/>
              <a:cs typeface="Courier New" panose="02070309020205020404" pitchFamily="49" charset="0"/>
            </a:endParaRP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alter table T_E_INGREDIENT_ING</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add</a:t>
            </a: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constraint</a:t>
            </a:r>
            <a:r>
              <a:rPr lang="fr-FR" altLang="x-none" sz="1400" dirty="0">
                <a:latin typeface="Courier New" panose="02070309020205020404" pitchFamily="49" charset="0"/>
                <a:ea typeface="ＭＳ Ｐゴシック" charset="-128"/>
                <a:cs typeface="Courier New" panose="02070309020205020404" pitchFamily="49" charset="0"/>
              </a:rPr>
              <a:t> FK_ING_ING </a:t>
            </a:r>
            <a:r>
              <a:rPr lang="fr-FR" altLang="x-none" sz="1400" dirty="0" err="1">
                <a:latin typeface="Courier New" panose="02070309020205020404" pitchFamily="49" charset="0"/>
                <a:ea typeface="ＭＳ Ｐゴシック" charset="-128"/>
                <a:cs typeface="Courier New" panose="02070309020205020404" pitchFamily="49" charset="0"/>
              </a:rPr>
              <a:t>foreign</a:t>
            </a:r>
            <a:r>
              <a:rPr lang="fr-FR" altLang="x-none" sz="1400" dirty="0">
                <a:latin typeface="Courier New" panose="02070309020205020404" pitchFamily="49" charset="0"/>
                <a:ea typeface="ＭＳ Ｐゴシック" charset="-128"/>
                <a:cs typeface="Courier New" panose="02070309020205020404" pitchFamily="49" charset="0"/>
              </a:rPr>
              <a:t> key (ING_CODE_ORIGINEL)</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references</a:t>
            </a:r>
            <a:r>
              <a:rPr lang="fr-FR" altLang="x-none" sz="1400" dirty="0">
                <a:latin typeface="Courier New" panose="02070309020205020404" pitchFamily="49" charset="0"/>
                <a:ea typeface="ＭＳ Ｐゴシック" charset="-128"/>
                <a:cs typeface="Courier New" panose="02070309020205020404" pitchFamily="49" charset="0"/>
              </a:rPr>
              <a:t> T_E_INGREDIENT_ING (ING_CODE);</a:t>
            </a:r>
          </a:p>
          <a:p>
            <a:pPr marL="0" indent="0">
              <a:buNone/>
            </a:pPr>
            <a:endParaRPr lang="fr-FR" altLang="x-none" sz="1400" dirty="0">
              <a:latin typeface="Courier New" panose="02070309020205020404" pitchFamily="49" charset="0"/>
              <a:ea typeface="ＭＳ Ｐゴシック" charset="-128"/>
              <a:cs typeface="Courier New" panose="02070309020205020404" pitchFamily="49" charset="0"/>
            </a:endParaRP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alter table T_J_RECETTE_RCT</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add</a:t>
            </a: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constraint</a:t>
            </a:r>
            <a:r>
              <a:rPr lang="fr-FR" altLang="x-none" sz="1400" dirty="0">
                <a:latin typeface="Courier New" panose="02070309020205020404" pitchFamily="49" charset="0"/>
                <a:ea typeface="ＭＳ Ｐゴシック" charset="-128"/>
                <a:cs typeface="Courier New" panose="02070309020205020404" pitchFamily="49" charset="0"/>
              </a:rPr>
              <a:t> FK_RCT_ING </a:t>
            </a:r>
            <a:r>
              <a:rPr lang="fr-FR" altLang="x-none" sz="1400" dirty="0" err="1">
                <a:latin typeface="Courier New" panose="02070309020205020404" pitchFamily="49" charset="0"/>
                <a:ea typeface="ＭＳ Ｐゴシック" charset="-128"/>
                <a:cs typeface="Courier New" panose="02070309020205020404" pitchFamily="49" charset="0"/>
              </a:rPr>
              <a:t>foreign</a:t>
            </a:r>
            <a:r>
              <a:rPr lang="fr-FR" altLang="x-none" sz="1400" dirty="0">
                <a:latin typeface="Courier New" panose="02070309020205020404" pitchFamily="49" charset="0"/>
                <a:ea typeface="ＭＳ Ｐゴシック" charset="-128"/>
                <a:cs typeface="Courier New" panose="02070309020205020404" pitchFamily="49" charset="0"/>
              </a:rPr>
              <a:t> key (ING_CODE)</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references</a:t>
            </a:r>
            <a:r>
              <a:rPr lang="fr-FR" altLang="x-none" sz="1400" dirty="0">
                <a:latin typeface="Courier New" panose="02070309020205020404" pitchFamily="49" charset="0"/>
                <a:ea typeface="ＭＳ Ｐゴシック" charset="-128"/>
                <a:cs typeface="Courier New" panose="02070309020205020404" pitchFamily="49" charset="0"/>
              </a:rPr>
              <a:t> T_E_INGREDIENT_ING (ING_CODE);</a:t>
            </a:r>
          </a:p>
          <a:p>
            <a:pPr marL="0" indent="0">
              <a:buNone/>
            </a:pPr>
            <a:endParaRPr lang="fr-FR" altLang="x-none" sz="1400" dirty="0">
              <a:latin typeface="Courier New" panose="02070309020205020404" pitchFamily="49" charset="0"/>
              <a:ea typeface="ＭＳ Ｐゴシック" charset="-128"/>
              <a:cs typeface="Courier New" panose="02070309020205020404" pitchFamily="49" charset="0"/>
            </a:endParaRP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alter table T_J_RECETTE_RCT</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add</a:t>
            </a: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constraint</a:t>
            </a:r>
            <a:r>
              <a:rPr lang="fr-FR" altLang="x-none" sz="1400" dirty="0">
                <a:latin typeface="Courier New" panose="02070309020205020404" pitchFamily="49" charset="0"/>
                <a:ea typeface="ＭＳ Ｐゴシック" charset="-128"/>
                <a:cs typeface="Courier New" panose="02070309020205020404" pitchFamily="49" charset="0"/>
              </a:rPr>
              <a:t> FK_RCT_PLT </a:t>
            </a:r>
            <a:r>
              <a:rPr lang="fr-FR" altLang="x-none" sz="1400" dirty="0" err="1">
                <a:latin typeface="Courier New" panose="02070309020205020404" pitchFamily="49" charset="0"/>
                <a:ea typeface="ＭＳ Ｐゴシック" charset="-128"/>
                <a:cs typeface="Courier New" panose="02070309020205020404" pitchFamily="49" charset="0"/>
              </a:rPr>
              <a:t>foreign</a:t>
            </a:r>
            <a:r>
              <a:rPr lang="fr-FR" altLang="x-none" sz="1400" dirty="0">
                <a:latin typeface="Courier New" panose="02070309020205020404" pitchFamily="49" charset="0"/>
                <a:ea typeface="ＭＳ Ｐゴシック" charset="-128"/>
                <a:cs typeface="Courier New" panose="02070309020205020404" pitchFamily="49" charset="0"/>
              </a:rPr>
              <a:t> key (PLT_CODE)</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references</a:t>
            </a:r>
            <a:r>
              <a:rPr lang="fr-FR" altLang="x-none" sz="1400" dirty="0">
                <a:latin typeface="Courier New" panose="02070309020205020404" pitchFamily="49" charset="0"/>
                <a:ea typeface="ＭＳ Ｐゴシック" charset="-128"/>
                <a:cs typeface="Courier New" panose="02070309020205020404" pitchFamily="49" charset="0"/>
              </a:rPr>
              <a:t> T_E_PLAT_PLT (PLT_CODE);</a:t>
            </a:r>
          </a:p>
          <a:p>
            <a:pPr marL="0" indent="0">
              <a:buNone/>
            </a:pPr>
            <a:endParaRPr lang="fr-FR" altLang="x-none" sz="1400" dirty="0">
              <a:latin typeface="Courier New" panose="02070309020205020404" pitchFamily="49" charset="0"/>
              <a:ea typeface="ＭＳ Ｐゴシック" charset="-128"/>
              <a:cs typeface="Courier New" panose="02070309020205020404" pitchFamily="49" charset="0"/>
            </a:endParaRP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alter table T_J_RECETTE_RCT</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add</a:t>
            </a: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constraint</a:t>
            </a:r>
            <a:r>
              <a:rPr lang="fr-FR" altLang="x-none" sz="1400" dirty="0">
                <a:latin typeface="Courier New" panose="02070309020205020404" pitchFamily="49" charset="0"/>
                <a:ea typeface="ＭＳ Ｐゴシック" charset="-128"/>
                <a:cs typeface="Courier New" panose="02070309020205020404" pitchFamily="49" charset="0"/>
              </a:rPr>
              <a:t> FK_RCT_CHF </a:t>
            </a:r>
            <a:r>
              <a:rPr lang="fr-FR" altLang="x-none" sz="1400" dirty="0" err="1">
                <a:latin typeface="Courier New" panose="02070309020205020404" pitchFamily="49" charset="0"/>
                <a:ea typeface="ＭＳ Ｐゴシック" charset="-128"/>
                <a:cs typeface="Courier New" panose="02070309020205020404" pitchFamily="49" charset="0"/>
              </a:rPr>
              <a:t>foreign</a:t>
            </a:r>
            <a:r>
              <a:rPr lang="fr-FR" altLang="x-none" sz="1400" dirty="0">
                <a:latin typeface="Courier New" panose="02070309020205020404" pitchFamily="49" charset="0"/>
                <a:ea typeface="ＭＳ Ｐゴシック" charset="-128"/>
                <a:cs typeface="Courier New" panose="02070309020205020404" pitchFamily="49" charset="0"/>
              </a:rPr>
              <a:t> key (CHF_ID)</a:t>
            </a:r>
          </a:p>
          <a:p>
            <a:pPr marL="0" indent="0">
              <a:buNone/>
            </a:pPr>
            <a:r>
              <a:rPr lang="fr-FR" altLang="x-none" sz="1400" dirty="0">
                <a:latin typeface="Courier New" panose="02070309020205020404" pitchFamily="49" charset="0"/>
                <a:ea typeface="ＭＳ Ｐゴシック" charset="-128"/>
                <a:cs typeface="Courier New" panose="02070309020205020404" pitchFamily="49" charset="0"/>
              </a:rPr>
              <a:t>      </a:t>
            </a:r>
            <a:r>
              <a:rPr lang="fr-FR" altLang="x-none" sz="1400" dirty="0" err="1">
                <a:latin typeface="Courier New" panose="02070309020205020404" pitchFamily="49" charset="0"/>
                <a:ea typeface="ＭＳ Ｐゴシック" charset="-128"/>
                <a:cs typeface="Courier New" panose="02070309020205020404" pitchFamily="49" charset="0"/>
              </a:rPr>
              <a:t>references</a:t>
            </a:r>
            <a:r>
              <a:rPr lang="fr-FR" altLang="x-none" sz="1400" dirty="0">
                <a:latin typeface="Courier New" panose="02070309020205020404" pitchFamily="49" charset="0"/>
                <a:ea typeface="ＭＳ Ｐゴシック" charset="-128"/>
                <a:cs typeface="Courier New" panose="02070309020205020404" pitchFamily="49" charset="0"/>
              </a:rPr>
              <a:t> T_E_CHEF_CHF (CHF_ID);</a:t>
            </a:r>
          </a:p>
        </p:txBody>
      </p:sp>
      <p:sp>
        <p:nvSpPr>
          <p:cNvPr id="3" name="Espace réservé du numéro de diapositive 2"/>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2425852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Box 11"/>
          <p:cNvSpPr txBox="1">
            <a:spLocks noChangeArrowheads="1"/>
          </p:cNvSpPr>
          <p:nvPr/>
        </p:nvSpPr>
        <p:spPr bwMode="auto">
          <a:xfrm>
            <a:off x="914400" y="2013883"/>
            <a:ext cx="7329488"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Tahoma" charset="0"/>
                <a:ea typeface="ＭＳ Ｐゴシック" charset="-128"/>
              </a:defRPr>
            </a:lvl1pPr>
            <a:lvl2pPr marL="742950" indent="-285750" eaLnBrk="0" hangingPunct="0">
              <a:defRPr sz="2400">
                <a:solidFill>
                  <a:schemeClr val="tx1"/>
                </a:solidFill>
                <a:latin typeface="Tahoma" charset="0"/>
                <a:ea typeface="ＭＳ Ｐゴシック" charset="-128"/>
              </a:defRPr>
            </a:lvl2pPr>
            <a:lvl3pPr marL="1143000" indent="-228600" eaLnBrk="0" hangingPunct="0">
              <a:defRPr sz="2400">
                <a:solidFill>
                  <a:schemeClr val="tx1"/>
                </a:solidFill>
                <a:latin typeface="Tahoma" charset="0"/>
                <a:ea typeface="ＭＳ Ｐゴシック" charset="-128"/>
              </a:defRPr>
            </a:lvl3pPr>
            <a:lvl4pPr marL="1600200" indent="-228600" eaLnBrk="0" hangingPunct="0">
              <a:defRPr sz="2400">
                <a:solidFill>
                  <a:schemeClr val="tx1"/>
                </a:solidFill>
                <a:latin typeface="Tahoma" charset="0"/>
                <a:ea typeface="ＭＳ Ｐゴシック" charset="-128"/>
              </a:defRPr>
            </a:lvl4pPr>
            <a:lvl5pPr marL="2057400" indent="-228600" eaLnBrk="0" hangingPunct="0">
              <a:defRPr sz="2400">
                <a:solidFill>
                  <a:schemeClr val="tx1"/>
                </a:solidFill>
                <a:latin typeface="Tahoma" charset="0"/>
                <a:ea typeface="ＭＳ Ｐゴシック" charset="-128"/>
              </a:defRPr>
            </a:lvl5pPr>
            <a:lvl6pPr marL="2514600" indent="-228600" eaLnBrk="0" fontAlgn="base" hangingPunct="0">
              <a:spcBef>
                <a:spcPct val="0"/>
              </a:spcBef>
              <a:spcAft>
                <a:spcPct val="0"/>
              </a:spcAft>
              <a:defRPr sz="2400">
                <a:solidFill>
                  <a:schemeClr val="tx1"/>
                </a:solidFill>
                <a:latin typeface="Tahoma" charset="0"/>
                <a:ea typeface="ＭＳ Ｐゴシック" charset="-128"/>
              </a:defRPr>
            </a:lvl6pPr>
            <a:lvl7pPr marL="2971800" indent="-228600" eaLnBrk="0" fontAlgn="base" hangingPunct="0">
              <a:spcBef>
                <a:spcPct val="0"/>
              </a:spcBef>
              <a:spcAft>
                <a:spcPct val="0"/>
              </a:spcAft>
              <a:defRPr sz="2400">
                <a:solidFill>
                  <a:schemeClr val="tx1"/>
                </a:solidFill>
                <a:latin typeface="Tahoma" charset="0"/>
                <a:ea typeface="ＭＳ Ｐゴシック" charset="-128"/>
              </a:defRPr>
            </a:lvl7pPr>
            <a:lvl8pPr marL="3429000" indent="-228600" eaLnBrk="0" fontAlgn="base" hangingPunct="0">
              <a:spcBef>
                <a:spcPct val="0"/>
              </a:spcBef>
              <a:spcAft>
                <a:spcPct val="0"/>
              </a:spcAft>
              <a:defRPr sz="2400">
                <a:solidFill>
                  <a:schemeClr val="tx1"/>
                </a:solidFill>
                <a:latin typeface="Tahoma" charset="0"/>
                <a:ea typeface="ＭＳ Ｐゴシック" charset="-128"/>
              </a:defRPr>
            </a:lvl8pPr>
            <a:lvl9pPr marL="3886200" indent="-228600" eaLnBrk="0" fontAlgn="base" hangingPunct="0">
              <a:spcBef>
                <a:spcPct val="0"/>
              </a:spcBef>
              <a:spcAft>
                <a:spcPct val="0"/>
              </a:spcAft>
              <a:defRPr sz="2400">
                <a:solidFill>
                  <a:schemeClr val="tx1"/>
                </a:solidFill>
                <a:latin typeface="Tahoma" charset="0"/>
                <a:ea typeface="ＭＳ Ｐゴシック" charset="-128"/>
              </a:defRPr>
            </a:lvl9pPr>
          </a:lstStyle>
          <a:p>
            <a:pPr marL="285750" indent="-285750">
              <a:buFont typeface="Arial" charset="0"/>
              <a:buChar char="•"/>
            </a:pPr>
            <a:r>
              <a:rPr lang="fr-FR" altLang="fr-FR" sz="1800" dirty="0"/>
              <a:t>P. ANDRE, A. VAILLY, « Conception des systèmes d’information ; Panorama des méthodes et des techniques », Editions Ellipses, janvier 2001, ISBN 2-7298-0479-X</a:t>
            </a:r>
          </a:p>
          <a:p>
            <a:pPr marL="285750" indent="-285750">
              <a:buFont typeface="Arial" charset="0"/>
              <a:buChar char="•"/>
            </a:pPr>
            <a:endParaRPr lang="fr-FR" altLang="fr-FR" sz="1800" dirty="0"/>
          </a:p>
          <a:p>
            <a:pPr marL="285750" indent="-285750">
              <a:buFont typeface="Arial" charset="0"/>
              <a:buChar char="•"/>
            </a:pPr>
            <a:r>
              <a:rPr lang="fr-FR" altLang="fr-FR" sz="1800" dirty="0"/>
              <a:t>D. NANCI, B. ESPINASSE, « Ingénierie des systèmes d’information : Merise ; deuxième génération », 4e édition, Editions </a:t>
            </a:r>
            <a:r>
              <a:rPr lang="fr-FR" altLang="fr-FR" sz="1800" dirty="0" err="1"/>
              <a:t>Vuilbert</a:t>
            </a:r>
            <a:r>
              <a:rPr lang="fr-FR" altLang="fr-FR" sz="1800" dirty="0"/>
              <a:t>, 2001, ISBN 2-7117-8674-9</a:t>
            </a:r>
          </a:p>
          <a:p>
            <a:pPr marL="285750" indent="-285750">
              <a:buFont typeface="Arial" charset="0"/>
              <a:buChar char="•"/>
            </a:pPr>
            <a:endParaRPr lang="fr-FR" altLang="fr-FR" sz="1800" dirty="0"/>
          </a:p>
          <a:p>
            <a:pPr marL="285750" indent="-285750">
              <a:buFont typeface="Arial" charset="0"/>
              <a:buChar char="•"/>
            </a:pPr>
            <a:r>
              <a:rPr lang="fr-FR" altLang="fr-FR" sz="1800" dirty="0"/>
              <a:t>Cours de Nicolas MEGER, M1104, DUT Informatique Annecy</a:t>
            </a:r>
          </a:p>
          <a:p>
            <a:endParaRPr lang="fr-FR" altLang="fr-FR" sz="1800" dirty="0"/>
          </a:p>
        </p:txBody>
      </p:sp>
      <p:sp>
        <p:nvSpPr>
          <p:cNvPr id="101381" name="Rectangle 16"/>
          <p:cNvSpPr>
            <a:spLocks noGrp="1" noChangeArrowheads="1"/>
          </p:cNvSpPr>
          <p:nvPr>
            <p:ph type="title"/>
          </p:nvPr>
        </p:nvSpPr>
        <p:spPr/>
        <p:txBody>
          <a:bodyPr/>
          <a:lstStyle/>
          <a:p>
            <a:pPr eaLnBrk="1" hangingPunct="1">
              <a:defRPr/>
            </a:pPr>
            <a:r>
              <a:rPr lang="fr-FR">
                <a:cs typeface="+mj-cs"/>
              </a:rPr>
              <a:t>Bibliographie</a:t>
            </a:r>
          </a:p>
        </p:txBody>
      </p:sp>
      <p:sp>
        <p:nvSpPr>
          <p:cNvPr id="2" name="Espace réservé du numéro de diapositive 1"/>
          <p:cNvSpPr>
            <a:spLocks noGrp="1"/>
          </p:cNvSpPr>
          <p:nvPr>
            <p:ph type="sldNum" sz="quarter" idx="12"/>
          </p:nvPr>
        </p:nvSpPr>
        <p:spPr/>
        <p:txBody>
          <a:bodyPr/>
          <a:lstStyle/>
          <a:p>
            <a:fld id="{3C4B8D66-12D9-8E4A-AEA2-69000540711F}" type="slidenum">
              <a:rPr lang="fr-FR" altLang="fr-FR" smtClean="0"/>
              <a:pPr/>
              <a:t>46</a:t>
            </a:fld>
            <a:endParaRPr lang="fr-FR" altLang="fr-FR"/>
          </a:p>
        </p:txBody>
      </p:sp>
    </p:spTree>
    <p:extLst>
      <p:ext uri="{BB962C8B-B14F-4D97-AF65-F5344CB8AC3E}">
        <p14:creationId xmlns:p14="http://schemas.microsoft.com/office/powerpoint/2010/main" val="14633589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Modèle conceptuel des données ?</a:t>
            </a:r>
          </a:p>
        </p:txBody>
      </p:sp>
      <p:sp>
        <p:nvSpPr>
          <p:cNvPr id="3" name="Espace réservé du contenu 2"/>
          <p:cNvSpPr>
            <a:spLocks noGrp="1"/>
          </p:cNvSpPr>
          <p:nvPr>
            <p:ph idx="1"/>
          </p:nvPr>
        </p:nvSpPr>
        <p:spPr/>
        <p:txBody>
          <a:bodyPr/>
          <a:lstStyle/>
          <a:p>
            <a:r>
              <a:rPr lang="fr-FR" dirty="0"/>
              <a:t>Le Modèle Conceptuel des Données :</a:t>
            </a:r>
          </a:p>
          <a:p>
            <a:pPr lvl="1"/>
            <a:r>
              <a:rPr lang="fr-FR" dirty="0"/>
              <a:t>Est un schéma qui représente la structure du Système d’Information,</a:t>
            </a:r>
          </a:p>
          <a:p>
            <a:pPr lvl="1"/>
            <a:r>
              <a:rPr lang="fr-FR" dirty="0"/>
              <a:t>C'est-à-dire les dépendances (relations) entre les différentes données du SI.</a:t>
            </a:r>
          </a:p>
          <a:p>
            <a:r>
              <a:rPr lang="fr-FR" dirty="0"/>
              <a:t>Il s’intéresse aux données du SI sans préfigurer des traitements qu’elles vont subir. </a:t>
            </a:r>
          </a:p>
          <a:p>
            <a:r>
              <a:rPr lang="fr-FR" dirty="0"/>
              <a:t>Il peut être traduit ensuite en Modèle Logique de Données Relationnel, mais pas exclusivement.</a:t>
            </a:r>
          </a:p>
        </p:txBody>
      </p:sp>
      <p:sp>
        <p:nvSpPr>
          <p:cNvPr id="5" name="Espace réservé du numéro de diapositive 4"/>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102499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Exemple : Top Chef</a:t>
            </a:r>
          </a:p>
        </p:txBody>
      </p:sp>
      <p:sp>
        <p:nvSpPr>
          <p:cNvPr id="3" name="Espace réservé du contenu 2"/>
          <p:cNvSpPr>
            <a:spLocks noGrp="1"/>
          </p:cNvSpPr>
          <p:nvPr>
            <p:ph idx="1"/>
          </p:nvPr>
        </p:nvSpPr>
        <p:spPr>
          <a:xfrm>
            <a:off x="179512" y="1556792"/>
            <a:ext cx="7992888" cy="4281488"/>
          </a:xfrm>
        </p:spPr>
        <p:txBody>
          <a:bodyPr>
            <a:normAutofit lnSpcReduction="10000"/>
          </a:bodyPr>
          <a:lstStyle/>
          <a:p>
            <a:r>
              <a:rPr lang="fr-FR" sz="2200" dirty="0"/>
              <a:t>Suite à la demande de nombreux spectateurs de l’émission Top Chef d’avoir accès aux recettes réalisées par les candidats, vous devez concevoir la BD nécessaire. </a:t>
            </a:r>
          </a:p>
          <a:p>
            <a:r>
              <a:rPr lang="fr-FR" sz="2200" dirty="0"/>
              <a:t>Pour un plat imposé (paella valencienne, bortsch ukrainien, etc.), les chefs vont réaliser des recettes différentes pouvant utiliser des ingrédients différents en quantités différentes (150g, 3 cuillérées, etc.). </a:t>
            </a:r>
          </a:p>
          <a:p>
            <a:r>
              <a:rPr lang="fr-FR" sz="2200" dirty="0"/>
              <a:t>Certains ingrédients étant parfois difficiles à trouver pour le cuisinier amateur qui refera la recette chez lui, il est possible de proposer un ingrédient de remplacement.</a:t>
            </a:r>
          </a:p>
          <a:p>
            <a:pPr lvl="0"/>
            <a:r>
              <a:rPr lang="fr-FR" sz="2200" dirty="0"/>
              <a:t>Un chef appartient à un restaurant (dont on connait 	    le nom et l’adresse) et participe à une saison 	 numérotée de 1 à 11 (car il y a eu 11 saisons !).</a:t>
            </a:r>
          </a:p>
          <a:p>
            <a:endParaRPr lang="fr-FR" sz="2400" dirty="0"/>
          </a:p>
        </p:txBody>
      </p:sp>
      <p:pic>
        <p:nvPicPr>
          <p:cNvPr id="149506" name="Picture 2" descr="http://img0.ndsstatic.com/wallpapers/0a71072d142bba01aa71a69e0c6378bb_large.jpeg"/>
          <p:cNvPicPr>
            <a:picLocks noChangeAspect="1" noChangeArrowheads="1"/>
          </p:cNvPicPr>
          <p:nvPr/>
        </p:nvPicPr>
        <p:blipFill>
          <a:blip r:embed="rId2" cstate="print"/>
          <a:srcRect/>
          <a:stretch>
            <a:fillRect/>
          </a:stretch>
        </p:blipFill>
        <p:spPr bwMode="auto">
          <a:xfrm>
            <a:off x="7236296" y="4725144"/>
            <a:ext cx="1835696" cy="1376772"/>
          </a:xfrm>
          <a:prstGeom prst="rect">
            <a:avLst/>
          </a:prstGeom>
          <a:noFill/>
        </p:spPr>
      </p:pic>
      <p:sp>
        <p:nvSpPr>
          <p:cNvPr id="5" name="Espace réservé du numéro de diapositive 4"/>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76663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MCD</a:t>
            </a:r>
            <a:r>
              <a:rPr lang="fr-FR"/>
              <a:t> Top Chef</a:t>
            </a:r>
          </a:p>
        </p:txBody>
      </p:sp>
      <p:pic>
        <p:nvPicPr>
          <p:cNvPr id="8194" name="Picture 2" descr="MCD Top Chef"/>
          <p:cNvPicPr>
            <a:picLocks noChangeAspect="1" noChangeArrowheads="1"/>
          </p:cNvPicPr>
          <p:nvPr/>
        </p:nvPicPr>
        <p:blipFill>
          <a:blip r:embed="rId2" cstate="print"/>
          <a:srcRect/>
          <a:stretch>
            <a:fillRect/>
          </a:stretch>
        </p:blipFill>
        <p:spPr bwMode="auto">
          <a:xfrm>
            <a:off x="35496" y="1556792"/>
            <a:ext cx="9144000" cy="5301208"/>
          </a:xfrm>
          <a:prstGeom prst="rect">
            <a:avLst/>
          </a:prstGeom>
          <a:noFill/>
          <a:ln w="9525">
            <a:noFill/>
            <a:miter lim="800000"/>
            <a:headEnd/>
            <a:tailEnd/>
          </a:ln>
        </p:spPr>
      </p:pic>
      <p:sp>
        <p:nvSpPr>
          <p:cNvPr id="5" name="ZoneTexte 4"/>
          <p:cNvSpPr txBox="1"/>
          <p:nvPr/>
        </p:nvSpPr>
        <p:spPr>
          <a:xfrm>
            <a:off x="7271792" y="4653136"/>
            <a:ext cx="1872208" cy="338554"/>
          </a:xfrm>
          <a:prstGeom prst="rect">
            <a:avLst/>
          </a:prstGeom>
          <a:noFill/>
        </p:spPr>
        <p:txBody>
          <a:bodyPr wrap="square" rtlCol="0">
            <a:spAutoFit/>
          </a:bodyPr>
          <a:lstStyle/>
          <a:p>
            <a:r>
              <a:rPr lang="fr-FR" sz="1600">
                <a:solidFill>
                  <a:srgbClr val="006600"/>
                </a:solidFill>
                <a:latin typeface="Lucida Handwriting" pitchFamily="66" charset="0"/>
              </a:rPr>
              <a:t>Entités</a:t>
            </a:r>
          </a:p>
        </p:txBody>
      </p:sp>
      <p:cxnSp>
        <p:nvCxnSpPr>
          <p:cNvPr id="6" name="Connecteur droit avec flèche 5"/>
          <p:cNvCxnSpPr/>
          <p:nvPr/>
        </p:nvCxnSpPr>
        <p:spPr bwMode="auto">
          <a:xfrm flipH="1" flipV="1">
            <a:off x="6372200" y="4797152"/>
            <a:ext cx="864096" cy="72008"/>
          </a:xfrm>
          <a:prstGeom prst="straightConnector1">
            <a:avLst/>
          </a:prstGeom>
          <a:solidFill>
            <a:srgbClr val="00B8FF"/>
          </a:solidFill>
          <a:ln w="9525" cap="flat" cmpd="sng" algn="ctr">
            <a:solidFill>
              <a:srgbClr val="006600"/>
            </a:solidFill>
            <a:prstDash val="solid"/>
            <a:round/>
            <a:headEnd type="none" w="med" len="med"/>
            <a:tailEnd type="arrow"/>
          </a:ln>
          <a:effectLst/>
        </p:spPr>
      </p:cxnSp>
      <p:cxnSp>
        <p:nvCxnSpPr>
          <p:cNvPr id="9" name="Connecteur droit avec flèche 8"/>
          <p:cNvCxnSpPr/>
          <p:nvPr/>
        </p:nvCxnSpPr>
        <p:spPr bwMode="auto">
          <a:xfrm>
            <a:off x="7668344" y="5013176"/>
            <a:ext cx="432048" cy="792088"/>
          </a:xfrm>
          <a:prstGeom prst="straightConnector1">
            <a:avLst/>
          </a:prstGeom>
          <a:solidFill>
            <a:srgbClr val="00B8FF"/>
          </a:solidFill>
          <a:ln w="9525" cap="flat" cmpd="sng" algn="ctr">
            <a:solidFill>
              <a:srgbClr val="006600"/>
            </a:solidFill>
            <a:prstDash val="solid"/>
            <a:round/>
            <a:headEnd type="none" w="med" len="med"/>
            <a:tailEnd type="arrow"/>
          </a:ln>
          <a:effectLst/>
        </p:spPr>
      </p:cxnSp>
      <p:cxnSp>
        <p:nvCxnSpPr>
          <p:cNvPr id="12" name="Connecteur droit avec flèche 11"/>
          <p:cNvCxnSpPr/>
          <p:nvPr/>
        </p:nvCxnSpPr>
        <p:spPr bwMode="auto">
          <a:xfrm flipV="1">
            <a:off x="7812360" y="3861048"/>
            <a:ext cx="288032" cy="648072"/>
          </a:xfrm>
          <a:prstGeom prst="straightConnector1">
            <a:avLst/>
          </a:prstGeom>
          <a:solidFill>
            <a:srgbClr val="00B8FF"/>
          </a:solidFill>
          <a:ln w="9525" cap="flat" cmpd="sng" algn="ctr">
            <a:solidFill>
              <a:srgbClr val="006600"/>
            </a:solidFill>
            <a:prstDash val="solid"/>
            <a:round/>
            <a:headEnd type="none" w="med" len="med"/>
            <a:tailEnd type="arrow"/>
          </a:ln>
          <a:effectLst/>
        </p:spPr>
      </p:cxnSp>
      <p:sp>
        <p:nvSpPr>
          <p:cNvPr id="14" name="ZoneTexte 13"/>
          <p:cNvSpPr txBox="1"/>
          <p:nvPr/>
        </p:nvSpPr>
        <p:spPr>
          <a:xfrm>
            <a:off x="4067944" y="1916832"/>
            <a:ext cx="1872208" cy="338554"/>
          </a:xfrm>
          <a:prstGeom prst="rect">
            <a:avLst/>
          </a:prstGeom>
          <a:noFill/>
        </p:spPr>
        <p:txBody>
          <a:bodyPr wrap="square" rtlCol="0">
            <a:spAutoFit/>
          </a:bodyPr>
          <a:lstStyle/>
          <a:p>
            <a:r>
              <a:rPr lang="fr-FR" sz="1600">
                <a:solidFill>
                  <a:srgbClr val="C10076"/>
                </a:solidFill>
                <a:latin typeface="Lucida Handwriting" pitchFamily="66" charset="0"/>
              </a:rPr>
              <a:t>Associations</a:t>
            </a:r>
          </a:p>
        </p:txBody>
      </p:sp>
      <p:cxnSp>
        <p:nvCxnSpPr>
          <p:cNvPr id="15" name="Connecteur droit avec flèche 14"/>
          <p:cNvCxnSpPr/>
          <p:nvPr/>
        </p:nvCxnSpPr>
        <p:spPr bwMode="auto">
          <a:xfrm>
            <a:off x="5076056" y="2348880"/>
            <a:ext cx="360040" cy="360040"/>
          </a:xfrm>
          <a:prstGeom prst="straightConnector1">
            <a:avLst/>
          </a:prstGeom>
          <a:solidFill>
            <a:srgbClr val="00B8FF"/>
          </a:solidFill>
          <a:ln w="9525" cap="flat" cmpd="sng" algn="ctr">
            <a:solidFill>
              <a:srgbClr val="C10076"/>
            </a:solidFill>
            <a:prstDash val="solid"/>
            <a:round/>
            <a:headEnd type="none" w="med" len="med"/>
            <a:tailEnd type="arrow"/>
          </a:ln>
          <a:effectLst/>
        </p:spPr>
      </p:cxnSp>
      <p:cxnSp>
        <p:nvCxnSpPr>
          <p:cNvPr id="17" name="Connecteur droit avec flèche 16"/>
          <p:cNvCxnSpPr/>
          <p:nvPr/>
        </p:nvCxnSpPr>
        <p:spPr bwMode="auto">
          <a:xfrm flipH="1">
            <a:off x="3275856" y="2348880"/>
            <a:ext cx="1800200" cy="1656184"/>
          </a:xfrm>
          <a:prstGeom prst="straightConnector1">
            <a:avLst/>
          </a:prstGeom>
          <a:solidFill>
            <a:srgbClr val="00B8FF"/>
          </a:solidFill>
          <a:ln w="9525" cap="flat" cmpd="sng" algn="ctr">
            <a:solidFill>
              <a:srgbClr val="C10076"/>
            </a:solidFill>
            <a:prstDash val="solid"/>
            <a:round/>
            <a:headEnd type="none" w="med" len="med"/>
            <a:tailEnd type="arrow"/>
          </a:ln>
          <a:effectLst/>
        </p:spPr>
      </p:cxnSp>
      <p:cxnSp>
        <p:nvCxnSpPr>
          <p:cNvPr id="20" name="Connecteur droit avec flèche 19"/>
          <p:cNvCxnSpPr/>
          <p:nvPr/>
        </p:nvCxnSpPr>
        <p:spPr bwMode="auto">
          <a:xfrm flipH="1" flipV="1">
            <a:off x="3203848" y="2132856"/>
            <a:ext cx="1872208" cy="216024"/>
          </a:xfrm>
          <a:prstGeom prst="straightConnector1">
            <a:avLst/>
          </a:prstGeom>
          <a:solidFill>
            <a:srgbClr val="00B8FF"/>
          </a:solidFill>
          <a:ln w="9525" cap="flat" cmpd="sng" algn="ctr">
            <a:solidFill>
              <a:srgbClr val="C10076"/>
            </a:solidFill>
            <a:prstDash val="solid"/>
            <a:round/>
            <a:headEnd type="none" w="med" len="med"/>
            <a:tailEnd type="arrow"/>
          </a:ln>
          <a:effectLst/>
        </p:spPr>
      </p:cxnSp>
      <p:sp>
        <p:nvSpPr>
          <p:cNvPr id="22" name="ZoneTexte 21"/>
          <p:cNvSpPr txBox="1"/>
          <p:nvPr/>
        </p:nvSpPr>
        <p:spPr>
          <a:xfrm>
            <a:off x="2699792" y="6021288"/>
            <a:ext cx="1872208" cy="338554"/>
          </a:xfrm>
          <a:prstGeom prst="rect">
            <a:avLst/>
          </a:prstGeom>
          <a:noFill/>
        </p:spPr>
        <p:txBody>
          <a:bodyPr wrap="square" rtlCol="0">
            <a:spAutoFit/>
          </a:bodyPr>
          <a:lstStyle/>
          <a:p>
            <a:r>
              <a:rPr lang="fr-FR" sz="1600">
                <a:solidFill>
                  <a:srgbClr val="000099"/>
                </a:solidFill>
                <a:latin typeface="Lucida Handwriting" pitchFamily="66" charset="0"/>
              </a:rPr>
              <a:t>Cardinalités</a:t>
            </a:r>
          </a:p>
        </p:txBody>
      </p:sp>
      <p:cxnSp>
        <p:nvCxnSpPr>
          <p:cNvPr id="23" name="Connecteur droit avec flèche 22"/>
          <p:cNvCxnSpPr>
            <a:stCxn id="22" idx="0"/>
          </p:cNvCxnSpPr>
          <p:nvPr/>
        </p:nvCxnSpPr>
        <p:spPr bwMode="auto">
          <a:xfrm flipV="1">
            <a:off x="3635896" y="5589240"/>
            <a:ext cx="1728192" cy="432048"/>
          </a:xfrm>
          <a:prstGeom prst="straightConnector1">
            <a:avLst/>
          </a:prstGeom>
          <a:solidFill>
            <a:srgbClr val="00B8FF"/>
          </a:solidFill>
          <a:ln w="9525" cap="flat" cmpd="sng" algn="ctr">
            <a:solidFill>
              <a:srgbClr val="000099"/>
            </a:solidFill>
            <a:prstDash val="solid"/>
            <a:round/>
            <a:headEnd type="none" w="med" len="med"/>
            <a:tailEnd type="arrow"/>
          </a:ln>
          <a:effectLst/>
        </p:spPr>
      </p:cxnSp>
      <p:cxnSp>
        <p:nvCxnSpPr>
          <p:cNvPr id="26" name="Connecteur droit avec flèche 25"/>
          <p:cNvCxnSpPr/>
          <p:nvPr/>
        </p:nvCxnSpPr>
        <p:spPr bwMode="auto">
          <a:xfrm flipV="1">
            <a:off x="3635896" y="4941168"/>
            <a:ext cx="720080" cy="1080120"/>
          </a:xfrm>
          <a:prstGeom prst="straightConnector1">
            <a:avLst/>
          </a:prstGeom>
          <a:solidFill>
            <a:srgbClr val="00B8FF"/>
          </a:solidFill>
          <a:ln w="9525" cap="flat" cmpd="sng" algn="ctr">
            <a:solidFill>
              <a:srgbClr val="000099"/>
            </a:solidFill>
            <a:prstDash val="solid"/>
            <a:round/>
            <a:headEnd type="none" w="med" len="med"/>
            <a:tailEnd type="arrow"/>
          </a:ln>
          <a:effectLst/>
        </p:spPr>
      </p:cxnSp>
      <p:sp>
        <p:nvSpPr>
          <p:cNvPr id="3" name="Espace réservé du numéro de diapositive 2"/>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68530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425450"/>
            <a:ext cx="8715375" cy="984250"/>
          </a:xfrm>
        </p:spPr>
        <p:txBody>
          <a:bodyPr>
            <a:normAutofit fontScale="90000"/>
          </a:bodyPr>
          <a:lstStyle/>
          <a:p>
            <a:r>
              <a:rPr lang="fr-FR" altLang="fr-FR" dirty="0">
                <a:ea typeface="ＭＳ Ｐゴシック" charset="-128"/>
              </a:rPr>
              <a:t>La recherche et l’</a:t>
            </a:r>
            <a:r>
              <a:rPr lang="fr-FR" altLang="ja-JP" dirty="0">
                <a:ea typeface="ＭＳ Ｐゴシック" charset="-128"/>
              </a:rPr>
              <a:t>analyse des données : </a:t>
            </a:r>
            <a:r>
              <a:rPr lang="fr-FR" altLang="ja-JP" sz="2400" i="1" dirty="0">
                <a:ea typeface="ＭＳ Ｐゴシック" charset="-128"/>
              </a:rPr>
              <a:t>La propriété (=attribut ou rubrique)</a:t>
            </a:r>
            <a:endParaRPr lang="fr-FR" altLang="fr-FR" dirty="0">
              <a:ea typeface="ＭＳ Ｐゴシック" charset="-128"/>
            </a:endParaRPr>
          </a:p>
        </p:txBody>
      </p:sp>
      <p:sp>
        <p:nvSpPr>
          <p:cNvPr id="24579" name="Rectangle 3"/>
          <p:cNvSpPr>
            <a:spLocks noGrp="1" noChangeArrowheads="1"/>
          </p:cNvSpPr>
          <p:nvPr>
            <p:ph type="body" idx="1"/>
          </p:nvPr>
        </p:nvSpPr>
        <p:spPr>
          <a:xfrm>
            <a:off x="228600" y="1689099"/>
            <a:ext cx="8686800" cy="4995905"/>
          </a:xfrm>
        </p:spPr>
        <p:txBody>
          <a:bodyPr/>
          <a:lstStyle/>
          <a:p>
            <a:pPr>
              <a:lnSpc>
                <a:spcPct val="90000"/>
              </a:lnSpc>
            </a:pPr>
            <a:r>
              <a:rPr lang="fr-FR" altLang="fr-FR" sz="1800" b="1" dirty="0">
                <a:ea typeface="ＭＳ Ｐゴシック" charset="-128"/>
              </a:rPr>
              <a:t>Plus petit lot d</a:t>
            </a:r>
            <a:r>
              <a:rPr lang="ja-JP" altLang="fr-FR" sz="1800" b="1" dirty="0">
                <a:ea typeface="ＭＳ Ｐゴシック" charset="-128"/>
              </a:rPr>
              <a:t>’</a:t>
            </a:r>
            <a:r>
              <a:rPr lang="fr-FR" altLang="ja-JP" sz="1800" b="1" dirty="0">
                <a:ea typeface="ＭＳ Ｐゴシック" charset="-128"/>
              </a:rPr>
              <a:t>information</a:t>
            </a:r>
            <a:r>
              <a:rPr lang="fr-FR" altLang="ja-JP" sz="1800" dirty="0">
                <a:ea typeface="ＭＳ Ｐゴシック" charset="-128"/>
              </a:rPr>
              <a:t> qui puisse être utilisé de façon autonome et qui a un sens indépendamment des autres lots.</a:t>
            </a:r>
          </a:p>
          <a:p>
            <a:pPr>
              <a:lnSpc>
                <a:spcPct val="90000"/>
              </a:lnSpc>
            </a:pPr>
            <a:r>
              <a:rPr lang="fr-FR" altLang="fr-FR" sz="1800" dirty="0">
                <a:ea typeface="ＭＳ Ｐゴシック" charset="-128"/>
              </a:rPr>
              <a:t>= Information élémentaire</a:t>
            </a:r>
          </a:p>
          <a:p>
            <a:pPr>
              <a:lnSpc>
                <a:spcPct val="90000"/>
              </a:lnSpc>
            </a:pPr>
            <a:r>
              <a:rPr lang="fr-FR" altLang="fr-FR" sz="1800" i="1" dirty="0">
                <a:ea typeface="ＭＳ Ｐゴシック" charset="-128"/>
              </a:rPr>
              <a:t>Ex. du domaine de gestion des commandes d’</a:t>
            </a:r>
            <a:r>
              <a:rPr lang="fr-FR" altLang="ja-JP" sz="1800" i="1" dirty="0">
                <a:ea typeface="ＭＳ Ｐゴシック" charset="-128"/>
              </a:rPr>
              <a:t>une société : code produit, Libellé produit, prix hors taxe, taux tva,..</a:t>
            </a:r>
            <a:r>
              <a:rPr lang="fr-FR" altLang="ja-JP" sz="1800" dirty="0">
                <a:ea typeface="ＭＳ Ｐゴシック" charset="-128"/>
              </a:rPr>
              <a:t>. </a:t>
            </a:r>
          </a:p>
          <a:p>
            <a:pPr lvl="1">
              <a:lnSpc>
                <a:spcPct val="90000"/>
              </a:lnSpc>
            </a:pPr>
            <a:r>
              <a:rPr lang="fr-FR" altLang="fr-FR" sz="1600" i="1" dirty="0">
                <a:ea typeface="ＭＳ Ｐゴシック" charset="-128"/>
              </a:rPr>
              <a:t>La donnée « Prix toutes taxes comprises » n’</a:t>
            </a:r>
            <a:r>
              <a:rPr lang="fr-FR" altLang="ja-JP" sz="1600" i="1" dirty="0">
                <a:ea typeface="ＭＳ Ｐゴシック" charset="-128"/>
              </a:rPr>
              <a:t>est pas une propriété car ses valeurs peuvent être retrouvées à partir des propriétés prix hors taxe et taux tva</a:t>
            </a:r>
            <a:endParaRPr lang="fr-FR" altLang="ja-JP" sz="1600" dirty="0">
              <a:ea typeface="ＭＳ Ｐゴシック" charset="-128"/>
            </a:endParaRPr>
          </a:p>
          <a:p>
            <a:pPr>
              <a:lnSpc>
                <a:spcPct val="90000"/>
              </a:lnSpc>
            </a:pPr>
            <a:r>
              <a:rPr lang="fr-FR" altLang="fr-FR" sz="1800" dirty="0">
                <a:ea typeface="ＭＳ Ｐゴシック" charset="-128"/>
              </a:rPr>
              <a:t>Chaque valeur prise par une propriété est appelée </a:t>
            </a:r>
            <a:r>
              <a:rPr lang="fr-FR" altLang="fr-FR" sz="1800" b="1" dirty="0">
                <a:ea typeface="ＭＳ Ｐゴシック" charset="-128"/>
              </a:rPr>
              <a:t>occurrence</a:t>
            </a:r>
            <a:r>
              <a:rPr lang="fr-FR" altLang="fr-FR" sz="1800" dirty="0">
                <a:ea typeface="ＭＳ Ｐゴシック" charset="-128"/>
              </a:rPr>
              <a:t> ou instance. </a:t>
            </a:r>
            <a:r>
              <a:rPr lang="fr-FR" altLang="fr-FR" sz="1800" i="1" dirty="0">
                <a:ea typeface="ＭＳ Ｐゴシック" charset="-128"/>
              </a:rPr>
              <a:t>Ex. d’</a:t>
            </a:r>
            <a:r>
              <a:rPr lang="fr-FR" altLang="ja-JP" sz="1800" i="1" dirty="0">
                <a:ea typeface="ＭＳ Ｐゴシック" charset="-128"/>
              </a:rPr>
              <a:t>occurrences de la rubrique « Libellé produit » : Ordinateur, Imprimante, Hub…</a:t>
            </a:r>
          </a:p>
          <a:p>
            <a:pPr>
              <a:lnSpc>
                <a:spcPct val="90000"/>
              </a:lnSpc>
            </a:pPr>
            <a:r>
              <a:rPr lang="fr-FR" altLang="fr-FR" sz="1800" i="1" dirty="0">
                <a:ea typeface="ＭＳ Ｐゴシック" charset="-128"/>
              </a:rPr>
              <a:t>Une propriété est dite simple ou </a:t>
            </a:r>
            <a:r>
              <a:rPr lang="fr-FR" altLang="fr-FR" sz="1800" b="1" i="1" dirty="0">
                <a:ea typeface="ＭＳ Ｐゴシック" charset="-128"/>
              </a:rPr>
              <a:t>atomique</a:t>
            </a:r>
            <a:r>
              <a:rPr lang="fr-FR" altLang="fr-FR" sz="1800" i="1" dirty="0">
                <a:ea typeface="ＭＳ Ｐゴシック" charset="-128"/>
              </a:rPr>
              <a:t> si chacune des valeurs qu’</a:t>
            </a:r>
            <a:r>
              <a:rPr lang="fr-FR" altLang="ja-JP" sz="1800" i="1" dirty="0">
                <a:ea typeface="ＭＳ Ｐゴシック" charset="-128"/>
              </a:rPr>
              <a:t>elle regroupe n’est pas décomposable. Ex : La propriété Adresse Client </a:t>
            </a:r>
            <a:r>
              <a:rPr lang="fr-FR" altLang="ja-JP" sz="1800" dirty="0">
                <a:ea typeface="ＭＳ Ｐゴシック" charset="-128"/>
              </a:rPr>
              <a:t>n’est pas atomique car on peut la décomposer.</a:t>
            </a:r>
          </a:p>
          <a:p>
            <a:pPr>
              <a:lnSpc>
                <a:spcPct val="90000"/>
              </a:lnSpc>
            </a:pPr>
            <a:r>
              <a:rPr lang="fr-FR" altLang="fr-FR" sz="1800" dirty="0">
                <a:ea typeface="ＭＳ Ｐゴシック" charset="-128"/>
              </a:rPr>
              <a:t>Une propriété est définie par son nom et son champ d</a:t>
            </a:r>
            <a:r>
              <a:rPr lang="ja-JP" altLang="fr-FR" sz="1800" dirty="0">
                <a:ea typeface="ＭＳ Ｐゴシック" charset="-128"/>
              </a:rPr>
              <a:t>’</a:t>
            </a:r>
            <a:r>
              <a:rPr lang="fr-FR" altLang="ja-JP" sz="1800" dirty="0">
                <a:ea typeface="ＭＳ Ｐゴシック" charset="-128"/>
              </a:rPr>
              <a:t>application (ou type de donnée). </a:t>
            </a:r>
            <a:r>
              <a:rPr lang="fr-FR" altLang="ja-JP" sz="1800" i="1" dirty="0">
                <a:ea typeface="ＭＳ Ｐゴシック" charset="-128"/>
              </a:rPr>
              <a:t>Exemple : date de naissance du salarié : type date (et non 18,65).</a:t>
            </a:r>
            <a:endParaRPr lang="fr-FR" altLang="fr-FR" sz="1800" i="1" dirty="0">
              <a:ea typeface="ＭＳ Ｐゴシック" charset="-128"/>
            </a:endParaRP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177462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fr-FR" altLang="fr-FR" dirty="0">
                <a:ea typeface="ＭＳ Ｐゴシック" charset="-128"/>
              </a:rPr>
              <a:t>La recherche et l’</a:t>
            </a:r>
            <a:r>
              <a:rPr lang="fr-FR" altLang="ja-JP" dirty="0">
                <a:ea typeface="ＭＳ Ｐゴシック" charset="-128"/>
              </a:rPr>
              <a:t>analyse des données : </a:t>
            </a:r>
            <a:r>
              <a:rPr lang="fr-FR" altLang="ja-JP" sz="2400" i="1" dirty="0">
                <a:ea typeface="ＭＳ Ｐゴシック" charset="-128"/>
              </a:rPr>
              <a:t>L</a:t>
            </a:r>
            <a:r>
              <a:rPr lang="ja-JP" altLang="fr-FR" sz="2400" i="1">
                <a:ea typeface="ＭＳ Ｐゴシック" charset="-128"/>
              </a:rPr>
              <a:t>’</a:t>
            </a:r>
            <a:r>
              <a:rPr lang="fr-FR" altLang="ja-JP" sz="2400" i="1" dirty="0">
                <a:ea typeface="ＭＳ Ｐゴシック" charset="-128"/>
              </a:rPr>
              <a:t>entité ou type d</a:t>
            </a:r>
            <a:r>
              <a:rPr lang="ja-JP" altLang="fr-FR" sz="2400" i="1">
                <a:ea typeface="ＭＳ Ｐゴシック" charset="-128"/>
              </a:rPr>
              <a:t>’</a:t>
            </a:r>
            <a:r>
              <a:rPr lang="fr-FR" altLang="ja-JP" sz="2400" i="1" dirty="0">
                <a:ea typeface="ＭＳ Ｐゴシック" charset="-128"/>
              </a:rPr>
              <a:t>entité</a:t>
            </a:r>
            <a:endParaRPr lang="fr-FR" altLang="fr-FR" dirty="0">
              <a:ea typeface="ＭＳ Ｐゴシック" charset="-128"/>
            </a:endParaRPr>
          </a:p>
        </p:txBody>
      </p:sp>
      <p:sp>
        <p:nvSpPr>
          <p:cNvPr id="25603" name="Rectangle 3"/>
          <p:cNvSpPr>
            <a:spLocks noGrp="1" noChangeArrowheads="1"/>
          </p:cNvSpPr>
          <p:nvPr>
            <p:ph type="body" idx="1"/>
          </p:nvPr>
        </p:nvSpPr>
        <p:spPr/>
        <p:txBody>
          <a:bodyPr/>
          <a:lstStyle/>
          <a:p>
            <a:r>
              <a:rPr lang="fr-FR" altLang="fr-FR" sz="2000" dirty="0">
                <a:ea typeface="ＭＳ Ｐゴシック" charset="-128"/>
              </a:rPr>
              <a:t>Entité = représentation d'un élément matériel ou immatériel ayant un rôle dans le système que l'on désire décrire. </a:t>
            </a:r>
          </a:p>
          <a:p>
            <a:r>
              <a:rPr lang="fr-FR" altLang="fr-FR" sz="2000" dirty="0">
                <a:ea typeface="ＭＳ Ｐゴシック" charset="-128"/>
              </a:rPr>
              <a:t>Chaque entité est composée de propriétés, données élémentaires permettant de la décrire.</a:t>
            </a:r>
          </a:p>
          <a:p>
            <a:r>
              <a:rPr lang="fr-FR" altLang="fr-FR" sz="2000" dirty="0">
                <a:ea typeface="ＭＳ Ｐゴシック" charset="-128"/>
              </a:rPr>
              <a:t>Exemple : Entité « Client »</a:t>
            </a:r>
          </a:p>
          <a:p>
            <a:endParaRPr lang="fr-FR" altLang="fr-FR" sz="2000" dirty="0">
              <a:ea typeface="ＭＳ Ｐゴシック" charset="-128"/>
            </a:endParaRPr>
          </a:p>
          <a:p>
            <a:endParaRPr lang="fr-FR" altLang="fr-FR" sz="2000" dirty="0">
              <a:ea typeface="ＭＳ Ｐゴシック" charset="-128"/>
            </a:endParaRPr>
          </a:p>
          <a:p>
            <a:r>
              <a:rPr lang="fr-FR" altLang="fr-FR" sz="2000" dirty="0">
                <a:ea typeface="ＭＳ Ｐゴシック" charset="-128"/>
              </a:rPr>
              <a:t>Exemples d</a:t>
            </a:r>
            <a:r>
              <a:rPr lang="fr-FR" altLang="ja-JP" sz="2000" dirty="0">
                <a:ea typeface="ＭＳ Ｐゴシック" charset="-128"/>
              </a:rPr>
              <a:t>’occurrences :</a:t>
            </a:r>
          </a:p>
          <a:p>
            <a:endParaRPr lang="fr-FR" altLang="fr-FR" sz="2000" i="1" dirty="0">
              <a:ea typeface="ＭＳ Ｐゴシック" charset="-128"/>
            </a:endParaRPr>
          </a:p>
          <a:p>
            <a:endParaRPr lang="fr-FR" altLang="fr-FR" sz="2000" i="1" dirty="0">
              <a:ea typeface="ＭＳ Ｐゴシック" charset="-128"/>
            </a:endParaRPr>
          </a:p>
          <a:p>
            <a:endParaRPr lang="fr-FR" altLang="fr-FR" sz="2000" i="1" dirty="0">
              <a:ea typeface="ＭＳ Ｐゴシック" charset="-128"/>
            </a:endParaRPr>
          </a:p>
          <a:p>
            <a:pPr marL="0" indent="0">
              <a:buNone/>
            </a:pPr>
            <a:endParaRPr lang="fr-FR" altLang="fr-FR" sz="2000" dirty="0">
              <a:ea typeface="ＭＳ Ｐゴシック" charset="-128"/>
            </a:endParaRPr>
          </a:p>
          <a:p>
            <a:pPr>
              <a:buFont typeface="Wingdings" charset="2"/>
              <a:buNone/>
            </a:pPr>
            <a:endParaRPr lang="fr-FR" altLang="fr-FR" dirty="0">
              <a:ea typeface="ＭＳ Ｐゴシック" charset="-128"/>
            </a:endParaRPr>
          </a:p>
        </p:txBody>
      </p:sp>
      <p:sp>
        <p:nvSpPr>
          <p:cNvPr id="25604" name="Text Box 12"/>
          <p:cNvSpPr txBox="1">
            <a:spLocks noChangeArrowheads="1"/>
          </p:cNvSpPr>
          <p:nvPr/>
        </p:nvSpPr>
        <p:spPr bwMode="auto">
          <a:xfrm>
            <a:off x="2026336" y="4368800"/>
            <a:ext cx="979488" cy="7620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fr-FR" altLang="fr-FR" sz="1200" i="1" dirty="0"/>
              <a:t>Couturier</a:t>
            </a:r>
          </a:p>
          <a:p>
            <a:pPr eaLnBrk="1" hangingPunct="1">
              <a:spcBef>
                <a:spcPct val="0"/>
              </a:spcBef>
              <a:buClrTx/>
              <a:buSzTx/>
              <a:buFontTx/>
              <a:buNone/>
            </a:pPr>
            <a:r>
              <a:rPr lang="fr-FR" altLang="fr-FR" sz="1200" i="1" dirty="0"/>
              <a:t>Vincent</a:t>
            </a:r>
          </a:p>
          <a:p>
            <a:pPr eaLnBrk="1" hangingPunct="1">
              <a:spcBef>
                <a:spcPct val="0"/>
              </a:spcBef>
              <a:buClrTx/>
              <a:buSzTx/>
              <a:buFontTx/>
              <a:buNone/>
            </a:pPr>
            <a:r>
              <a:rPr lang="fr-FR" altLang="fr-FR" sz="1200" i="1" dirty="0"/>
              <a:t>Annecy</a:t>
            </a:r>
          </a:p>
        </p:txBody>
      </p:sp>
      <p:sp>
        <p:nvSpPr>
          <p:cNvPr id="25605" name="Text Box 13"/>
          <p:cNvSpPr txBox="1">
            <a:spLocks noChangeArrowheads="1"/>
          </p:cNvSpPr>
          <p:nvPr/>
        </p:nvSpPr>
        <p:spPr bwMode="auto">
          <a:xfrm>
            <a:off x="3481066" y="4368800"/>
            <a:ext cx="762000" cy="7620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de-DE" altLang="fr-FR" sz="1200" i="1" dirty="0"/>
              <a:t>Ligier</a:t>
            </a:r>
          </a:p>
          <a:p>
            <a:pPr eaLnBrk="1" hangingPunct="1">
              <a:spcBef>
                <a:spcPct val="0"/>
              </a:spcBef>
              <a:buClrTx/>
              <a:buSzTx/>
              <a:buFontTx/>
              <a:buNone/>
            </a:pPr>
            <a:r>
              <a:rPr lang="de-DE" altLang="fr-FR" sz="1200" i="1" dirty="0"/>
              <a:t>Marcel</a:t>
            </a:r>
          </a:p>
          <a:p>
            <a:pPr eaLnBrk="1" hangingPunct="1">
              <a:spcBef>
                <a:spcPct val="0"/>
              </a:spcBef>
              <a:buClrTx/>
              <a:buSzTx/>
              <a:buFontTx/>
              <a:buNone/>
            </a:pPr>
            <a:r>
              <a:rPr lang="de-DE" altLang="fr-FR" sz="1200" i="1" dirty="0" err="1"/>
              <a:t>Neuville</a:t>
            </a:r>
            <a:endParaRPr lang="de-DE" altLang="fr-FR" sz="1200" i="1" dirty="0"/>
          </a:p>
          <a:p>
            <a:pPr eaLnBrk="1" hangingPunct="1">
              <a:spcBef>
                <a:spcPct val="0"/>
              </a:spcBef>
              <a:buClrTx/>
              <a:buSzTx/>
              <a:buFontTx/>
              <a:buNone/>
            </a:pPr>
            <a:endParaRPr lang="fr-FR" altLang="fr-FR" sz="1800" dirty="0"/>
          </a:p>
        </p:txBody>
      </p:sp>
      <p:sp>
        <p:nvSpPr>
          <p:cNvPr id="25606" name="Text Box 14"/>
          <p:cNvSpPr txBox="1">
            <a:spLocks noChangeArrowheads="1"/>
          </p:cNvSpPr>
          <p:nvPr/>
        </p:nvSpPr>
        <p:spPr bwMode="auto">
          <a:xfrm>
            <a:off x="4846691" y="4368800"/>
            <a:ext cx="762000" cy="76200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fr-FR" altLang="fr-FR" sz="1200" i="1" dirty="0" err="1"/>
              <a:t>Disson</a:t>
            </a:r>
            <a:endParaRPr lang="fr-FR" altLang="fr-FR" sz="1200" i="1" dirty="0"/>
          </a:p>
          <a:p>
            <a:pPr eaLnBrk="1" hangingPunct="1">
              <a:spcBef>
                <a:spcPct val="0"/>
              </a:spcBef>
              <a:buClrTx/>
              <a:buSzTx/>
              <a:buFontTx/>
              <a:buNone/>
            </a:pPr>
            <a:r>
              <a:rPr lang="fr-FR" altLang="fr-FR" sz="1200" i="1" dirty="0" err="1"/>
              <a:t>Eric</a:t>
            </a:r>
            <a:endParaRPr lang="fr-FR" altLang="fr-FR" sz="1200" i="1" dirty="0"/>
          </a:p>
          <a:p>
            <a:pPr eaLnBrk="1" hangingPunct="1">
              <a:spcBef>
                <a:spcPct val="0"/>
              </a:spcBef>
              <a:buClrTx/>
              <a:buSzTx/>
              <a:buFontTx/>
              <a:buNone/>
            </a:pPr>
            <a:r>
              <a:rPr lang="fr-FR" altLang="fr-FR" sz="1200" i="1" dirty="0"/>
              <a:t>Lyon</a:t>
            </a:r>
          </a:p>
          <a:p>
            <a:pPr eaLnBrk="1" hangingPunct="1">
              <a:spcBef>
                <a:spcPct val="0"/>
              </a:spcBef>
              <a:buClrTx/>
              <a:buSzTx/>
              <a:buFontTx/>
              <a:buNone/>
            </a:pPr>
            <a:endParaRPr lang="fr-FR" altLang="fr-FR" sz="1800" dirty="0"/>
          </a:p>
        </p:txBody>
      </p:sp>
      <p:sp>
        <p:nvSpPr>
          <p:cNvPr id="25607" name="Text Box 15"/>
          <p:cNvSpPr txBox="1">
            <a:spLocks noChangeArrowheads="1"/>
          </p:cNvSpPr>
          <p:nvPr/>
        </p:nvSpPr>
        <p:spPr bwMode="auto">
          <a:xfrm>
            <a:off x="3975356" y="3022600"/>
            <a:ext cx="2160588" cy="661086"/>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charset="2"/>
              <a:buChar char="n"/>
              <a:defRPr sz="3200">
                <a:solidFill>
                  <a:schemeClr val="tx1"/>
                </a:solidFill>
                <a:latin typeface="Tahoma" charset="0"/>
                <a:ea typeface="ＭＳ Ｐゴシック" charset="-128"/>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ＭＳ Ｐゴシック" charset="-128"/>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ＭＳ Ｐゴシック" charset="-128"/>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ＭＳ Ｐゴシック" charset="-128"/>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ＭＳ Ｐゴシック" charset="-128"/>
              </a:defRPr>
            </a:lvl9pPr>
          </a:lstStyle>
          <a:p>
            <a:pPr eaLnBrk="1" hangingPunct="1">
              <a:spcBef>
                <a:spcPct val="0"/>
              </a:spcBef>
              <a:buClrTx/>
              <a:buSzTx/>
              <a:buFontTx/>
              <a:buNone/>
            </a:pPr>
            <a:r>
              <a:rPr lang="fr-FR" altLang="fr-FR" sz="1200" i="1" dirty="0"/>
              <a:t>Nom client</a:t>
            </a:r>
          </a:p>
          <a:p>
            <a:pPr eaLnBrk="1" hangingPunct="1">
              <a:spcBef>
                <a:spcPct val="0"/>
              </a:spcBef>
              <a:buClrTx/>
              <a:buSzTx/>
              <a:buFontTx/>
              <a:buNone/>
            </a:pPr>
            <a:r>
              <a:rPr lang="fr-FR" altLang="fr-FR" sz="1200" i="1" dirty="0"/>
              <a:t>Prénom client</a:t>
            </a:r>
          </a:p>
          <a:p>
            <a:pPr eaLnBrk="1" hangingPunct="1">
              <a:spcBef>
                <a:spcPct val="0"/>
              </a:spcBef>
              <a:buClrTx/>
              <a:buSzTx/>
              <a:buFontTx/>
              <a:buNone/>
            </a:pPr>
            <a:r>
              <a:rPr lang="fr-FR" altLang="fr-FR" sz="1200" i="1" dirty="0"/>
              <a:t>Ville client</a:t>
            </a:r>
          </a:p>
        </p:txBody>
      </p:sp>
      <p:sp>
        <p:nvSpPr>
          <p:cNvPr id="2" name="Espace réservé du numéro de diapositive 1"/>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1880729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Clarté.thmx</Template>
  <TotalTime>1900</TotalTime>
  <Words>4459</Words>
  <Application>Microsoft Macintosh PowerPoint</Application>
  <PresentationFormat>Affichage à l'écran (4:3)</PresentationFormat>
  <Paragraphs>475</Paragraphs>
  <Slides>46</Slides>
  <Notes>30</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1</vt:i4>
      </vt:variant>
      <vt:variant>
        <vt:lpstr>Titres des diapositives</vt:lpstr>
      </vt:variant>
      <vt:variant>
        <vt:i4>46</vt:i4>
      </vt:variant>
    </vt:vector>
  </HeadingPairs>
  <TitlesOfParts>
    <vt:vector size="56" baseType="lpstr">
      <vt:lpstr>Arial</vt:lpstr>
      <vt:lpstr>Calibri</vt:lpstr>
      <vt:lpstr>Courier New</vt:lpstr>
      <vt:lpstr>Lucida Handwriting</vt:lpstr>
      <vt:lpstr>StarSymbol</vt:lpstr>
      <vt:lpstr>Tahoma</vt:lpstr>
      <vt:lpstr>Times New Roman</vt:lpstr>
      <vt:lpstr>Wingdings</vt:lpstr>
      <vt:lpstr>Clarté</vt:lpstr>
      <vt:lpstr>Image</vt:lpstr>
      <vt:lpstr>Bases de données</vt:lpstr>
      <vt:lpstr>Objectifs de la modélisation</vt:lpstr>
      <vt:lpstr>Démarche pour la modélisation des données</vt:lpstr>
      <vt:lpstr>Présentation PowerPoint</vt:lpstr>
      <vt:lpstr>Modèle conceptuel des données ?</vt:lpstr>
      <vt:lpstr>Exemple : Top Chef</vt:lpstr>
      <vt:lpstr>MCD Top Chef</vt:lpstr>
      <vt:lpstr>La recherche et l’analyse des données : La propriété (=attribut ou rubrique)</vt:lpstr>
      <vt:lpstr>La recherche et l’analyse des données : L’entité ou type d’entité</vt:lpstr>
      <vt:lpstr>La recherche et l’analyse des données : L’entité ou type d’entité</vt:lpstr>
      <vt:lpstr>La recherche et l’analyse des données : La relation (ou association binaire) entre deux entités</vt:lpstr>
      <vt:lpstr>La recherche et l’analyse des données : L’association entre plusieurs entités</vt:lpstr>
      <vt:lpstr>La recherche et l’analyse des données : L’association entre plusieurs entités</vt:lpstr>
      <vt:lpstr>La recherche et l’analyse des données : La relation ou association réflexive</vt:lpstr>
      <vt:lpstr>La recherche et l’analyse des données : Les cardinalités</vt:lpstr>
      <vt:lpstr>La recherche et l’analyse des données : Les cardinalités</vt:lpstr>
      <vt:lpstr>Synthèse (1)</vt:lpstr>
      <vt:lpstr>Synthèse (2)</vt:lpstr>
      <vt:lpstr>Méthode de construction du MCD </vt:lpstr>
      <vt:lpstr>Présentation PowerPoint</vt:lpstr>
      <vt:lpstr>La modélisation logique des données : les étapes</vt:lpstr>
      <vt:lpstr>Les différents MLD</vt:lpstr>
      <vt:lpstr>Modèle relationnel</vt:lpstr>
      <vt:lpstr>Modèle relationnel</vt:lpstr>
      <vt:lpstr>Règles de transformation MCD  MLD : l’entité</vt:lpstr>
      <vt:lpstr>Exemple de transformation d’une entité</vt:lpstr>
      <vt:lpstr>Règles de transformation MCD  MLD : l’entité (suite)</vt:lpstr>
      <vt:lpstr>Règles de transformation MCD  MLD : les associations (1)</vt:lpstr>
      <vt:lpstr>Règles de transformation MCD  MLD : les associations (2)</vt:lpstr>
      <vt:lpstr>Règles de transformation MCD  MLD : les associations (3)</vt:lpstr>
      <vt:lpstr>Règles de transformation MCD  MLD : les associations (4)</vt:lpstr>
      <vt:lpstr>Règles de transformation MCD  MLD : les associations (5)</vt:lpstr>
      <vt:lpstr>Règles de transformation MCD  MLD : les associations (6)</vt:lpstr>
      <vt:lpstr>MLD Top Chef</vt:lpstr>
      <vt:lpstr>Présentation PowerPoint</vt:lpstr>
      <vt:lpstr>MLD (Modèle Logique des Données)</vt:lpstr>
      <vt:lpstr>MPD (Modèle Physique des Données)</vt:lpstr>
      <vt:lpstr>MPD</vt:lpstr>
      <vt:lpstr>MPD</vt:lpstr>
      <vt:lpstr>MPD : Règles de nommage</vt:lpstr>
      <vt:lpstr>MPD Top Chef</vt:lpstr>
      <vt:lpstr>Et ensuite…</vt:lpstr>
      <vt:lpstr>Top Chef : Script PostgreSQL</vt:lpstr>
      <vt:lpstr>Top Chef : Script PostgreSQL</vt:lpstr>
      <vt:lpstr>Top Chef : Script PostgreSQL</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dc:creator>
  <cp:lastModifiedBy>Vincent COUTURIER</cp:lastModifiedBy>
  <cp:revision>793</cp:revision>
  <cp:lastPrinted>2020-04-22T10:06:19Z</cp:lastPrinted>
  <dcterms:created xsi:type="dcterms:W3CDTF">2015-01-21T14:24:05Z</dcterms:created>
  <dcterms:modified xsi:type="dcterms:W3CDTF">2020-10-12T20:21:09Z</dcterms:modified>
</cp:coreProperties>
</file>