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56"/>
  </p:notesMasterIdLst>
  <p:handoutMasterIdLst>
    <p:handoutMasterId r:id="rId57"/>
  </p:handoutMasterIdLst>
  <p:sldIdLst>
    <p:sldId id="258" r:id="rId2"/>
    <p:sldId id="604" r:id="rId3"/>
    <p:sldId id="618" r:id="rId4"/>
    <p:sldId id="619" r:id="rId5"/>
    <p:sldId id="757" r:id="rId6"/>
    <p:sldId id="755" r:id="rId7"/>
    <p:sldId id="756" r:id="rId8"/>
    <p:sldId id="620" r:id="rId9"/>
    <p:sldId id="621" r:id="rId10"/>
    <p:sldId id="622" r:id="rId11"/>
    <p:sldId id="623" r:id="rId12"/>
    <p:sldId id="624" r:id="rId13"/>
    <p:sldId id="625" r:id="rId14"/>
    <p:sldId id="626" r:id="rId15"/>
    <p:sldId id="627" r:id="rId16"/>
    <p:sldId id="628" r:id="rId17"/>
    <p:sldId id="629" r:id="rId18"/>
    <p:sldId id="630" r:id="rId19"/>
    <p:sldId id="631" r:id="rId20"/>
    <p:sldId id="632" r:id="rId21"/>
    <p:sldId id="633" r:id="rId22"/>
    <p:sldId id="634" r:id="rId23"/>
    <p:sldId id="635" r:id="rId24"/>
    <p:sldId id="636" r:id="rId25"/>
    <p:sldId id="670" r:id="rId26"/>
    <p:sldId id="638" r:id="rId27"/>
    <p:sldId id="639" r:id="rId28"/>
    <p:sldId id="671" r:id="rId29"/>
    <p:sldId id="641" r:id="rId30"/>
    <p:sldId id="642" r:id="rId31"/>
    <p:sldId id="643" r:id="rId32"/>
    <p:sldId id="644" r:id="rId33"/>
    <p:sldId id="646" r:id="rId34"/>
    <p:sldId id="647" r:id="rId35"/>
    <p:sldId id="648" r:id="rId36"/>
    <p:sldId id="649" r:id="rId37"/>
    <p:sldId id="650" r:id="rId38"/>
    <p:sldId id="651" r:id="rId39"/>
    <p:sldId id="652" r:id="rId40"/>
    <p:sldId id="653" r:id="rId41"/>
    <p:sldId id="654" r:id="rId42"/>
    <p:sldId id="656" r:id="rId43"/>
    <p:sldId id="657" r:id="rId44"/>
    <p:sldId id="658" r:id="rId45"/>
    <p:sldId id="659" r:id="rId46"/>
    <p:sldId id="660" r:id="rId47"/>
    <p:sldId id="661" r:id="rId48"/>
    <p:sldId id="662" r:id="rId49"/>
    <p:sldId id="663" r:id="rId50"/>
    <p:sldId id="664" r:id="rId51"/>
    <p:sldId id="665" r:id="rId52"/>
    <p:sldId id="666" r:id="rId53"/>
    <p:sldId id="667" r:id="rId54"/>
    <p:sldId id="66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x!mu$" initials="M" lastIdx="4" clrIdx="0"/>
  <p:cmAuthor id="1" name=". ."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F71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5" autoAdjust="0"/>
    <p:restoredTop sz="91973"/>
  </p:normalViewPr>
  <p:slideViewPr>
    <p:cSldViewPr snapToGrid="0" snapToObjects="1">
      <p:cViewPr varScale="1">
        <p:scale>
          <a:sx n="117" d="100"/>
          <a:sy n="117" d="100"/>
        </p:scale>
        <p:origin x="2488"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0" d="100"/>
          <a:sy n="110" d="100"/>
        </p:scale>
        <p:origin x="254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F9CA0A-55D2-4544-89FC-73158659A506}" type="datetimeFigureOut">
              <a:rPr lang="fr-FR" smtClean="0"/>
              <a:t>12/10/2020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90803-6959-C147-80D5-904F0E7F1CBF}" type="slidenum">
              <a:rPr lang="fr-FR" smtClean="0"/>
              <a:t>‹N°›</a:t>
            </a:fld>
            <a:endParaRPr lang="fr-FR"/>
          </a:p>
        </p:txBody>
      </p:sp>
    </p:spTree>
    <p:extLst>
      <p:ext uri="{BB962C8B-B14F-4D97-AF65-F5344CB8AC3E}">
        <p14:creationId xmlns:p14="http://schemas.microsoft.com/office/powerpoint/2010/main" val="682760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014C29-B795-46BA-9038-59A2B5B23AB9}" type="datetimeFigureOut">
              <a:rPr lang="fr-FR" smtClean="0"/>
              <a:pPr/>
              <a:t>12/10/2020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A3754-1705-4DF2-8ADD-F3AEE0D7576C}" type="slidenum">
              <a:rPr lang="fr-FR" smtClean="0"/>
              <a:pPr/>
              <a:t>‹N°›</a:t>
            </a:fld>
            <a:endParaRPr lang="fr-FR"/>
          </a:p>
        </p:txBody>
      </p:sp>
    </p:spTree>
    <p:extLst>
      <p:ext uri="{BB962C8B-B14F-4D97-AF65-F5344CB8AC3E}">
        <p14:creationId xmlns:p14="http://schemas.microsoft.com/office/powerpoint/2010/main" val="6409479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5" name="Espace réservé du numéro de diapositive 4"/>
          <p:cNvSpPr>
            <a:spLocks noGrp="1"/>
          </p:cNvSpPr>
          <p:nvPr>
            <p:ph type="sldNum" sz="quarter" idx="11"/>
          </p:nvPr>
        </p:nvSpPr>
        <p:spPr/>
        <p:txBody>
          <a:bodyPr/>
          <a:lstStyle/>
          <a:p>
            <a:fld id="{8B6880FB-8AAC-4EC0-B8D1-08E6C81CCF3F}" type="slidenum">
              <a:rPr lang="fr-FR" smtClean="0"/>
              <a:pPr/>
              <a:t>1</a:t>
            </a:fld>
            <a:endParaRPr lang="fr-FR"/>
          </a:p>
        </p:txBody>
      </p:sp>
    </p:spTree>
    <p:extLst>
      <p:ext uri="{BB962C8B-B14F-4D97-AF65-F5344CB8AC3E}">
        <p14:creationId xmlns:p14="http://schemas.microsoft.com/office/powerpoint/2010/main" val="7305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D93735D-379E-8D46-ACF5-4D098A330597}" type="slidenum">
              <a:rPr lang="fr-FR" altLang="x-none" sz="1000" b="0">
                <a:latin typeface="Times New Roman" charset="0"/>
              </a:rPr>
              <a:pPr/>
              <a:t>10</a:t>
            </a:fld>
            <a:endParaRPr lang="fr-FR" altLang="x-none" sz="1000" b="0">
              <a:latin typeface="Times New Roman"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2710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9A5B9C-DED6-8845-B2AC-2A1AE6C95CFA}" type="slidenum">
              <a:rPr lang="fr-FR" altLang="x-none" sz="1000" b="0">
                <a:latin typeface="Times New Roman" charset="0"/>
              </a:rPr>
              <a:pPr/>
              <a:t>11</a:t>
            </a:fld>
            <a:endParaRPr lang="fr-FR" altLang="x-none" sz="1000" b="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3422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7517CD8-E973-EB40-B82A-A6F45DEEAEB4}" type="slidenum">
              <a:rPr lang="fr-FR" altLang="x-none" sz="1000" b="0">
                <a:latin typeface="Times New Roman" charset="0"/>
              </a:rPr>
              <a:pPr/>
              <a:t>12</a:t>
            </a:fld>
            <a:endParaRPr lang="fr-FR" altLang="x-none" sz="1000" b="0">
              <a:latin typeface="Times New Roman"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5360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822E4AD-271F-9849-AEAB-86220391F6D8}" type="slidenum">
              <a:rPr lang="fr-FR" altLang="x-none" sz="1000" b="0">
                <a:latin typeface="Times New Roman" charset="0"/>
              </a:rPr>
              <a:pPr/>
              <a:t>13</a:t>
            </a:fld>
            <a:endParaRPr lang="fr-FR" altLang="x-none" sz="1000" b="0">
              <a:latin typeface="Times New Roman"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9487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B6A628E-0689-F648-A6C1-7B0935BA4893}" type="slidenum">
              <a:rPr lang="fr-FR" altLang="x-none" sz="1000" b="0">
                <a:latin typeface="Times New Roman" charset="0"/>
              </a:rPr>
              <a:pPr/>
              <a:t>14</a:t>
            </a:fld>
            <a:endParaRPr lang="fr-FR" altLang="x-none" sz="1000" b="0">
              <a:latin typeface="Times New Roman" charset="0"/>
            </a:endParaRPr>
          </a:p>
        </p:txBody>
      </p:sp>
      <p:sp>
        <p:nvSpPr>
          <p:cNvPr id="57346" name="Rectangle 2"/>
          <p:cNvSpPr>
            <a:spLocks noGrp="1" noRot="1" noChangeAspect="1" noChangeArrowheads="1" noTextEdit="1"/>
          </p:cNvSpPr>
          <p:nvPr>
            <p:ph type="sldImg"/>
          </p:nvPr>
        </p:nvSpPr>
        <p:spPr>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3896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839C1040-84B0-6C45-9D83-DA8DC7671673}" type="slidenum">
              <a:rPr lang="fr-FR" altLang="x-none" sz="1000" b="0">
                <a:latin typeface="Times New Roman" charset="0"/>
              </a:rPr>
              <a:pPr/>
              <a:t>15</a:t>
            </a:fld>
            <a:endParaRPr lang="fr-FR" altLang="x-none" sz="1000" b="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12150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1E49990-1E58-734E-886C-FCB3B715B6BD}" type="slidenum">
              <a:rPr lang="fr-FR" altLang="x-none" sz="1000" b="0">
                <a:latin typeface="Times New Roman" charset="0"/>
              </a:rPr>
              <a:pPr/>
              <a:t>16</a:t>
            </a:fld>
            <a:endParaRPr lang="fr-FR" altLang="x-none" sz="1000" b="0">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861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F6721BB-29CD-814D-BE4C-7D52A1D80D29}" type="slidenum">
              <a:rPr lang="fr-FR" altLang="x-none" sz="1000" b="0">
                <a:latin typeface="Times New Roman" charset="0"/>
              </a:rPr>
              <a:pPr/>
              <a:t>17</a:t>
            </a:fld>
            <a:endParaRPr lang="fr-FR" altLang="x-none" sz="1000" b="0">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385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B4AE0E3A-B90A-D54C-B055-3C242BF4D5BA}" type="slidenum">
              <a:rPr lang="fr-FR" altLang="x-none" sz="1000" b="0">
                <a:latin typeface="Times New Roman" charset="0"/>
              </a:rPr>
              <a:pPr/>
              <a:t>18</a:t>
            </a:fld>
            <a:endParaRPr lang="fr-FR" altLang="x-none" sz="1000" b="0">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3600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073BEE0-DF9D-F349-9EC0-C3919B8F139A}" type="slidenum">
              <a:rPr lang="fr-FR" altLang="x-none" sz="1000" b="0">
                <a:latin typeface="Times New Roman" charset="0"/>
              </a:rPr>
              <a:pPr/>
              <a:t>19</a:t>
            </a:fld>
            <a:endParaRPr lang="fr-FR" altLang="x-none" sz="1000" b="0">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9141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710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E80578E-B2C4-F243-964A-DC0CAD9332D4}" type="slidenum">
              <a:rPr lang="fr-FR" altLang="x-none" sz="1000" b="0">
                <a:latin typeface="Times New Roman" charset="0"/>
              </a:rPr>
              <a:pPr/>
              <a:t>20</a:t>
            </a:fld>
            <a:endParaRPr lang="fr-FR" altLang="x-none" sz="1000" b="0">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602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B7B3859-3A40-644E-8D29-27D0F6B1618B}" type="slidenum">
              <a:rPr lang="fr-FR" altLang="x-none" sz="1000" b="0">
                <a:latin typeface="Times New Roman" charset="0"/>
              </a:rPr>
              <a:pPr/>
              <a:t>21</a:t>
            </a:fld>
            <a:endParaRPr lang="fr-FR" altLang="x-none" sz="1000" b="0">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13318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EB6AD75F-A4F2-DB41-BDCA-E204C2D2C26D}" type="slidenum">
              <a:rPr lang="fr-FR" altLang="x-none" sz="1000" b="0">
                <a:latin typeface="Times New Roman" charset="0"/>
              </a:rPr>
              <a:pPr/>
              <a:t>22</a:t>
            </a:fld>
            <a:endParaRPr lang="fr-FR" altLang="x-none" sz="1000" b="0">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72628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5DAFD4-5B1F-3148-BB62-AEC61CA16D8E}" type="slidenum">
              <a:rPr lang="fr-FR" altLang="x-none" sz="1000" b="0">
                <a:latin typeface="Times New Roman" charset="0"/>
              </a:rPr>
              <a:pPr/>
              <a:t>23</a:t>
            </a:fld>
            <a:endParaRPr lang="fr-FR" altLang="x-none" sz="1000" b="0">
              <a:latin typeface="Times New Roman"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0125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FC5514-C142-E443-B5A4-9992C9D2F29A}" type="slidenum">
              <a:rPr lang="fr-FR" altLang="x-none" sz="1000" b="0">
                <a:latin typeface="Times New Roman" charset="0"/>
              </a:rPr>
              <a:pPr/>
              <a:t>24</a:t>
            </a:fld>
            <a:endParaRPr lang="fr-FR" altLang="x-none" sz="1000" b="0">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778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7FC5514-C142-E443-B5A4-9992C9D2F29A}" type="slidenum">
              <a:rPr lang="fr-FR" altLang="x-none" sz="1000" b="0">
                <a:latin typeface="Times New Roman" charset="0"/>
              </a:rPr>
              <a:pPr/>
              <a:t>25</a:t>
            </a:fld>
            <a:endParaRPr lang="fr-FR" altLang="x-none" sz="1000" b="0">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98642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04F30B4-9DDB-E143-9962-4AE6D7D00A1E}" type="slidenum">
              <a:rPr lang="fr-FR" altLang="x-none" sz="1000" b="0">
                <a:latin typeface="Times New Roman" charset="0"/>
              </a:rPr>
              <a:pPr/>
              <a:t>26</a:t>
            </a:fld>
            <a:endParaRPr lang="fr-FR" altLang="x-none" sz="1000" b="0">
              <a:latin typeface="Times New Roman"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43627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D2686AA-B640-594A-848D-560BA7CB93B3}" type="slidenum">
              <a:rPr lang="fr-FR" altLang="x-none" sz="1000" b="0">
                <a:latin typeface="Times New Roman" charset="0"/>
              </a:rPr>
              <a:pPr/>
              <a:t>27</a:t>
            </a:fld>
            <a:endParaRPr lang="fr-FR" altLang="x-none" sz="1000" b="0">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44925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D2686AA-B640-594A-848D-560BA7CB93B3}" type="slidenum">
              <a:rPr lang="fr-FR" altLang="x-none" sz="1000" b="0">
                <a:latin typeface="Times New Roman" charset="0"/>
              </a:rPr>
              <a:pPr/>
              <a:t>28</a:t>
            </a:fld>
            <a:endParaRPr lang="fr-FR" altLang="x-none" sz="1000" b="0">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27998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6D5A68E4-AA2B-744E-A137-62625F586DD8}" type="slidenum">
              <a:rPr lang="fr-FR" altLang="x-none" sz="1000" b="0">
                <a:latin typeface="Times New Roman" charset="0"/>
              </a:rPr>
              <a:pPr/>
              <a:t>29</a:t>
            </a:fld>
            <a:endParaRPr lang="fr-FR" altLang="x-none" sz="1000" b="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819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0DD5FC3-8E10-1C4A-9008-BA7E19AC4EF5}" type="slidenum">
              <a:rPr lang="fr-FR" altLang="x-none" sz="1000" b="0">
                <a:latin typeface="Times New Roman" charset="0"/>
              </a:rPr>
              <a:pPr/>
              <a:t>3</a:t>
            </a:fld>
            <a:endParaRPr lang="fr-FR" altLang="x-none" sz="1000" b="0">
              <a:latin typeface="Times New Roman"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92537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4B13451-1293-BA44-BB8E-BAF8D2FF6E23}" type="slidenum">
              <a:rPr lang="fr-FR" altLang="x-none" sz="1000" b="0">
                <a:latin typeface="Times New Roman" charset="0"/>
              </a:rPr>
              <a:pPr/>
              <a:t>30</a:t>
            </a:fld>
            <a:endParaRPr lang="fr-FR" altLang="x-none" sz="1000" b="0">
              <a:latin typeface="Times New Roman"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389874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B5F049E-2741-B745-81A2-AAA766345723}" type="slidenum">
              <a:rPr lang="fr-FR" altLang="x-none" sz="1000" b="0">
                <a:latin typeface="Times New Roman" charset="0"/>
              </a:rPr>
              <a:pPr/>
              <a:t>31</a:t>
            </a:fld>
            <a:endParaRPr lang="fr-FR" altLang="x-none" sz="1000" b="0">
              <a:latin typeface="Times New Roman"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23443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5D42781-3509-BD4D-AD81-11A4D84D274A}" type="slidenum">
              <a:rPr lang="fr-FR" altLang="x-none" sz="1000" b="0">
                <a:latin typeface="Times New Roman" charset="0"/>
              </a:rPr>
              <a:pPr/>
              <a:t>32</a:t>
            </a:fld>
            <a:endParaRPr lang="fr-FR" altLang="x-none" sz="1000" b="0">
              <a:latin typeface="Times New Roman" charset="0"/>
            </a:endParaRPr>
          </a:p>
        </p:txBody>
      </p:sp>
      <p:sp>
        <p:nvSpPr>
          <p:cNvPr id="94210"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802" tIns="46489" rIns="105802" bIns="46489"/>
          <a:lstStyle/>
          <a:p>
            <a:pPr defTabSz="889000" eaLnBrk="1" hangingPunct="1"/>
            <a:r>
              <a:rPr lang="fr-FR" altLang="x-none" b="1">
                <a:latin typeface="Times New Roman" charset="0"/>
                <a:ea typeface="ＭＳ Ｐゴシック" charset="-128"/>
              </a:rPr>
              <a:t>Remarque</a:t>
            </a:r>
            <a:r>
              <a:rPr lang="fr-FR" altLang="x-none">
                <a:latin typeface="Times New Roman" charset="0"/>
                <a:ea typeface="ＭＳ Ｐゴシック" charset="-128"/>
              </a:rPr>
              <a:t> :</a:t>
            </a:r>
          </a:p>
          <a:p>
            <a:pPr defTabSz="889000" eaLnBrk="1" hangingPunct="1"/>
            <a:r>
              <a:rPr lang="fr-FR" altLang="x-none">
                <a:latin typeface="Times New Roman" charset="0"/>
                <a:ea typeface="ＭＳ Ｐゴシック" charset="-128"/>
              </a:rPr>
              <a:t>Si on supprime un service référencé dans le table EMP, les lignes de table EMP référençant ce service sont aussi supprimées.</a:t>
            </a:r>
          </a:p>
        </p:txBody>
      </p:sp>
      <p:sp>
        <p:nvSpPr>
          <p:cNvPr id="94211"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63054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31494B8-B16A-B642-BD90-2F842E7EB343}" type="slidenum">
              <a:rPr lang="fr-FR" altLang="x-none" sz="1000" b="0">
                <a:latin typeface="Times New Roman" charset="0"/>
              </a:rPr>
              <a:pPr/>
              <a:t>33</a:t>
            </a:fld>
            <a:endParaRPr lang="fr-FR" altLang="x-none" sz="1000" b="0">
              <a:latin typeface="Times New Roman"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65618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3C8A6F2B-8124-D745-A50E-196A57CC0ACD}" type="slidenum">
              <a:rPr lang="fr-FR" altLang="x-none" sz="1000" b="0">
                <a:latin typeface="Times New Roman" charset="0"/>
              </a:rPr>
              <a:pPr/>
              <a:t>34</a:t>
            </a:fld>
            <a:endParaRPr lang="fr-FR" altLang="x-none" sz="1000" b="0">
              <a:latin typeface="Times New Roman" charset="0"/>
            </a:endParaRPr>
          </a:p>
        </p:txBody>
      </p:sp>
      <p:sp>
        <p:nvSpPr>
          <p:cNvPr id="100354"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0355"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116999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1468189F-38C8-944B-9559-D940452C9BAC}" type="slidenum">
              <a:rPr lang="fr-FR" altLang="x-none" sz="1000" b="0">
                <a:latin typeface="Times New Roman" charset="0"/>
              </a:rPr>
              <a:pPr/>
              <a:t>35</a:t>
            </a:fld>
            <a:endParaRPr lang="fr-FR" altLang="x-none" sz="1000" b="0">
              <a:latin typeface="Times New Roman" charset="0"/>
            </a:endParaRPr>
          </a:p>
        </p:txBody>
      </p:sp>
      <p:sp>
        <p:nvSpPr>
          <p:cNvPr id="102402"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2403"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454240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481E91F-116D-634B-8F96-07041FF568DE}" type="slidenum">
              <a:rPr lang="fr-FR" altLang="x-none" sz="1000" b="0">
                <a:latin typeface="Times New Roman" charset="0"/>
              </a:rPr>
              <a:pPr/>
              <a:t>36</a:t>
            </a:fld>
            <a:endParaRPr lang="fr-FR" altLang="x-none" sz="1000" b="0">
              <a:latin typeface="Times New Roman" charset="0"/>
            </a:endParaRPr>
          </a:p>
        </p:txBody>
      </p:sp>
      <p:sp>
        <p:nvSpPr>
          <p:cNvPr id="104450"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4451"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978368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41E735-15D1-8541-9038-734A5F04A9B3}" type="slidenum">
              <a:rPr lang="fr-FR" altLang="x-none" sz="1000" b="0">
                <a:latin typeface="Times New Roman" charset="0"/>
              </a:rPr>
              <a:pPr/>
              <a:t>37</a:t>
            </a:fld>
            <a:endParaRPr lang="fr-FR" altLang="x-none" sz="1000" b="0">
              <a:latin typeface="Times New Roman" charset="0"/>
            </a:endParaRPr>
          </a:p>
        </p:txBody>
      </p:sp>
      <p:sp>
        <p:nvSpPr>
          <p:cNvPr id="106498"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6499"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665427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3CD99DF-1EEC-C845-952E-E2126CB9C57C}" type="slidenum">
              <a:rPr lang="fr-FR" altLang="x-none" sz="1000" b="0">
                <a:latin typeface="Times New Roman" charset="0"/>
              </a:rPr>
              <a:pPr/>
              <a:t>38</a:t>
            </a:fld>
            <a:endParaRPr lang="fr-FR" altLang="x-none" sz="1000" b="0">
              <a:latin typeface="Times New Roman" charset="0"/>
            </a:endParaRPr>
          </a:p>
        </p:txBody>
      </p:sp>
      <p:sp>
        <p:nvSpPr>
          <p:cNvPr id="108546" name="Rectangle 2"/>
          <p:cNvSpPr>
            <a:spLocks noGrp="1" noChangeArrowheads="1"/>
          </p:cNvSpPr>
          <p:nvPr>
            <p:ph type="body" idx="1"/>
          </p:nvPr>
        </p:nvSpPr>
        <p:spPr>
          <a:xfrm>
            <a:off x="717550" y="4459288"/>
            <a:ext cx="5384800" cy="5278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5802" tIns="46489" rIns="105802" bIns="46489"/>
          <a:lstStyle/>
          <a:p>
            <a:pPr defTabSz="889000" eaLnBrk="1" hangingPunct="1"/>
            <a:endParaRPr lang="x-none" altLang="x-none">
              <a:latin typeface="Times New Roman" charset="0"/>
              <a:ea typeface="ＭＳ Ｐゴシック" charset="-128"/>
            </a:endParaRPr>
          </a:p>
        </p:txBody>
      </p:sp>
      <p:sp>
        <p:nvSpPr>
          <p:cNvPr id="108547" name="Rectangle 3"/>
          <p:cNvSpPr>
            <a:spLocks noGrp="1" noRot="1" noChangeAspect="1" noChangeArrowheads="1" noTextEdit="1"/>
          </p:cNvSpPr>
          <p:nvPr>
            <p:ph type="sldImg"/>
          </p:nvPr>
        </p:nvSpPr>
        <p:spPr>
          <a:xfrm>
            <a:off x="620713" y="144463"/>
            <a:ext cx="5568950" cy="4176712"/>
          </a:xfrm>
          <a:ln cap="flat"/>
        </p:spPr>
      </p:sp>
    </p:spTree>
    <p:extLst>
      <p:ext uri="{BB962C8B-B14F-4D97-AF65-F5344CB8AC3E}">
        <p14:creationId xmlns:p14="http://schemas.microsoft.com/office/powerpoint/2010/main" val="159526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C78536E-C19A-2542-99A3-3C6180E51797}" type="slidenum">
              <a:rPr lang="fr-FR" altLang="x-none" sz="1000" b="0">
                <a:latin typeface="Times New Roman" charset="0"/>
              </a:rPr>
              <a:pPr/>
              <a:t>39</a:t>
            </a:fld>
            <a:endParaRPr lang="fr-FR" altLang="x-none" sz="1000" b="0">
              <a:latin typeface="Times New Roman"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079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6938669B-4850-3D47-BFFA-0A8D0A7E7661}" type="slidenum">
              <a:rPr lang="fr-FR" altLang="x-none" sz="1000" b="0">
                <a:latin typeface="Times New Roman" charset="0"/>
              </a:rPr>
              <a:pPr/>
              <a:t>4</a:t>
            </a:fld>
            <a:endParaRPr lang="fr-FR" altLang="x-none" sz="1000" b="0">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338001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9F99DB-9548-9343-92A8-5A6AC283DD76}" type="slidenum">
              <a:rPr lang="fr-FR" altLang="x-none" sz="1000" b="0">
                <a:latin typeface="Times New Roman" charset="0"/>
              </a:rPr>
              <a:pPr/>
              <a:t>40</a:t>
            </a:fld>
            <a:endParaRPr lang="fr-FR" altLang="x-none" sz="1000" b="0">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96788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997ECB09-055B-334F-BBD5-84A2D5492E38}" type="slidenum">
              <a:rPr lang="fr-FR" altLang="x-none" sz="1000" b="0">
                <a:latin typeface="Times New Roman" charset="0"/>
              </a:rPr>
              <a:pPr/>
              <a:t>41</a:t>
            </a:fld>
            <a:endParaRPr lang="fr-FR" altLang="x-none" sz="1000" b="0">
              <a:latin typeface="Times New Roman"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6671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89E403DF-166E-7D4A-B4C1-876DCEA8D166}" type="slidenum">
              <a:rPr lang="fr-FR" altLang="x-none" sz="1000" b="0">
                <a:latin typeface="Times New Roman" charset="0"/>
              </a:rPr>
              <a:pPr/>
              <a:t>42</a:t>
            </a:fld>
            <a:endParaRPr lang="fr-FR" altLang="x-none" sz="1000" b="0">
              <a:latin typeface="Times New Roman"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15430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BEC72BF-F671-9148-A57B-02047AB7B067}" type="slidenum">
              <a:rPr lang="fr-FR" altLang="x-none" sz="1000" b="0">
                <a:latin typeface="Times New Roman" charset="0"/>
              </a:rPr>
              <a:pPr/>
              <a:t>43</a:t>
            </a:fld>
            <a:endParaRPr lang="fr-FR" altLang="x-none" sz="1000" b="0">
              <a:latin typeface="Times New Roman"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24588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243A7E0-7103-E44D-A8BE-4A8EEF3F1FF0}" type="slidenum">
              <a:rPr lang="fr-FR" altLang="x-none" sz="1000" b="0">
                <a:latin typeface="Times New Roman" charset="0"/>
              </a:rPr>
              <a:pPr/>
              <a:t>44</a:t>
            </a:fld>
            <a:endParaRPr lang="fr-FR" altLang="x-none" sz="1000" b="0">
              <a:latin typeface="Times New Roman"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56112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5698335-2DD1-F544-BD85-F4124F08FA9D}" type="slidenum">
              <a:rPr lang="fr-FR" altLang="x-none" sz="1000" b="0">
                <a:latin typeface="Times New Roman" charset="0"/>
              </a:rPr>
              <a:pPr/>
              <a:t>45</a:t>
            </a:fld>
            <a:endParaRPr lang="fr-FR" altLang="x-none" sz="1000" b="0">
              <a:latin typeface="Times New Roman"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187089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3595A18-4CDF-854D-9A81-A4CD557B24C2}" type="slidenum">
              <a:rPr lang="fr-FR" altLang="x-none" sz="1000" b="0">
                <a:latin typeface="Times New Roman" charset="0"/>
              </a:rPr>
              <a:pPr/>
              <a:t>46</a:t>
            </a:fld>
            <a:endParaRPr lang="fr-FR" altLang="x-none" sz="1000" b="0">
              <a:latin typeface="Times New Roman"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700526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BF1FABCA-6E5E-D04F-B838-51E05CCE1CAD}" type="slidenum">
              <a:rPr lang="fr-FR" altLang="x-none" sz="1000" b="0">
                <a:latin typeface="Times New Roman" charset="0"/>
              </a:rPr>
              <a:pPr/>
              <a:t>47</a:t>
            </a:fld>
            <a:endParaRPr lang="fr-FR" altLang="x-none" sz="1000" b="0">
              <a:latin typeface="Times New Roman"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64149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A35902A9-422C-9F4B-98B8-CDC9C227320E}" type="slidenum">
              <a:rPr lang="fr-FR" altLang="x-none" sz="1000" b="0">
                <a:latin typeface="Times New Roman" charset="0"/>
              </a:rPr>
              <a:pPr/>
              <a:t>48</a:t>
            </a:fld>
            <a:endParaRPr lang="fr-FR" altLang="x-none" sz="1000" b="0">
              <a:latin typeface="Times New Roman"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8255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FE411B7-1A7C-2D4E-847D-0D3746CBDA55}" type="slidenum">
              <a:rPr lang="fr-FR" altLang="x-none" sz="1000" b="0">
                <a:latin typeface="Times New Roman" charset="0"/>
              </a:rPr>
              <a:pPr/>
              <a:t>49</a:t>
            </a:fld>
            <a:endParaRPr lang="fr-FR" altLang="x-none" sz="1000" b="0">
              <a:latin typeface="Times New Roman"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0375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8A7E8E4-C297-8F46-A613-33267967B46D}"/>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0" name="Rectangle 3">
            <a:extLst>
              <a:ext uri="{FF2B5EF4-FFF2-40B4-BE49-F238E27FC236}">
                <a16:creationId xmlns:a16="http://schemas.microsoft.com/office/drawing/2014/main" id="{65D43DFB-34FD-AB48-BD77-5A33BEC0972B}"/>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1" name="Rectangle 4">
            <a:extLst>
              <a:ext uri="{FF2B5EF4-FFF2-40B4-BE49-F238E27FC236}">
                <a16:creationId xmlns:a16="http://schemas.microsoft.com/office/drawing/2014/main" id="{8DEABF25-D039-354A-A0E3-7FDE82337184}"/>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2" name="Rectangle 5">
            <a:extLst>
              <a:ext uri="{FF2B5EF4-FFF2-40B4-BE49-F238E27FC236}">
                <a16:creationId xmlns:a16="http://schemas.microsoft.com/office/drawing/2014/main" id="{50D37350-4C53-1149-B63A-F97FA01CC831}"/>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3" name="Rectangle 6">
            <a:extLst>
              <a:ext uri="{FF2B5EF4-FFF2-40B4-BE49-F238E27FC236}">
                <a16:creationId xmlns:a16="http://schemas.microsoft.com/office/drawing/2014/main" id="{D4623977-D7ED-FE4E-B501-3AD3B4C1665B}"/>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22534" name="Rectangle 7">
            <a:extLst>
              <a:ext uri="{FF2B5EF4-FFF2-40B4-BE49-F238E27FC236}">
                <a16:creationId xmlns:a16="http://schemas.microsoft.com/office/drawing/2014/main" id="{CE498267-775F-AC46-9FD1-16D20AB0E902}"/>
              </a:ext>
            </a:extLst>
          </p:cNvPr>
          <p:cNvSpPr>
            <a:spLocks noGrp="1" noRot="1" noChangeAspect="1" noChangeArrowheads="1" noTextEdit="1"/>
          </p:cNvSpPr>
          <p:nvPr>
            <p:ph type="sldImg"/>
          </p:nvPr>
        </p:nvSpPr>
        <p:spPr>
          <a:xfrm>
            <a:off x="487363" y="273050"/>
            <a:ext cx="5810250" cy="4357688"/>
          </a:xfrm>
          <a:ln cap="flat"/>
        </p:spPr>
      </p:sp>
    </p:spTree>
    <p:extLst>
      <p:ext uri="{BB962C8B-B14F-4D97-AF65-F5344CB8AC3E}">
        <p14:creationId xmlns:p14="http://schemas.microsoft.com/office/powerpoint/2010/main" val="1960844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088DFF21-50FF-394F-B21E-0332C35366DA}" type="slidenum">
              <a:rPr lang="fr-FR" altLang="x-none" sz="1000" b="0">
                <a:latin typeface="Times New Roman" charset="0"/>
              </a:rPr>
              <a:pPr/>
              <a:t>50</a:t>
            </a:fld>
            <a:endParaRPr lang="fr-FR" altLang="x-none" sz="1000" b="0">
              <a:latin typeface="Times New Roman" charset="0"/>
            </a:endParaRPr>
          </a:p>
        </p:txBody>
      </p:sp>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22036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314AFBCA-CDCB-0249-9125-B04323BFA8F7}" type="slidenum">
              <a:rPr lang="fr-FR" altLang="x-none" sz="1000" b="0">
                <a:latin typeface="Times New Roman" charset="0"/>
              </a:rPr>
              <a:pPr/>
              <a:t>51</a:t>
            </a:fld>
            <a:endParaRPr lang="fr-FR" altLang="x-none" sz="1000" b="0">
              <a:latin typeface="Times New Roman" charset="0"/>
            </a:endParaRPr>
          </a:p>
        </p:txBody>
      </p:sp>
      <p:sp>
        <p:nvSpPr>
          <p:cNvPr id="137218" name="Rectangle 2"/>
          <p:cNvSpPr>
            <a:spLocks noGrp="1" noRot="1" noChangeAspect="1" noChangeArrowheads="1" noTextEdit="1"/>
          </p:cNvSpPr>
          <p:nvPr>
            <p:ph type="sldImg"/>
          </p:nvPr>
        </p:nvSpPr>
        <p:spPr>
          <a:solidFill>
            <a:srgbClr val="FFFFFF"/>
          </a:solidFill>
          <a:ln/>
        </p:spPr>
      </p:sp>
      <p:sp>
        <p:nvSpPr>
          <p:cNvPr id="1372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89533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96416DE-0A27-FF45-8322-A4D21A17B873}" type="slidenum">
              <a:rPr lang="fr-FR" altLang="x-none" sz="1000" b="0">
                <a:latin typeface="Times New Roman" charset="0"/>
              </a:rPr>
              <a:pPr/>
              <a:t>52</a:t>
            </a:fld>
            <a:endParaRPr lang="fr-FR" altLang="x-none" sz="1000" b="0">
              <a:latin typeface="Times New Roman" charset="0"/>
            </a:endParaRPr>
          </a:p>
        </p:txBody>
      </p:sp>
      <p:sp>
        <p:nvSpPr>
          <p:cNvPr id="139266" name="Rectangle 2"/>
          <p:cNvSpPr>
            <a:spLocks noGrp="1" noRot="1" noChangeAspect="1" noChangeArrowheads="1" noTextEdit="1"/>
          </p:cNvSpPr>
          <p:nvPr>
            <p:ph type="sldImg"/>
          </p:nvPr>
        </p:nvSpPr>
        <p:spPr>
          <a:solidFill>
            <a:srgbClr val="FFFFFF"/>
          </a:solidFill>
          <a:ln/>
        </p:spPr>
      </p:sp>
      <p:sp>
        <p:nvSpPr>
          <p:cNvPr id="1392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14186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CD796ECA-696C-5A4D-8698-3B9294F9CCEE}" type="slidenum">
              <a:rPr lang="fr-FR" altLang="x-none" sz="1000" b="0">
                <a:latin typeface="Times New Roman" charset="0"/>
              </a:rPr>
              <a:pPr/>
              <a:t>54</a:t>
            </a:fld>
            <a:endParaRPr lang="fr-FR" altLang="x-none" sz="1000" b="0">
              <a:latin typeface="Times New Roman" charset="0"/>
            </a:endParaRPr>
          </a:p>
        </p:txBody>
      </p:sp>
      <p:sp>
        <p:nvSpPr>
          <p:cNvPr id="142338" name="Rectangle 2"/>
          <p:cNvSpPr>
            <a:spLocks noGrp="1" noRot="1" noChangeAspect="1" noChangeArrowheads="1" noTextEdit="1"/>
          </p:cNvSpPr>
          <p:nvPr>
            <p:ph type="sldImg"/>
          </p:nvPr>
        </p:nvSpPr>
        <p:spPr>
          <a:solidFill>
            <a:srgbClr val="FFFFFF"/>
          </a:solidFill>
          <a:ln/>
        </p:spPr>
      </p:sp>
      <p:sp>
        <p:nvSpPr>
          <p:cNvPr id="1423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13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8A7E8E4-C297-8F46-A613-33267967B46D}"/>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0" name="Rectangle 3">
            <a:extLst>
              <a:ext uri="{FF2B5EF4-FFF2-40B4-BE49-F238E27FC236}">
                <a16:creationId xmlns:a16="http://schemas.microsoft.com/office/drawing/2014/main" id="{65D43DFB-34FD-AB48-BD77-5A33BEC0972B}"/>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1" name="Rectangle 4">
            <a:extLst>
              <a:ext uri="{FF2B5EF4-FFF2-40B4-BE49-F238E27FC236}">
                <a16:creationId xmlns:a16="http://schemas.microsoft.com/office/drawing/2014/main" id="{8DEABF25-D039-354A-A0E3-7FDE82337184}"/>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2" name="Rectangle 5">
            <a:extLst>
              <a:ext uri="{FF2B5EF4-FFF2-40B4-BE49-F238E27FC236}">
                <a16:creationId xmlns:a16="http://schemas.microsoft.com/office/drawing/2014/main" id="{50D37350-4C53-1149-B63A-F97FA01CC831}"/>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2533" name="Rectangle 6">
            <a:extLst>
              <a:ext uri="{FF2B5EF4-FFF2-40B4-BE49-F238E27FC236}">
                <a16:creationId xmlns:a16="http://schemas.microsoft.com/office/drawing/2014/main" id="{D4623977-D7ED-FE4E-B501-3AD3B4C1665B}"/>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22534" name="Rectangle 7">
            <a:extLst>
              <a:ext uri="{FF2B5EF4-FFF2-40B4-BE49-F238E27FC236}">
                <a16:creationId xmlns:a16="http://schemas.microsoft.com/office/drawing/2014/main" id="{CE498267-775F-AC46-9FD1-16D20AB0E902}"/>
              </a:ext>
            </a:extLst>
          </p:cNvPr>
          <p:cNvSpPr>
            <a:spLocks noGrp="1" noRot="1" noChangeAspect="1" noChangeArrowheads="1" noTextEdit="1"/>
          </p:cNvSpPr>
          <p:nvPr>
            <p:ph type="sldImg"/>
          </p:nvPr>
        </p:nvSpPr>
        <p:spPr>
          <a:xfrm>
            <a:off x="487363" y="273050"/>
            <a:ext cx="5810250" cy="4357688"/>
          </a:xfrm>
          <a:ln cap="flat"/>
        </p:spPr>
      </p:sp>
    </p:spTree>
    <p:extLst>
      <p:ext uri="{BB962C8B-B14F-4D97-AF65-F5344CB8AC3E}">
        <p14:creationId xmlns:p14="http://schemas.microsoft.com/office/powerpoint/2010/main" val="388944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775A29FA-26F2-D04F-93AD-447E0CE8F740}"/>
              </a:ext>
            </a:extLst>
          </p:cNvPr>
          <p:cNvSpPr>
            <a:spLocks noChangeArrowheads="1"/>
          </p:cNvSpPr>
          <p:nvPr/>
        </p:nvSpPr>
        <p:spPr bwMode="auto">
          <a:xfrm>
            <a:off x="38655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4578" name="Rectangle 3">
            <a:extLst>
              <a:ext uri="{FF2B5EF4-FFF2-40B4-BE49-F238E27FC236}">
                <a16:creationId xmlns:a16="http://schemas.microsoft.com/office/drawing/2014/main" id="{D0DD9C29-521B-9542-B69F-E1A2E094680D}"/>
              </a:ext>
            </a:extLst>
          </p:cNvPr>
          <p:cNvSpPr>
            <a:spLocks noChangeArrowheads="1"/>
          </p:cNvSpPr>
          <p:nvPr/>
        </p:nvSpPr>
        <p:spPr bwMode="auto">
          <a:xfrm>
            <a:off x="38655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4579" name="Rectangle 4">
            <a:extLst>
              <a:ext uri="{FF2B5EF4-FFF2-40B4-BE49-F238E27FC236}">
                <a16:creationId xmlns:a16="http://schemas.microsoft.com/office/drawing/2014/main" id="{B6D057D2-0F20-4942-A708-B0BF24130F97}"/>
              </a:ext>
            </a:extLst>
          </p:cNvPr>
          <p:cNvSpPr>
            <a:spLocks noChangeArrowheads="1"/>
          </p:cNvSpPr>
          <p:nvPr/>
        </p:nvSpPr>
        <p:spPr bwMode="auto">
          <a:xfrm>
            <a:off x="4763" y="9372600"/>
            <a:ext cx="2908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4580" name="Rectangle 5">
            <a:extLst>
              <a:ext uri="{FF2B5EF4-FFF2-40B4-BE49-F238E27FC236}">
                <a16:creationId xmlns:a16="http://schemas.microsoft.com/office/drawing/2014/main" id="{FA160D6B-32D4-5A48-A74F-D8C00FD6469F}"/>
              </a:ext>
            </a:extLst>
          </p:cNvPr>
          <p:cNvSpPr>
            <a:spLocks noChangeArrowheads="1"/>
          </p:cNvSpPr>
          <p:nvPr/>
        </p:nvSpPr>
        <p:spPr bwMode="auto">
          <a:xfrm>
            <a:off x="4763" y="-1588"/>
            <a:ext cx="290830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760" tIns="45880" rIns="91760" bIns="45880"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4581" name="Rectangle 6">
            <a:extLst>
              <a:ext uri="{FF2B5EF4-FFF2-40B4-BE49-F238E27FC236}">
                <a16:creationId xmlns:a16="http://schemas.microsoft.com/office/drawing/2014/main" id="{C9AAABC0-FFB4-FE40-B6EF-FE21A4115EEC}"/>
              </a:ext>
            </a:extLst>
          </p:cNvPr>
          <p:cNvSpPr>
            <a:spLocks noGrp="1" noChangeArrowheads="1"/>
          </p:cNvSpPr>
          <p:nvPr>
            <p:ph type="body" idx="1"/>
          </p:nvPr>
        </p:nvSpPr>
        <p:spPr>
          <a:xfrm>
            <a:off x="904875" y="4718050"/>
            <a:ext cx="49688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01" tIns="46665" rIns="88501" bIns="46665"/>
          <a:lstStyle/>
          <a:p>
            <a:pPr defTabSz="857250"/>
            <a:endParaRPr lang="fr-FR" altLang="fr-FR">
              <a:latin typeface="Times New Roman" panose="02020603050405020304" pitchFamily="18" charset="0"/>
              <a:ea typeface="ＭＳ Ｐゴシック" panose="020B0600070205080204" pitchFamily="34" charset="-128"/>
            </a:endParaRPr>
          </a:p>
        </p:txBody>
      </p:sp>
      <p:sp>
        <p:nvSpPr>
          <p:cNvPr id="24582" name="Rectangle 7">
            <a:extLst>
              <a:ext uri="{FF2B5EF4-FFF2-40B4-BE49-F238E27FC236}">
                <a16:creationId xmlns:a16="http://schemas.microsoft.com/office/drawing/2014/main" id="{71BCCEBF-355B-814A-9BCF-78A6994A7E14}"/>
              </a:ext>
            </a:extLst>
          </p:cNvPr>
          <p:cNvSpPr>
            <a:spLocks noGrp="1" noRot="1" noChangeAspect="1" noChangeArrowheads="1" noTextEdit="1"/>
          </p:cNvSpPr>
          <p:nvPr>
            <p:ph type="sldImg"/>
          </p:nvPr>
        </p:nvSpPr>
        <p:spPr>
          <a:xfrm>
            <a:off x="487363" y="273050"/>
            <a:ext cx="5810250" cy="4357688"/>
          </a:xfrm>
          <a:ln cap="flat"/>
        </p:spPr>
      </p:sp>
    </p:spTree>
    <p:extLst>
      <p:ext uri="{BB962C8B-B14F-4D97-AF65-F5344CB8AC3E}">
        <p14:creationId xmlns:p14="http://schemas.microsoft.com/office/powerpoint/2010/main" val="21364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2E2DE7C8-39DB-9744-946F-A77311FE3D4D}" type="slidenum">
              <a:rPr lang="fr-FR" altLang="x-none" sz="1000" b="0">
                <a:latin typeface="Times New Roman" charset="0"/>
              </a:rPr>
              <a:pPr/>
              <a:t>8</a:t>
            </a:fld>
            <a:endParaRPr lang="fr-FR" altLang="x-none" sz="1000" b="0">
              <a:latin typeface="Times New Roman"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089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FBA4B2DC-6349-4249-BDE4-156DA9634666}" type="slidenum">
              <a:rPr lang="fr-FR" altLang="x-none" sz="1000" b="0">
                <a:latin typeface="Times New Roman" charset="0"/>
              </a:rPr>
              <a:pPr/>
              <a:t>9</a:t>
            </a:fld>
            <a:endParaRPr lang="fr-FR" altLang="x-none" sz="1000" b="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31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2AE9C7E9-2BC2-AB40-AF2A-B12474FD973C}" type="datetime2">
              <a:rPr lang="fr-FR" smtClean="0"/>
              <a:t>lundi 12 octobre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94700" y="0"/>
            <a:ext cx="736600" cy="347472"/>
          </a:xfrm>
        </p:spPr>
        <p:txBody>
          <a:bodyPr/>
          <a:lstStyle>
            <a:lvl1pPr algn="r">
              <a:defRPr/>
            </a:lvl1pPr>
          </a:lstStyle>
          <a:p>
            <a:fld id="{0CFEC368-1D7A-4F81-ABF6-AE0E36BAF64C}" type="slidenum">
              <a:rPr lang="en-US" smtClean="0"/>
              <a:pPr/>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131BFD1-187F-6C4A-8032-8619AE41BB77}" type="datetime2">
              <a:rPr lang="fr-FR" smtClean="0"/>
              <a:t>lundi 12 octobre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483600" y="18288"/>
            <a:ext cx="6604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2BA6067-9622-0344-807E-8E1A45E0E278}" type="datetime2">
              <a:rPr lang="fr-FR" smtClean="0"/>
              <a:t>lundi 12 octobre 2020</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039100" y="18288"/>
            <a:ext cx="10668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41D7D-6476-7941-97EA-8664AF8DCB02}" type="datetime2">
              <a:rPr lang="fr-FR" smtClean="0"/>
              <a:t>lundi 12 octobre 2020</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Rectangle 15">
            <a:extLst>
              <a:ext uri="{FF2B5EF4-FFF2-40B4-BE49-F238E27FC236}">
                <a16:creationId xmlns:a16="http://schemas.microsoft.com/office/drawing/2014/main" id="{2EF031DF-5956-404A-8156-187571B9AD36}"/>
              </a:ext>
            </a:extLst>
          </p:cNvPr>
          <p:cNvSpPr>
            <a:spLocks noGrp="1" noChangeArrowheads="1"/>
          </p:cNvSpPr>
          <p:nvPr>
            <p:ph type="ftr" sz="quarter" idx="10"/>
          </p:nvPr>
        </p:nvSpPr>
        <p:spPr>
          <a:ln/>
        </p:spPr>
        <p:txBody>
          <a:bodyPr/>
          <a:lstStyle>
            <a:lvl1pPr>
              <a:defRPr/>
            </a:lvl1pPr>
          </a:lstStyle>
          <a:p>
            <a:pPr>
              <a:defRPr/>
            </a:pPr>
            <a:endParaRPr lang="fr-FR"/>
          </a:p>
        </p:txBody>
      </p:sp>
      <p:sp>
        <p:nvSpPr>
          <p:cNvPr id="4" name="Rectangle 16">
            <a:extLst>
              <a:ext uri="{FF2B5EF4-FFF2-40B4-BE49-F238E27FC236}">
                <a16:creationId xmlns:a16="http://schemas.microsoft.com/office/drawing/2014/main" id="{39335E85-59CE-A245-A8F7-BE88B250ACA2}"/>
              </a:ext>
            </a:extLst>
          </p:cNvPr>
          <p:cNvSpPr>
            <a:spLocks noGrp="1" noChangeArrowheads="1"/>
          </p:cNvSpPr>
          <p:nvPr>
            <p:ph type="sldNum" sz="quarter" idx="11"/>
          </p:nvPr>
        </p:nvSpPr>
        <p:spPr>
          <a:ln/>
        </p:spPr>
        <p:txBody>
          <a:bodyPr/>
          <a:lstStyle>
            <a:lvl1pPr>
              <a:defRPr/>
            </a:lvl1pPr>
          </a:lstStyle>
          <a:p>
            <a:fld id="{62F837FE-7E3D-294C-8F9B-4A1D87DF5A5F}" type="slidenum">
              <a:rPr lang="fr-FR" altLang="fr-FR"/>
              <a:pPr/>
              <a:t>‹N°›</a:t>
            </a:fld>
            <a:endParaRPr lang="fr-FR" altLang="fr-FR"/>
          </a:p>
        </p:txBody>
      </p:sp>
    </p:spTree>
    <p:extLst>
      <p:ext uri="{BB962C8B-B14F-4D97-AF65-F5344CB8AC3E}">
        <p14:creationId xmlns:p14="http://schemas.microsoft.com/office/powerpoint/2010/main" val="3597180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96634"/>
            <a:ext cx="8229600" cy="99060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57200" y="1387234"/>
            <a:ext cx="8229600" cy="50897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E194B3B-23DC-C24E-9292-0535168EA097}" type="datetime2">
              <a:rPr lang="fr-FR" smtClean="0"/>
              <a:t>lundi 12 octobre 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80391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0CFEC368-1D7A-4F81-ABF6-AE0E36BAF64C}"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4" r:id="rId3"/>
    <p:sldLayoutId id="2147483967" r:id="rId4"/>
    <p:sldLayoutId id="2147483968" r:id="rId5"/>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couturier@univ-smb.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Bases de données</a:t>
            </a:r>
          </a:p>
        </p:txBody>
      </p:sp>
      <p:sp>
        <p:nvSpPr>
          <p:cNvPr id="5" name="Espace réservé du numéro de diapositive 4"/>
          <p:cNvSpPr>
            <a:spLocks noGrp="1"/>
          </p:cNvSpPr>
          <p:nvPr>
            <p:ph type="sldNum" sz="quarter" idx="12"/>
          </p:nvPr>
        </p:nvSpPr>
        <p:spPr/>
        <p:txBody>
          <a:bodyPr/>
          <a:lstStyle/>
          <a:p>
            <a:fld id="{0CFEC368-1D7A-4F81-ABF6-AE0E36BAF64C}" type="slidenum">
              <a:rPr lang="en-US" smtClean="0"/>
              <a:pPr/>
              <a:t>1</a:t>
            </a:fld>
            <a:endParaRPr lang="en-US"/>
          </a:p>
        </p:txBody>
      </p:sp>
      <p:sp>
        <p:nvSpPr>
          <p:cNvPr id="4" name="ZoneTexte 3"/>
          <p:cNvSpPr txBox="1"/>
          <p:nvPr/>
        </p:nvSpPr>
        <p:spPr>
          <a:xfrm>
            <a:off x="685800" y="5490633"/>
            <a:ext cx="7848600" cy="1323439"/>
          </a:xfrm>
          <a:prstGeom prst="rect">
            <a:avLst/>
          </a:prstGeom>
          <a:noFill/>
        </p:spPr>
        <p:txBody>
          <a:bodyPr wrap="square" rtlCol="0">
            <a:spAutoFit/>
          </a:bodyPr>
          <a:lstStyle/>
          <a:p>
            <a:pPr algn="ctr"/>
            <a:r>
              <a:rPr lang="fr-FR" sz="2400" dirty="0"/>
              <a:t>Vincent COUTURIER</a:t>
            </a:r>
          </a:p>
          <a:p>
            <a:pPr algn="ctr"/>
            <a:r>
              <a:rPr lang="fr-FR" dirty="0"/>
              <a:t>Maitre de conférences – Université Savoie Mont-Blanc</a:t>
            </a:r>
          </a:p>
          <a:p>
            <a:pPr algn="ctr"/>
            <a:r>
              <a:rPr lang="fr-FR" dirty="0">
                <a:hlinkClick r:id="rId3"/>
              </a:rPr>
              <a:t>vincent.couturier@univ-smb.fr</a:t>
            </a:r>
            <a:endParaRPr lang="fr-FR" dirty="0"/>
          </a:p>
          <a:p>
            <a:pPr algn="ctr"/>
            <a:endParaRPr lang="fr-FR" sz="2000" dirty="0"/>
          </a:p>
        </p:txBody>
      </p:sp>
      <p:sp>
        <p:nvSpPr>
          <p:cNvPr id="6" name="ZoneTexte 5"/>
          <p:cNvSpPr txBox="1"/>
          <p:nvPr/>
        </p:nvSpPr>
        <p:spPr>
          <a:xfrm>
            <a:off x="685800" y="3661233"/>
            <a:ext cx="7848600" cy="1446550"/>
          </a:xfrm>
          <a:prstGeom prst="rect">
            <a:avLst/>
          </a:prstGeom>
          <a:noFill/>
        </p:spPr>
        <p:txBody>
          <a:bodyPr wrap="square" rtlCol="0">
            <a:spAutoFit/>
          </a:bodyPr>
          <a:lstStyle/>
          <a:p>
            <a:pPr algn="ctr"/>
            <a:r>
              <a:rPr lang="fr-FR" altLang="x-none" sz="3200" dirty="0">
                <a:ea typeface="ＭＳ Ｐゴシック" charset="-128"/>
              </a:rPr>
              <a:t>CM 2B :</a:t>
            </a:r>
          </a:p>
          <a:p>
            <a:pPr algn="ctr"/>
            <a:r>
              <a:rPr lang="fr-FR" altLang="x-none" sz="2800" i="1" dirty="0">
                <a:ea typeface="ＭＳ Ｐゴシック" charset="-128"/>
              </a:rPr>
              <a:t>Langage de Définition de Données (LDD) pour PostgreSQL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tables : choix des champs</a:t>
            </a:r>
          </a:p>
        </p:txBody>
      </p:sp>
      <p:sp>
        <p:nvSpPr>
          <p:cNvPr id="2" name="Espace réservé du contenu 1"/>
          <p:cNvSpPr>
            <a:spLocks noGrp="1"/>
          </p:cNvSpPr>
          <p:nvPr>
            <p:ph idx="1"/>
          </p:nvPr>
        </p:nvSpPr>
        <p:spPr/>
        <p:txBody>
          <a:bodyPr>
            <a:normAutofit lnSpcReduction="10000"/>
          </a:bodyPr>
          <a:lstStyle/>
          <a:p>
            <a:r>
              <a:rPr lang="fr-FR" altLang="x-none" dirty="0">
                <a:ea typeface="ＭＳ Ｐゴシック" charset="-128"/>
              </a:rPr>
              <a:t>Avant de créer une table, il faut choisir les champs que l</a:t>
            </a:r>
            <a:r>
              <a:rPr lang="ja-JP" altLang="fr-FR" dirty="0"/>
              <a:t>’</a:t>
            </a:r>
            <a:r>
              <a:rPr lang="fr-FR" altLang="ja-JP" dirty="0"/>
              <a:t>on va utiliser. Pour chaque champ il faut choisir un </a:t>
            </a:r>
            <a:r>
              <a:rPr lang="fr-FR" altLang="ja-JP" i="1" dirty="0"/>
              <a:t>nom </a:t>
            </a:r>
            <a:r>
              <a:rPr lang="fr-FR" altLang="ja-JP" dirty="0"/>
              <a:t>et un </a:t>
            </a:r>
            <a:r>
              <a:rPr lang="fr-FR" altLang="ja-JP" i="1" dirty="0"/>
              <a:t>type</a:t>
            </a:r>
            <a:r>
              <a:rPr lang="fr-FR" altLang="ja-JP" dirty="0"/>
              <a:t>.</a:t>
            </a:r>
          </a:p>
          <a:p>
            <a:r>
              <a:rPr lang="fr-FR" altLang="x-none" dirty="0">
                <a:ea typeface="ＭＳ Ｐゴシック" charset="-128"/>
              </a:rPr>
              <a:t>Les champs peuvent être des types suivants : </a:t>
            </a:r>
            <a:r>
              <a:rPr lang="fr-FR" altLang="x-none" i="1" dirty="0">
                <a:ea typeface="ＭＳ Ｐゴシック" charset="-128"/>
              </a:rPr>
              <a:t>numérique </a:t>
            </a:r>
            <a:r>
              <a:rPr lang="fr-FR" altLang="x-none" dirty="0">
                <a:ea typeface="ＭＳ Ｐゴシック" charset="-128"/>
              </a:rPr>
              <a:t>(entier ou rationnel), </a:t>
            </a:r>
            <a:r>
              <a:rPr lang="fr-FR" altLang="x-none" i="1" dirty="0">
                <a:ea typeface="ＭＳ Ｐゴシック" charset="-128"/>
              </a:rPr>
              <a:t>date et heure</a:t>
            </a:r>
            <a:r>
              <a:rPr lang="fr-FR" altLang="x-none" dirty="0">
                <a:ea typeface="ＭＳ Ｐゴシック" charset="-128"/>
              </a:rPr>
              <a:t>, </a:t>
            </a:r>
            <a:r>
              <a:rPr lang="fr-FR" altLang="x-none" i="1" dirty="0">
                <a:ea typeface="ＭＳ Ｐゴシック" charset="-128"/>
              </a:rPr>
              <a:t>chaîne de caractères</a:t>
            </a:r>
            <a:r>
              <a:rPr lang="fr-FR" altLang="x-none" dirty="0">
                <a:ea typeface="ＭＳ Ｐゴシック" charset="-128"/>
              </a:rPr>
              <a:t>, </a:t>
            </a:r>
            <a:r>
              <a:rPr lang="fr-FR" altLang="x-none" i="1" dirty="0">
                <a:ea typeface="ＭＳ Ｐゴシック" charset="-128"/>
              </a:rPr>
              <a:t>texte</a:t>
            </a:r>
            <a:r>
              <a:rPr lang="fr-FR" altLang="x-none" dirty="0">
                <a:ea typeface="ＭＳ Ｐゴシック" charset="-128"/>
              </a:rPr>
              <a:t>, </a:t>
            </a:r>
            <a:r>
              <a:rPr lang="fr-FR" altLang="x-none" i="1" dirty="0">
                <a:ea typeface="ＭＳ Ｐゴシック" charset="-128"/>
              </a:rPr>
              <a:t>blob</a:t>
            </a:r>
            <a:r>
              <a:rPr lang="fr-FR" altLang="x-none" dirty="0">
                <a:ea typeface="ＭＳ Ｐゴシック" charset="-128"/>
              </a:rPr>
              <a:t>, </a:t>
            </a:r>
            <a:r>
              <a:rPr lang="fr-FR" altLang="x-none" i="1" dirty="0">
                <a:ea typeface="ＭＳ Ｐゴシック" charset="-128"/>
              </a:rPr>
              <a:t>énuméré</a:t>
            </a:r>
            <a:r>
              <a:rPr lang="fr-FR" altLang="x-none" dirty="0">
                <a:ea typeface="ＭＳ Ｐゴシック" charset="-128"/>
              </a:rPr>
              <a:t>, </a:t>
            </a:r>
            <a:r>
              <a:rPr lang="fr-FR" altLang="x-none" i="1" dirty="0">
                <a:ea typeface="ＭＳ Ｐゴシック" charset="-128"/>
              </a:rPr>
              <a:t>ensemble</a:t>
            </a:r>
            <a:r>
              <a:rPr lang="fr-FR" altLang="x-none" dirty="0">
                <a:ea typeface="ＭＳ Ｐゴシック" charset="-128"/>
              </a:rPr>
              <a:t>.</a:t>
            </a:r>
          </a:p>
          <a:p>
            <a:r>
              <a:rPr lang="fr-FR" altLang="x-none" dirty="0">
                <a:ea typeface="ＭＳ Ｐゴシック" charset="-128"/>
              </a:rPr>
              <a:t>Types possibles :</a:t>
            </a:r>
          </a:p>
          <a:p>
            <a:pPr lvl="1"/>
            <a:r>
              <a:rPr lang="fr-FR" altLang="x-none" sz="1600" dirty="0">
                <a:ea typeface="ＭＳ Ｐゴシック" charset="-128"/>
              </a:rPr>
              <a:t>MySQL : </a:t>
            </a:r>
            <a:r>
              <a:rPr lang="fr-FR" altLang="x-none" sz="1600" dirty="0">
                <a:latin typeface="Courier New" panose="02070309020205020404" pitchFamily="49" charset="0"/>
                <a:ea typeface="ＭＳ Ｐゴシック" charset="-128"/>
                <a:cs typeface="Courier New" panose="02070309020205020404" pitchFamily="49" charset="0"/>
              </a:rPr>
              <a:t>CHAR(M), VARCHAR(M), INT[(M)] </a:t>
            </a:r>
            <a:r>
              <a:rPr lang="fr-FR" altLang="x-none" sz="1600" dirty="0">
                <a:ea typeface="ＭＳ Ｐゴシック" charset="-128"/>
                <a:cs typeface="Courier New" panose="02070309020205020404" pitchFamily="49" charset="0"/>
              </a:rPr>
              <a:t>ou</a:t>
            </a:r>
            <a:r>
              <a:rPr lang="fr-FR" altLang="x-none" sz="1600" dirty="0">
                <a:latin typeface="Courier New" panose="02070309020205020404" pitchFamily="49" charset="0"/>
                <a:ea typeface="ＭＳ Ｐゴシック" charset="-128"/>
                <a:cs typeface="Courier New" panose="02070309020205020404" pitchFamily="49" charset="0"/>
              </a:rPr>
              <a:t> INTEGER[(M)], FLOAT[(M,D)], </a:t>
            </a:r>
            <a:r>
              <a:rPr lang="en-GB" altLang="x-none" sz="1600" dirty="0">
                <a:latin typeface="Courier New" panose="02070309020205020404" pitchFamily="49" charset="0"/>
                <a:ea typeface="ＭＳ Ｐゴシック" charset="-128"/>
                <a:cs typeface="Courier New" panose="02070309020205020404" pitchFamily="49" charset="0"/>
              </a:rPr>
              <a:t>DOUBLE[(M,D)] </a:t>
            </a:r>
            <a:r>
              <a:rPr lang="en-GB" altLang="x-none" sz="1600" dirty="0" err="1">
                <a:ea typeface="ＭＳ Ｐゴシック" charset="-128"/>
                <a:cs typeface="Courier New" panose="02070309020205020404" pitchFamily="49" charset="0"/>
              </a:rPr>
              <a:t>ou</a:t>
            </a:r>
            <a:r>
              <a:rPr lang="en-GB" altLang="x-none" sz="1600" dirty="0">
                <a:latin typeface="Courier New" panose="02070309020205020404" pitchFamily="49" charset="0"/>
                <a:ea typeface="ＭＳ Ｐゴシック" charset="-128"/>
                <a:cs typeface="Courier New" panose="02070309020205020404" pitchFamily="49" charset="0"/>
              </a:rPr>
              <a:t> REAL [(M,D)]</a:t>
            </a:r>
            <a:r>
              <a:rPr lang="fr-FR" altLang="x-none" sz="1600" dirty="0">
                <a:latin typeface="Courier New" panose="02070309020205020404" pitchFamily="49" charset="0"/>
                <a:ea typeface="ＭＳ Ｐゴシック" charset="-128"/>
                <a:cs typeface="Courier New" panose="02070309020205020404" pitchFamily="49" charset="0"/>
              </a:rPr>
              <a:t>, </a:t>
            </a:r>
            <a:r>
              <a:rPr lang="en-GB" altLang="x-none" sz="1600" dirty="0">
                <a:latin typeface="Courier New" panose="02070309020205020404" pitchFamily="49" charset="0"/>
                <a:ea typeface="ＭＳ Ｐゴシック" charset="-128"/>
                <a:cs typeface="Courier New" panose="02070309020205020404" pitchFamily="49" charset="0"/>
              </a:rPr>
              <a:t>DECIMAL[(M[,D])] </a:t>
            </a:r>
            <a:r>
              <a:rPr lang="en-GB" altLang="x-none" sz="1600" dirty="0" err="1">
                <a:ea typeface="ＭＳ Ｐゴシック" charset="-128"/>
                <a:cs typeface="Courier New" panose="02070309020205020404" pitchFamily="49" charset="0"/>
              </a:rPr>
              <a:t>ou</a:t>
            </a:r>
            <a:r>
              <a:rPr lang="en-GB" altLang="x-none" sz="1600" dirty="0">
                <a:latin typeface="Courier New" panose="02070309020205020404" pitchFamily="49" charset="0"/>
                <a:ea typeface="ＭＳ Ｐゴシック" charset="-128"/>
                <a:cs typeface="Courier New" panose="02070309020205020404" pitchFamily="49" charset="0"/>
              </a:rPr>
              <a:t> NUMERIC[(M[,D])], DATE, TIME, DATETIME, </a:t>
            </a:r>
            <a:r>
              <a:rPr lang="fr-FR" altLang="x-none" sz="1600" dirty="0">
                <a:latin typeface="Courier New" panose="02070309020205020404" pitchFamily="49" charset="0"/>
                <a:ea typeface="ＭＳ Ｐゴシック" charset="-128"/>
                <a:cs typeface="Courier New" panose="02070309020205020404" pitchFamily="49" charset="0"/>
              </a:rPr>
              <a:t>TIMESTAMP[(M)], BLOB, ENUM, SET,...</a:t>
            </a:r>
          </a:p>
          <a:p>
            <a:pPr lvl="1"/>
            <a:r>
              <a:rPr lang="fr-FR" altLang="x-none" sz="1600" dirty="0">
                <a:ea typeface="ＭＳ Ｐゴシック" charset="-128"/>
              </a:rPr>
              <a:t>Oracle : </a:t>
            </a:r>
            <a:r>
              <a:rPr lang="fr-FR" altLang="x-none" sz="1600" dirty="0">
                <a:latin typeface="Courier New" panose="02070309020205020404" pitchFamily="49" charset="0"/>
                <a:ea typeface="ＭＳ Ｐゴシック" charset="-128"/>
                <a:cs typeface="Courier New" panose="02070309020205020404" pitchFamily="49" charset="0"/>
              </a:rPr>
              <a:t>CHAR(M), VARCHAR2(M), NUMBER</a:t>
            </a:r>
            <a:r>
              <a:rPr lang="en-GB" altLang="x-none" sz="1600" dirty="0">
                <a:latin typeface="Courier New" panose="02070309020205020404" pitchFamily="49" charset="0"/>
                <a:ea typeface="ＭＳ Ｐゴシック" charset="-128"/>
                <a:cs typeface="Courier New" panose="02070309020205020404" pitchFamily="49" charset="0"/>
              </a:rPr>
              <a:t>[(M[,D])], DATE, </a:t>
            </a:r>
            <a:r>
              <a:rPr lang="fr-FR" altLang="x-none" sz="1600" dirty="0">
                <a:latin typeface="Courier New" panose="02070309020205020404" pitchFamily="49" charset="0"/>
                <a:ea typeface="ＭＳ Ｐゴシック" charset="-128"/>
                <a:cs typeface="Courier New" panose="02070309020205020404" pitchFamily="49" charset="0"/>
              </a:rPr>
              <a:t>TIMESTAMP[(M)], BLOB, CLOB,BFILE,...</a:t>
            </a:r>
          </a:p>
          <a:p>
            <a:pPr lvl="1"/>
            <a:r>
              <a:rPr lang="fr-FR" altLang="x-none" sz="1600" dirty="0">
                <a:ea typeface="ＭＳ Ｐゴシック" charset="-128"/>
              </a:rPr>
              <a:t>SQL SERVER : </a:t>
            </a:r>
            <a:r>
              <a:rPr lang="fr-FR" altLang="x-none" sz="1600" dirty="0">
                <a:latin typeface="Courier New" panose="02070309020205020404" pitchFamily="49" charset="0"/>
                <a:ea typeface="ＭＳ Ｐゴシック" charset="-128"/>
                <a:cs typeface="Courier New" panose="02070309020205020404" pitchFamily="49" charset="0"/>
              </a:rPr>
              <a:t>BIT, CHAR(M), VARCHAR(M), TEXT, DECIMAL</a:t>
            </a:r>
            <a:r>
              <a:rPr lang="en-GB" altLang="x-none" sz="1600" dirty="0">
                <a:latin typeface="Courier New" panose="02070309020205020404" pitchFamily="49" charset="0"/>
                <a:ea typeface="ＭＳ Ｐゴシック" charset="-128"/>
                <a:cs typeface="Courier New" panose="02070309020205020404" pitchFamily="49" charset="0"/>
              </a:rPr>
              <a:t>[(M[,D])], FLOAT, INT, MONEY, REAL, DATETIME, SMALLDATETIME, </a:t>
            </a:r>
            <a:r>
              <a:rPr lang="fr-FR" altLang="x-none" sz="1600" dirty="0">
                <a:latin typeface="Courier New" panose="02070309020205020404" pitchFamily="49" charset="0"/>
                <a:ea typeface="ＭＳ Ｐゴシック" charset="-128"/>
                <a:cs typeface="Courier New" panose="02070309020205020404" pitchFamily="49" charset="0"/>
              </a:rPr>
              <a:t>TIMESTAMP[(M)], IMAGE, BINARY(M), UNIQUEIDENTIFIER,...</a:t>
            </a:r>
            <a:endParaRPr lang="fr-FR" altLang="x-none" sz="1600" b="1" dirty="0">
              <a:latin typeface="Courier New" panose="02070309020205020404" pitchFamily="49" charset="0"/>
              <a:ea typeface="ＭＳ Ｐゴシック" charset="-128"/>
              <a:cs typeface="Courier New" panose="02070309020205020404" pitchFamily="49" charset="0"/>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154204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Principaux types de données PostgreSQL (1)</a:t>
            </a:r>
          </a:p>
        </p:txBody>
      </p:sp>
      <p:sp>
        <p:nvSpPr>
          <p:cNvPr id="6" name="Espace réservé du contenu 1"/>
          <p:cNvSpPr>
            <a:spLocks noGrp="1"/>
          </p:cNvSpPr>
          <p:nvPr>
            <p:ph idx="1"/>
          </p:nvPr>
        </p:nvSpPr>
        <p:spPr>
          <a:xfrm>
            <a:off x="457200" y="1387234"/>
            <a:ext cx="8229600" cy="5089766"/>
          </a:xfrm>
        </p:spPr>
        <p:txBody>
          <a:bodyPr/>
          <a:lstStyle/>
          <a:p>
            <a:r>
              <a:rPr lang="fr-FR" altLang="x-none" dirty="0">
                <a:ea typeface="ＭＳ Ｐゴシック" charset="-128"/>
              </a:rPr>
              <a:t>Types caractères:</a:t>
            </a:r>
          </a:p>
          <a:p>
            <a:pPr lvl="1"/>
            <a:r>
              <a:rPr lang="fr-FR" altLang="x-none" dirty="0">
                <a:latin typeface="Courier New" charset="0"/>
                <a:ea typeface="ＭＳ Ｐゴシック" charset="-128"/>
              </a:rPr>
              <a:t>CHAR(n) </a:t>
            </a:r>
            <a:r>
              <a:rPr lang="fr-FR" altLang="x-none" dirty="0">
                <a:ea typeface="ＭＳ Ｐゴシック" charset="-128"/>
              </a:rPr>
              <a:t>: </a:t>
            </a:r>
            <a:r>
              <a:rPr lang="fr-FR" altLang="x-none" dirty="0">
                <a:latin typeface="Verdana" charset="0"/>
                <a:ea typeface="ＭＳ Ｐゴシック" charset="-128"/>
              </a:rPr>
              <a:t>Chaîne de caractères de longueur fixe : n octets complétés à droite par des espaces.</a:t>
            </a:r>
            <a:endParaRPr lang="fr-FR" altLang="x-none" dirty="0">
              <a:ea typeface="ＭＳ Ｐゴシック" charset="-128"/>
            </a:endParaRPr>
          </a:p>
          <a:p>
            <a:pPr lvl="1"/>
            <a:r>
              <a:rPr lang="fr-FR" altLang="x-none" dirty="0">
                <a:latin typeface="Courier New" charset="0"/>
                <a:ea typeface="ＭＳ Ｐゴシック" charset="-128"/>
              </a:rPr>
              <a:t>VARCHAR(n) </a:t>
            </a:r>
            <a:r>
              <a:rPr lang="fr-FR" altLang="x-none" dirty="0">
                <a:ea typeface="ＭＳ Ｐゴシック" charset="-128"/>
              </a:rPr>
              <a:t>: </a:t>
            </a:r>
            <a:r>
              <a:rPr lang="fr-FR" altLang="x-none" dirty="0">
                <a:latin typeface="Verdana" charset="0"/>
                <a:ea typeface="ＭＳ Ｐゴシック" charset="-128"/>
              </a:rPr>
              <a:t>Chaîne de caractères de longueur variable : n octets au maximum</a:t>
            </a:r>
          </a:p>
          <a:p>
            <a:pPr lvl="1"/>
            <a:r>
              <a:rPr lang="fr-FR" altLang="x-none" dirty="0">
                <a:latin typeface="Courier New" charset="0"/>
                <a:ea typeface="ＭＳ Ｐゴシック" charset="-128"/>
              </a:rPr>
              <a:t>TEXT </a:t>
            </a:r>
            <a:r>
              <a:rPr lang="fr-FR" altLang="x-none" dirty="0">
                <a:latin typeface="Verdana" charset="0"/>
                <a:ea typeface="ＭＳ Ｐゴシック" charset="-128"/>
              </a:rPr>
              <a:t>: Chaîne de caractères de longueur illimitée (synonyme de </a:t>
            </a:r>
            <a:r>
              <a:rPr lang="fr-FR" altLang="x-none" dirty="0">
                <a:latin typeface="Courier New" panose="02070309020205020404" pitchFamily="49" charset="0"/>
                <a:ea typeface="ＭＳ Ｐゴシック" charset="-128"/>
                <a:cs typeface="Courier New" panose="02070309020205020404" pitchFamily="49" charset="0"/>
              </a:rPr>
              <a:t>VARCHAR</a:t>
            </a:r>
            <a:r>
              <a:rPr lang="fr-FR" altLang="x-none" dirty="0">
                <a:latin typeface="Verdana" charset="0"/>
                <a:ea typeface="ＭＳ Ｐゴシック" charset="-128"/>
              </a:rPr>
              <a:t>)</a:t>
            </a:r>
            <a:endParaRPr lang="fr-FR" altLang="x-none" dirty="0">
              <a:ea typeface="ＭＳ Ｐゴシック" charset="-128"/>
            </a:endParaRPr>
          </a:p>
          <a:p>
            <a:r>
              <a:rPr lang="fr-FR" altLang="x-none" dirty="0">
                <a:ea typeface="ＭＳ Ｐゴシック" charset="-128"/>
              </a:rPr>
              <a:t>Types numériques :</a:t>
            </a:r>
          </a:p>
          <a:p>
            <a:pPr lvl="1"/>
            <a:r>
              <a:rPr lang="fr-FR" altLang="x-none" dirty="0">
                <a:latin typeface="Courier New" charset="0"/>
                <a:ea typeface="ＭＳ Ｐゴシック" charset="-128"/>
              </a:rPr>
              <a:t>NUMERIC(</a:t>
            </a:r>
            <a:r>
              <a:rPr lang="fr-FR" altLang="x-none" dirty="0" err="1">
                <a:latin typeface="Courier New" charset="0"/>
                <a:ea typeface="ＭＳ Ｐゴシック" charset="-128"/>
              </a:rPr>
              <a:t>p,s</a:t>
            </a:r>
            <a:r>
              <a:rPr lang="fr-FR" altLang="x-none" dirty="0">
                <a:latin typeface="Courier New" charset="0"/>
                <a:ea typeface="ＭＳ Ｐゴシック" charset="-128"/>
              </a:rPr>
              <a:t>) </a:t>
            </a:r>
            <a:r>
              <a:rPr lang="fr-FR" altLang="x-none" dirty="0">
                <a:ea typeface="ＭＳ Ｐゴシック" charset="-128"/>
              </a:rPr>
              <a:t>: </a:t>
            </a:r>
            <a:r>
              <a:rPr lang="fr-FR" altLang="x-none" dirty="0">
                <a:latin typeface="Verdana" charset="0"/>
                <a:ea typeface="ＭＳ Ｐゴシック" charset="-128"/>
              </a:rPr>
              <a:t>Numérique avec une précision de p chiffres dont s décimales</a:t>
            </a:r>
          </a:p>
          <a:p>
            <a:pPr lvl="1"/>
            <a:r>
              <a:rPr lang="fr-FR" altLang="x-none" dirty="0">
                <a:latin typeface="Courier New" charset="0"/>
                <a:ea typeface="ＭＳ Ｐゴシック" charset="-128"/>
              </a:rPr>
              <a:t>SMALLINT </a:t>
            </a:r>
            <a:r>
              <a:rPr lang="fr-FR" altLang="x-none" dirty="0">
                <a:latin typeface="Verdana" charset="0"/>
                <a:ea typeface="ＭＳ Ｐゴシック" charset="-128"/>
              </a:rPr>
              <a:t>(</a:t>
            </a:r>
            <a:r>
              <a:rPr lang="fr-FR" altLang="x-none" dirty="0">
                <a:ea typeface="ＭＳ Ｐゴシック" charset="-128"/>
              </a:rPr>
              <a:t>de -32768 à +32767)</a:t>
            </a:r>
            <a:r>
              <a:rPr lang="fr-FR" altLang="x-none" dirty="0">
                <a:latin typeface="Verdana" charset="0"/>
                <a:ea typeface="ＭＳ Ｐゴシック" charset="-128"/>
              </a:rPr>
              <a:t>, </a:t>
            </a:r>
            <a:r>
              <a:rPr lang="fr-FR" altLang="x-none" dirty="0">
                <a:latin typeface="Courier New" charset="0"/>
                <a:ea typeface="ＭＳ Ｐゴシック" charset="-128"/>
              </a:rPr>
              <a:t>INTEGER </a:t>
            </a:r>
            <a:r>
              <a:rPr lang="fr-FR" altLang="x-none" dirty="0">
                <a:latin typeface="Verdana" charset="0"/>
                <a:ea typeface="ＭＳ Ｐゴシック" charset="-128"/>
              </a:rPr>
              <a:t>(</a:t>
            </a:r>
            <a:r>
              <a:rPr lang="fr-FR" altLang="x-none" dirty="0">
                <a:ea typeface="ＭＳ Ｐゴシック" charset="-128"/>
              </a:rPr>
              <a:t>de -214 7483 648 à +214 7483 647), </a:t>
            </a:r>
            <a:r>
              <a:rPr lang="fr-FR" altLang="x-none" dirty="0">
                <a:latin typeface="Courier New" charset="0"/>
                <a:ea typeface="ＭＳ Ｐゴシック" charset="-128"/>
              </a:rPr>
              <a:t>REAL</a:t>
            </a:r>
            <a:r>
              <a:rPr lang="fr-FR" altLang="x-none" dirty="0">
                <a:ea typeface="ＭＳ Ｐゴシック" charset="-128"/>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94804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Principaux types de données PostgreSQL (2)</a:t>
            </a:r>
          </a:p>
        </p:txBody>
      </p:sp>
      <p:sp>
        <p:nvSpPr>
          <p:cNvPr id="2" name="Espace réservé du contenu 1"/>
          <p:cNvSpPr>
            <a:spLocks noGrp="1"/>
          </p:cNvSpPr>
          <p:nvPr>
            <p:ph idx="1"/>
          </p:nvPr>
        </p:nvSpPr>
        <p:spPr/>
        <p:txBody>
          <a:bodyPr/>
          <a:lstStyle/>
          <a:p>
            <a:pPr algn="just">
              <a:lnSpc>
                <a:spcPct val="90000"/>
              </a:lnSpc>
            </a:pPr>
            <a:r>
              <a:rPr lang="fr-FR" altLang="x-none" dirty="0">
                <a:ea typeface="ＭＳ Ｐゴシック" charset="-128"/>
              </a:rPr>
              <a:t>Types date :</a:t>
            </a:r>
          </a:p>
          <a:p>
            <a:pPr lvl="1" algn="just">
              <a:lnSpc>
                <a:spcPct val="90000"/>
              </a:lnSpc>
            </a:pPr>
            <a:r>
              <a:rPr lang="fr-FR" altLang="x-none" dirty="0">
                <a:latin typeface="Courier New" charset="0"/>
                <a:ea typeface="ＭＳ Ｐゴシック" charset="-128"/>
              </a:rPr>
              <a:t>DATE </a:t>
            </a:r>
            <a:r>
              <a:rPr lang="fr-FR" altLang="x-none" dirty="0">
                <a:ea typeface="ＭＳ Ｐゴシック" charset="-128"/>
              </a:rPr>
              <a:t>: </a:t>
            </a:r>
            <a:r>
              <a:rPr lang="fr-FR" altLang="x-none" dirty="0">
                <a:latin typeface="Verdana" charset="0"/>
                <a:ea typeface="ＭＳ Ｐゴシック" charset="-128"/>
              </a:rPr>
              <a:t>Date comprise entre 1er</a:t>
            </a:r>
            <a:r>
              <a:rPr lang="fr-FR" altLang="x-none" baseline="30000" dirty="0">
                <a:latin typeface="Verdana" charset="0"/>
                <a:ea typeface="ＭＳ Ｐゴシック" charset="-128"/>
              </a:rPr>
              <a:t> </a:t>
            </a:r>
            <a:r>
              <a:rPr lang="fr-FR" altLang="x-none" dirty="0">
                <a:latin typeface="Verdana" charset="0"/>
                <a:ea typeface="ＭＳ Ｐゴシック" charset="-128"/>
              </a:rPr>
              <a:t>janvier 4713 avant JC et le 31 décembre </a:t>
            </a:r>
            <a:r>
              <a:rPr lang="fr-FR" altLang="x-none" dirty="0">
                <a:ea typeface="ＭＳ Ｐゴシック" charset="-128"/>
              </a:rPr>
              <a:t>5874897 </a:t>
            </a:r>
            <a:r>
              <a:rPr lang="fr-FR" altLang="x-none" dirty="0">
                <a:latin typeface="Verdana" charset="0"/>
                <a:ea typeface="ＭＳ Ｐゴシック" charset="-128"/>
              </a:rPr>
              <a:t>après JC.</a:t>
            </a:r>
            <a:endParaRPr lang="fr-FR" altLang="x-none" dirty="0">
              <a:ea typeface="ＭＳ Ｐゴシック" charset="-128"/>
            </a:endParaRPr>
          </a:p>
          <a:p>
            <a:pPr lvl="1" algn="just">
              <a:lnSpc>
                <a:spcPct val="90000"/>
              </a:lnSpc>
            </a:pPr>
            <a:r>
              <a:rPr lang="fr-FR" altLang="x-none" dirty="0">
                <a:latin typeface="Courier New" charset="0"/>
                <a:ea typeface="ＭＳ Ｐゴシック" charset="-128"/>
              </a:rPr>
              <a:t>TIMESTAMP(p) </a:t>
            </a:r>
            <a:r>
              <a:rPr lang="fr-FR" altLang="x-none" dirty="0">
                <a:ea typeface="ＭＳ Ｐゴシック" charset="-128"/>
              </a:rPr>
              <a:t>: Données de type Date (Année, mois, jour, heure, minute et seconde) dans laquelle il est possible de préciser, à l'aide de la précision p, le nombre de chiffres significatifs pour les fractions de secondes (0 à 6).</a:t>
            </a:r>
          </a:p>
          <a:p>
            <a:pPr algn="just">
              <a:lnSpc>
                <a:spcPct val="90000"/>
              </a:lnSpc>
            </a:pPr>
            <a:r>
              <a:rPr lang="fr-FR" altLang="x-none" dirty="0">
                <a:latin typeface="Courier New" charset="0"/>
                <a:ea typeface="ＭＳ Ｐゴシック" charset="-128"/>
              </a:rPr>
              <a:t>BOOLEAN</a:t>
            </a:r>
          </a:p>
          <a:p>
            <a:pPr algn="just">
              <a:lnSpc>
                <a:spcPct val="90000"/>
              </a:lnSpc>
            </a:pPr>
            <a:r>
              <a:rPr lang="fr-FR" altLang="x-none" dirty="0">
                <a:latin typeface="Courier New" charset="0"/>
                <a:ea typeface="ＭＳ Ｐゴシック" charset="-128"/>
              </a:rPr>
              <a:t>BYTEA </a:t>
            </a:r>
            <a:r>
              <a:rPr lang="fr-FR" altLang="x-none" dirty="0">
                <a:ea typeface="ＭＳ Ｐゴシック" charset="-128"/>
              </a:rPr>
              <a:t>(</a:t>
            </a:r>
            <a:r>
              <a:rPr lang="fr-FR" altLang="x-none" dirty="0">
                <a:ea typeface="ＭＳ Ｐゴシック" charset="-128"/>
                <a:sym typeface="Wingdings" charset="2"/>
              </a:rPr>
              <a:t> BLOB) </a:t>
            </a:r>
            <a:r>
              <a:rPr lang="fr-FR" altLang="x-none" dirty="0">
                <a:ea typeface="ＭＳ Ｐゴシック" charset="-128"/>
              </a:rPr>
              <a:t>: Données binaires non structurées (4 Go maximum).</a:t>
            </a:r>
          </a:p>
          <a:p>
            <a:pPr algn="just">
              <a:lnSpc>
                <a:spcPct val="90000"/>
              </a:lnSpc>
            </a:pPr>
            <a:r>
              <a:rPr lang="fr-FR" altLang="x-none" dirty="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95191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fr-FR" altLang="x-none">
                <a:ea typeface="ＭＳ Ｐゴシック" charset="-128"/>
              </a:rPr>
              <a:t>Création de tables (suite)</a:t>
            </a:r>
          </a:p>
        </p:txBody>
      </p:sp>
      <p:sp>
        <p:nvSpPr>
          <p:cNvPr id="2" name="Espace réservé du contenu 1"/>
          <p:cNvSpPr>
            <a:spLocks noGrp="1"/>
          </p:cNvSpPr>
          <p:nvPr>
            <p:ph idx="1"/>
          </p:nvPr>
        </p:nvSpPr>
        <p:spPr/>
        <p:txBody>
          <a:bodyPr/>
          <a:lstStyle/>
          <a:p>
            <a:r>
              <a:rPr lang="fr-FR" altLang="x-none" dirty="0">
                <a:latin typeface="Courier New" charset="0"/>
                <a:ea typeface="ＭＳ Ｐゴシック" charset="-128"/>
              </a:rPr>
              <a:t>CREATE</a:t>
            </a:r>
            <a:r>
              <a:rPr lang="fr-FR" altLang="x-none" dirty="0">
                <a:ea typeface="ＭＳ Ｐゴシック" charset="-128"/>
              </a:rPr>
              <a:t> à l'aide de </a:t>
            </a:r>
            <a:r>
              <a:rPr lang="fr-FR" altLang="x-none" dirty="0">
                <a:latin typeface="Courier New" charset="0"/>
                <a:ea typeface="ＭＳ Ｐゴシック" charset="-128"/>
              </a:rPr>
              <a:t>SELECT</a:t>
            </a:r>
          </a:p>
          <a:p>
            <a:pPr lvl="1"/>
            <a:r>
              <a:rPr lang="fr-FR" altLang="x-none" sz="2200" dirty="0">
                <a:ea typeface="ＭＳ Ｐゴシック" charset="-128"/>
              </a:rPr>
              <a:t>Exemple : création de la table dept_20. La structure de cette table est identique à celle de la table DEPT</a:t>
            </a:r>
            <a:endParaRPr lang="fr-FR" altLang="x-none" sz="2200" b="1" dirty="0">
              <a:latin typeface="Courier New" charset="0"/>
              <a:ea typeface="ＭＳ Ｐゴシック" charset="-128"/>
            </a:endParaRPr>
          </a:p>
          <a:p>
            <a:pPr lvl="2">
              <a:buNone/>
            </a:pPr>
            <a:r>
              <a:rPr lang="en-US" altLang="x-none" sz="2000" b="1" dirty="0">
                <a:latin typeface="Courier New" charset="0"/>
                <a:ea typeface="ＭＳ Ｐゴシック" charset="-128"/>
              </a:rPr>
              <a:t>CREATE TABLE dept_20 AS</a:t>
            </a:r>
          </a:p>
          <a:p>
            <a:pPr lvl="2">
              <a:buNone/>
            </a:pPr>
            <a:r>
              <a:rPr lang="en-US" altLang="x-none" sz="2000" b="1" dirty="0">
                <a:latin typeface="Courier New" charset="0"/>
                <a:ea typeface="ＭＳ Ｐゴシック" charset="-128"/>
              </a:rPr>
              <a:t>	SELECT * FROM </a:t>
            </a:r>
            <a:r>
              <a:rPr lang="en-US" altLang="x-none" sz="2000" b="1" dirty="0" err="1">
                <a:latin typeface="Courier New" charset="0"/>
                <a:ea typeface="ＭＳ Ｐゴシック" charset="-128"/>
              </a:rPr>
              <a:t>dept</a:t>
            </a:r>
            <a:endParaRPr lang="en-US" altLang="x-none" sz="2000" b="1" dirty="0">
              <a:latin typeface="Courier New" charset="0"/>
              <a:ea typeface="ＭＳ Ｐゴシック" charset="-128"/>
            </a:endParaRPr>
          </a:p>
          <a:p>
            <a:pPr lvl="2">
              <a:buNone/>
            </a:pPr>
            <a:r>
              <a:rPr lang="en-US" altLang="x-none" sz="2000" b="1" dirty="0">
                <a:latin typeface="Courier New" charset="0"/>
                <a:ea typeface="ＭＳ Ｐゴシック" charset="-128"/>
              </a:rPr>
              <a:t>	WHERE </a:t>
            </a:r>
            <a:r>
              <a:rPr lang="en-US" altLang="x-none" sz="2000" b="1" dirty="0" err="1">
                <a:latin typeface="Courier New" charset="0"/>
                <a:ea typeface="ＭＳ Ｐゴシック" charset="-128"/>
              </a:rPr>
              <a:t>deptno</a:t>
            </a:r>
            <a:r>
              <a:rPr lang="en-US" altLang="x-none" sz="2000" b="1" dirty="0">
                <a:latin typeface="Courier New" charset="0"/>
                <a:ea typeface="ＭＳ Ｐゴシック" charset="-128"/>
              </a:rPr>
              <a:t> = 20</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115183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fr-FR" altLang="x-none">
                <a:ea typeface="ＭＳ Ｐゴシック" charset="-128"/>
              </a:rPr>
              <a:t>Création de contraintes d</a:t>
            </a:r>
            <a:r>
              <a:rPr lang="ja-JP" altLang="fr-FR">
                <a:ea typeface="ＭＳ Ｐゴシック" charset="-128"/>
              </a:rPr>
              <a:t>’</a:t>
            </a:r>
            <a:r>
              <a:rPr lang="fr-FR" altLang="ja-JP">
                <a:ea typeface="ＭＳ Ｐゴシック" charset="-128"/>
              </a:rPr>
              <a:t>intégrité (1)</a:t>
            </a:r>
            <a:endParaRPr lang="fr-FR" altLang="x-none">
              <a:ea typeface="ＭＳ Ｐゴシック" charset="-128"/>
            </a:endParaRPr>
          </a:p>
        </p:txBody>
      </p:sp>
      <p:sp>
        <p:nvSpPr>
          <p:cNvPr id="2" name="Espace réservé du contenu 1"/>
          <p:cNvSpPr>
            <a:spLocks noGrp="1"/>
          </p:cNvSpPr>
          <p:nvPr>
            <p:ph idx="1"/>
          </p:nvPr>
        </p:nvSpPr>
        <p:spPr>
          <a:xfrm>
            <a:off x="457200" y="1387234"/>
            <a:ext cx="8229600" cy="5470766"/>
          </a:xfrm>
        </p:spPr>
        <p:txBody>
          <a:bodyPr/>
          <a:lstStyle/>
          <a:p>
            <a:pPr>
              <a:lnSpc>
                <a:spcPct val="80000"/>
              </a:lnSpc>
            </a:pPr>
            <a:r>
              <a:rPr lang="fr-FR" altLang="x-none" sz="1600" dirty="0">
                <a:ea typeface="ＭＳ Ｐゴシック" charset="-128"/>
              </a:rPr>
              <a:t>Moyen permettant de garantir que les modifications apportées à la base ne pourront en aucun cas la rendre incohérente.</a:t>
            </a:r>
          </a:p>
          <a:p>
            <a:pPr>
              <a:lnSpc>
                <a:spcPct val="80000"/>
              </a:lnSpc>
            </a:pPr>
            <a:r>
              <a:rPr lang="fr-FR" altLang="x-none" sz="1600" dirty="0">
                <a:ea typeface="ＭＳ Ｐゴシック" charset="-128"/>
              </a:rPr>
              <a:t>Différents types de contraintes d</a:t>
            </a:r>
            <a:r>
              <a:rPr lang="ja-JP" altLang="fr-FR" sz="1600" dirty="0"/>
              <a:t>’</a:t>
            </a:r>
            <a:r>
              <a:rPr lang="fr-FR" altLang="ja-JP" sz="1600" dirty="0"/>
              <a:t>intégrité :</a:t>
            </a:r>
          </a:p>
          <a:p>
            <a:pPr lvl="1">
              <a:lnSpc>
                <a:spcPct val="90000"/>
              </a:lnSpc>
            </a:pPr>
            <a:r>
              <a:rPr lang="fr-FR" altLang="x-none" sz="1700" dirty="0">
                <a:ea typeface="ＭＳ Ｐゴシック" charset="-128"/>
              </a:rPr>
              <a:t>Définie lors de la création des tables</a:t>
            </a:r>
            <a:endParaRPr lang="fr-FR" altLang="x-none" sz="1700" dirty="0">
              <a:solidFill>
                <a:schemeClr val="hlink"/>
              </a:solidFill>
              <a:ea typeface="ＭＳ Ｐゴシック" charset="-128"/>
            </a:endParaRPr>
          </a:p>
          <a:p>
            <a:pPr lvl="2">
              <a:lnSpc>
                <a:spcPct val="80000"/>
              </a:lnSpc>
            </a:pPr>
            <a:r>
              <a:rPr lang="fr-FR" altLang="x-none" sz="1400" dirty="0">
                <a:ea typeface="ＭＳ Ｐゴシック" charset="-128"/>
              </a:rPr>
              <a:t>les contraintes de domaine</a:t>
            </a:r>
          </a:p>
          <a:p>
            <a:pPr lvl="3">
              <a:lnSpc>
                <a:spcPct val="80000"/>
              </a:lnSpc>
            </a:pPr>
            <a:r>
              <a:rPr lang="fr-FR" altLang="x-none" sz="1300" dirty="0">
                <a:ea typeface="ＭＳ Ｐゴシック" charset="-128"/>
              </a:rPr>
              <a:t>type de colonne, valeur par défaut, ensemble de valeurs, conditions qu'une valeur doit remplir ; caractère obligatoire ou non des colonnes (NULL ou NOT NULL).</a:t>
            </a:r>
          </a:p>
          <a:p>
            <a:pPr lvl="2">
              <a:lnSpc>
                <a:spcPct val="80000"/>
              </a:lnSpc>
            </a:pPr>
            <a:r>
              <a:rPr lang="fr-FR" altLang="x-none" sz="1400" dirty="0">
                <a:ea typeface="ＭＳ Ｐゴシック" charset="-128"/>
              </a:rPr>
              <a:t>les contraintes de clé unique</a:t>
            </a:r>
          </a:p>
          <a:p>
            <a:pPr lvl="3">
              <a:lnSpc>
                <a:spcPct val="80000"/>
              </a:lnSpc>
            </a:pPr>
            <a:r>
              <a:rPr lang="fr-FR" altLang="x-none" sz="1300" dirty="0">
                <a:ea typeface="ＭＳ Ｐゴシック" charset="-128"/>
              </a:rPr>
              <a:t>garantissent qu'une même valeur ne peut se trouver sur plus d'une ligne</a:t>
            </a:r>
            <a:r>
              <a:rPr lang="fr-FR" altLang="x-none" sz="1200" dirty="0">
                <a:ea typeface="ＭＳ Ｐゴシック" charset="-128"/>
              </a:rPr>
              <a:t>.</a:t>
            </a:r>
          </a:p>
          <a:p>
            <a:pPr lvl="2">
              <a:lnSpc>
                <a:spcPct val="80000"/>
              </a:lnSpc>
            </a:pPr>
            <a:r>
              <a:rPr lang="fr-FR" altLang="x-none" sz="1400" dirty="0">
                <a:ea typeface="ＭＳ Ｐゴシック" charset="-128"/>
              </a:rPr>
              <a:t>les contraintes de clé primaire</a:t>
            </a:r>
          </a:p>
          <a:p>
            <a:pPr lvl="3">
              <a:lnSpc>
                <a:spcPct val="80000"/>
              </a:lnSpc>
            </a:pPr>
            <a:r>
              <a:rPr lang="fr-FR" altLang="x-none" sz="1300" dirty="0">
                <a:ea typeface="ＭＳ Ｐゴシック" charset="-128"/>
              </a:rPr>
              <a:t>colonne ou groupe de colonnes choisis pour identifier de façon unique chacune des occurrences de tables, et </a:t>
            </a:r>
            <a:r>
              <a:rPr lang="fr-FR" altLang="x-none" sz="1300" dirty="0" err="1">
                <a:ea typeface="ＭＳ Ｐゴシック" charset="-128"/>
              </a:rPr>
              <a:t>référençable</a:t>
            </a:r>
            <a:r>
              <a:rPr lang="fr-FR" altLang="x-none" sz="1300" dirty="0">
                <a:ea typeface="ＭＳ Ｐゴシック" charset="-128"/>
              </a:rPr>
              <a:t> par une clé étrangère.</a:t>
            </a:r>
          </a:p>
          <a:p>
            <a:pPr lvl="2">
              <a:lnSpc>
                <a:spcPct val="80000"/>
              </a:lnSpc>
            </a:pPr>
            <a:r>
              <a:rPr lang="fr-FR" altLang="x-none" sz="1400" dirty="0">
                <a:ea typeface="ＭＳ Ｐゴシック" charset="-128"/>
              </a:rPr>
              <a:t>les contraintes référentielles (clé étrangère)</a:t>
            </a:r>
          </a:p>
          <a:p>
            <a:pPr lvl="3">
              <a:lnSpc>
                <a:spcPct val="80000"/>
              </a:lnSpc>
            </a:pPr>
            <a:r>
              <a:rPr lang="fr-FR" altLang="x-none" sz="1300" dirty="0">
                <a:ea typeface="ＭＳ Ｐゴシック" charset="-128"/>
              </a:rPr>
              <a:t>garantissent qu'une colonne ou un groupe de colonnes existe dans une autre entité</a:t>
            </a:r>
            <a:r>
              <a:rPr lang="fr-FR" altLang="x-none" sz="1200" dirty="0">
                <a:ea typeface="ＭＳ Ｐゴシック" charset="-128"/>
              </a:rPr>
              <a:t>.</a:t>
            </a:r>
          </a:p>
          <a:p>
            <a:pPr lvl="1">
              <a:lnSpc>
                <a:spcPct val="90000"/>
              </a:lnSpc>
            </a:pPr>
            <a:r>
              <a:rPr lang="fr-FR" altLang="x-none" sz="1700" dirty="0">
                <a:ea typeface="ＭＳ Ｐゴシック" charset="-128"/>
              </a:rPr>
              <a:t>Définies par trigger</a:t>
            </a:r>
          </a:p>
          <a:p>
            <a:pPr lvl="2">
              <a:lnSpc>
                <a:spcPct val="90000"/>
              </a:lnSpc>
            </a:pPr>
            <a:r>
              <a:rPr lang="fr-FR" altLang="x-none" sz="1400" dirty="0">
                <a:ea typeface="ＭＳ Ｐゴシック" charset="-128"/>
              </a:rPr>
              <a:t>Contraintes </a:t>
            </a:r>
            <a:r>
              <a:rPr lang="fr-FR" altLang="x-none" sz="1400" dirty="0">
                <a:solidFill>
                  <a:schemeClr val="hlink"/>
                </a:solidFill>
                <a:ea typeface="ＭＳ Ｐゴシック" charset="-128"/>
              </a:rPr>
              <a:t>temporelles</a:t>
            </a:r>
            <a:r>
              <a:rPr lang="fr-FR" altLang="x-none" sz="1400" dirty="0">
                <a:ea typeface="ＭＳ Ｐゴシック" charset="-128"/>
              </a:rPr>
              <a:t> : salaire ne peut pas baisser…</a:t>
            </a:r>
          </a:p>
          <a:p>
            <a:pPr lvl="2">
              <a:lnSpc>
                <a:spcPct val="90000"/>
              </a:lnSpc>
            </a:pPr>
            <a:r>
              <a:rPr lang="fr-FR" altLang="x-none" sz="1400" dirty="0">
                <a:ea typeface="ＭＳ Ｐゴシック" charset="-128"/>
              </a:rPr>
              <a:t>Contraintes avec </a:t>
            </a:r>
            <a:r>
              <a:rPr lang="fr-FR" altLang="x-none" sz="1400" dirty="0">
                <a:solidFill>
                  <a:schemeClr val="hlink"/>
                </a:solidFill>
                <a:ea typeface="ＭＳ Ｐゴシック" charset="-128"/>
              </a:rPr>
              <a:t>agrégats</a:t>
            </a:r>
            <a:r>
              <a:rPr lang="fr-FR" altLang="x-none" sz="1400" dirty="0">
                <a:ea typeface="ＭＳ Ｐゴシック" charset="-128"/>
              </a:rPr>
              <a:t> : ne porte pas sur un attribut ou un </a:t>
            </a:r>
            <a:r>
              <a:rPr lang="fr-FR" altLang="x-none" sz="1400" dirty="0" err="1">
                <a:ea typeface="ＭＳ Ｐゴシック" charset="-128"/>
              </a:rPr>
              <a:t>tuples</a:t>
            </a:r>
            <a:r>
              <a:rPr lang="fr-FR" altLang="x-none" sz="1400" dirty="0">
                <a:ea typeface="ＭＳ Ｐゴシック" charset="-128"/>
              </a:rPr>
              <a:t>, mais plusieurs </a:t>
            </a:r>
            <a:r>
              <a:rPr lang="fr-FR" altLang="x-none" sz="1400" dirty="0" err="1">
                <a:ea typeface="ＭＳ Ｐゴシック" charset="-128"/>
              </a:rPr>
              <a:t>tuples</a:t>
            </a:r>
            <a:r>
              <a:rPr lang="fr-FR" altLang="x-none" sz="1400" dirty="0">
                <a:ea typeface="ＭＳ Ｐゴシック" charset="-128"/>
              </a:rPr>
              <a:t> ou même toute la table : </a:t>
            </a:r>
          </a:p>
          <a:p>
            <a:pPr lvl="3">
              <a:lnSpc>
                <a:spcPct val="90000"/>
              </a:lnSpc>
            </a:pPr>
            <a:r>
              <a:rPr lang="fr-FR" altLang="x-none" sz="1300" dirty="0">
                <a:ea typeface="ＭＳ Ｐゴシック" charset="-128"/>
              </a:rPr>
              <a:t>Exemple : « Il doit y avoir autant de départements localisés à Paris que de départements à Londres » </a:t>
            </a:r>
          </a:p>
          <a:p>
            <a:pPr lvl="3">
              <a:lnSpc>
                <a:spcPct val="90000"/>
              </a:lnSpc>
            </a:pPr>
            <a:r>
              <a:rPr lang="fr-FR" altLang="x-none" sz="1300" dirty="0">
                <a:ea typeface="ＭＳ Ｐゴシック" charset="-128"/>
              </a:rPr>
              <a:t>Cette contrainte ne peut être vérifiée que lorsque « tous les départements sont insérés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181500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fr-FR" altLang="x-none">
                <a:ea typeface="ＭＳ Ｐゴシック" charset="-128"/>
              </a:rPr>
              <a:t>Création de contraintes d</a:t>
            </a:r>
            <a:r>
              <a:rPr lang="ja-JP" altLang="fr-FR">
                <a:ea typeface="ＭＳ Ｐゴシック" charset="-128"/>
              </a:rPr>
              <a:t>’</a:t>
            </a:r>
            <a:r>
              <a:rPr lang="fr-FR" altLang="ja-JP">
                <a:ea typeface="ＭＳ Ｐゴシック" charset="-128"/>
              </a:rPr>
              <a:t>intégrité (2)</a:t>
            </a:r>
            <a:endParaRPr lang="fr-FR" altLang="x-none">
              <a:ea typeface="ＭＳ Ｐゴシック" charset="-128"/>
            </a:endParaRPr>
          </a:p>
        </p:txBody>
      </p:sp>
      <p:sp>
        <p:nvSpPr>
          <p:cNvPr id="2" name="Espace réservé du contenu 1"/>
          <p:cNvSpPr>
            <a:spLocks noGrp="1"/>
          </p:cNvSpPr>
          <p:nvPr>
            <p:ph idx="1"/>
          </p:nvPr>
        </p:nvSpPr>
        <p:spPr/>
        <p:txBody>
          <a:bodyPr/>
          <a:lstStyle/>
          <a:p>
            <a:pPr>
              <a:lnSpc>
                <a:spcPct val="80000"/>
              </a:lnSpc>
            </a:pPr>
            <a:r>
              <a:rPr lang="fr-FR" altLang="x-none" sz="2800" dirty="0">
                <a:ea typeface="ＭＳ Ｐゴシック" charset="-128"/>
              </a:rPr>
              <a:t>Respect des contraintes d’</a:t>
            </a:r>
            <a:r>
              <a:rPr lang="fr-FR" altLang="ja-JP" sz="2800" dirty="0"/>
              <a:t>intégrité :</a:t>
            </a:r>
          </a:p>
          <a:p>
            <a:pPr lvl="1"/>
            <a:r>
              <a:rPr lang="fr-FR" altLang="x-none" sz="2400" dirty="0">
                <a:ea typeface="ＭＳ Ｐゴシック" charset="-128"/>
              </a:rPr>
              <a:t>Lors de chaque accès en mise à jour (ajout, modification, suppression), le SGBD doit </a:t>
            </a:r>
            <a:r>
              <a:rPr lang="fr-FR" altLang="x-none" sz="2400" dirty="0">
                <a:solidFill>
                  <a:schemeClr val="hlink"/>
                </a:solidFill>
                <a:ea typeface="ＭＳ Ｐゴシック" charset="-128"/>
              </a:rPr>
              <a:t>vérifier</a:t>
            </a:r>
            <a:r>
              <a:rPr lang="fr-FR" altLang="x-none" sz="2400" dirty="0">
                <a:ea typeface="ＭＳ Ｐゴシック" charset="-128"/>
              </a:rPr>
              <a:t> les contraintes d’</a:t>
            </a:r>
            <a:r>
              <a:rPr lang="fr-FR" altLang="ja-JP" sz="2400" dirty="0"/>
              <a:t>intégrité.</a:t>
            </a:r>
          </a:p>
          <a:p>
            <a:pPr lvl="1"/>
            <a:r>
              <a:rPr lang="fr-FR" altLang="x-none" sz="2400" dirty="0">
                <a:ea typeface="ＭＳ Ｐゴシック" charset="-128"/>
              </a:rPr>
              <a:t>Elles sont en général définies lors de la </a:t>
            </a:r>
            <a:r>
              <a:rPr lang="fr-FR" altLang="x-none" sz="2400" dirty="0">
                <a:solidFill>
                  <a:schemeClr val="hlink"/>
                </a:solidFill>
                <a:ea typeface="ＭＳ Ｐゴシック" charset="-128"/>
              </a:rPr>
              <a:t>création</a:t>
            </a:r>
            <a:r>
              <a:rPr lang="fr-FR" altLang="x-none" sz="2400" dirty="0">
                <a:ea typeface="ＭＳ Ｐゴシック" charset="-128"/>
              </a:rPr>
              <a:t> des tables, en donnant des précisions sur les attributs concernés.</a:t>
            </a:r>
          </a:p>
          <a:p>
            <a:pPr lvl="1"/>
            <a:r>
              <a:rPr lang="fr-FR" altLang="x-none" sz="2400" dirty="0">
                <a:ea typeface="ＭＳ Ｐゴシック" charset="-128"/>
              </a:rPr>
              <a:t>Certaines font l’</a:t>
            </a:r>
            <a:r>
              <a:rPr lang="fr-FR" altLang="ja-JP" sz="2400" dirty="0"/>
              <a:t>objet de procédures particulières appelées </a:t>
            </a:r>
            <a:r>
              <a:rPr lang="fr-FR" altLang="ja-JP" sz="2400" dirty="0">
                <a:solidFill>
                  <a:schemeClr val="hlink"/>
                </a:solidFill>
              </a:rPr>
              <a:t>triggers</a:t>
            </a:r>
            <a:r>
              <a:rPr lang="fr-FR" altLang="ja-JP" sz="2400" dirty="0"/>
              <a:t> (déclencheur) qui sont exécutées lors de l’accès en MAJ aux données.</a:t>
            </a:r>
            <a:endParaRPr lang="fr-FR" altLang="x-none" sz="2400"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3968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3600">
                <a:ea typeface="ＭＳ Ｐゴシック" charset="-128"/>
              </a:rPr>
              <a:t>Clé primaire et clé étrangère</a:t>
            </a:r>
          </a:p>
        </p:txBody>
      </p:sp>
      <p:graphicFrame>
        <p:nvGraphicFramePr>
          <p:cNvPr id="60419" name="Object 2"/>
          <p:cNvGraphicFramePr>
            <a:graphicFrameLocks noGrp="1"/>
          </p:cNvGraphicFramePr>
          <p:nvPr>
            <p:ph idx="1"/>
            <p:extLst>
              <p:ext uri="{D42A27DB-BD31-4B8C-83A1-F6EECF244321}">
                <p14:modId xmlns:p14="http://schemas.microsoft.com/office/powerpoint/2010/main" val="1592318811"/>
              </p:ext>
            </p:extLst>
          </p:nvPr>
        </p:nvGraphicFramePr>
        <p:xfrm>
          <a:off x="1939925" y="1612901"/>
          <a:ext cx="5540375" cy="4840288"/>
        </p:xfrm>
        <a:graphic>
          <a:graphicData uri="http://schemas.openxmlformats.org/presentationml/2006/ole">
            <mc:AlternateContent xmlns:mc="http://schemas.openxmlformats.org/markup-compatibility/2006">
              <mc:Choice xmlns:v="urn:schemas-microsoft-com:vml" Requires="v">
                <p:oleObj spid="_x0000_s55401" name="VISIO" r:id="rId4" imgW="6384036" imgH="5620512" progId="Visio.Drawing.4">
                  <p:embed/>
                </p:oleObj>
              </mc:Choice>
              <mc:Fallback>
                <p:oleObj name="VISIO" r:id="rId4" imgW="6384036" imgH="5620512" progId="Visio.Drawing.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1612901"/>
                        <a:ext cx="5540375" cy="4840288"/>
                      </a:xfrm>
                      <a:prstGeom prst="rect">
                        <a:avLst/>
                      </a:prstGeom>
                      <a:noFill/>
                      <a:ln>
                        <a:noFill/>
                      </a:ln>
                      <a:effectLst/>
                    </p:spPr>
                  </p:pic>
                </p:oleObj>
              </mc:Fallback>
            </mc:AlternateContent>
          </a:graphicData>
        </a:graphic>
      </p:graphicFrame>
      <p:sp>
        <p:nvSpPr>
          <p:cNvPr id="2" name="Espace réservé du numéro de diapositive 1"/>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8107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Clé primaire et clé étrangère (suite)</a:t>
            </a:r>
          </a:p>
        </p:txBody>
      </p:sp>
      <p:sp>
        <p:nvSpPr>
          <p:cNvPr id="6"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Lors d'une insertion :</a:t>
            </a:r>
          </a:p>
          <a:p>
            <a:pPr lvl="1">
              <a:lnSpc>
                <a:spcPct val="80000"/>
              </a:lnSpc>
            </a:pPr>
            <a:r>
              <a:rPr lang="fr-FR" altLang="x-none" dirty="0">
                <a:ea typeface="ＭＳ Ｐゴシック" charset="-128"/>
              </a:rPr>
              <a:t>Unicité de la clé primaire et des clés uniques ;</a:t>
            </a:r>
          </a:p>
          <a:p>
            <a:pPr lvl="1">
              <a:lnSpc>
                <a:spcPct val="80000"/>
              </a:lnSpc>
            </a:pPr>
            <a:r>
              <a:rPr lang="fr-FR" altLang="x-none" dirty="0">
                <a:ea typeface="ＭＳ Ｐゴシック" charset="-128"/>
              </a:rPr>
              <a:t>Pour chacune des clés étrangères, existence d'une occurrence correspondante dans la table référencée ;</a:t>
            </a:r>
          </a:p>
          <a:p>
            <a:pPr lvl="1">
              <a:lnSpc>
                <a:spcPct val="80000"/>
              </a:lnSpc>
            </a:pPr>
            <a:r>
              <a:rPr lang="fr-FR" altLang="x-none" dirty="0">
                <a:ea typeface="ＭＳ Ｐゴシック" charset="-128"/>
              </a:rPr>
              <a:t>Cohérence des valeurs avec leur type (</a:t>
            </a:r>
            <a:r>
              <a:rPr lang="fr-FR" altLang="x-none" dirty="0">
                <a:latin typeface="Courier New" charset="0"/>
                <a:ea typeface="Courier New" charset="0"/>
                <a:cs typeface="Courier New" charset="0"/>
              </a:rPr>
              <a:t>NUMERIC</a:t>
            </a:r>
            <a:r>
              <a:rPr lang="fr-FR" altLang="x-none" dirty="0">
                <a:ea typeface="ＭＳ Ｐゴシック" charset="-128"/>
              </a:rPr>
              <a:t>, </a:t>
            </a:r>
            <a:r>
              <a:rPr lang="fr-FR" altLang="x-none" dirty="0">
                <a:latin typeface="Courier New" charset="0"/>
                <a:ea typeface="Courier New" charset="0"/>
                <a:cs typeface="Courier New" charset="0"/>
              </a:rPr>
              <a:t>VARCHAR</a:t>
            </a:r>
            <a:r>
              <a:rPr lang="fr-FR" altLang="x-none" dirty="0">
                <a:ea typeface="ＭＳ Ｐゴシック" charset="-128"/>
              </a:rPr>
              <a:t>,...), le caractère obligatoire ou non (</a:t>
            </a: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r>
              <a:rPr lang="fr-FR" altLang="x-none" dirty="0">
                <a:ea typeface="ＭＳ Ｐゴシック" charset="-128"/>
              </a:rPr>
              <a:t>), les conditions éventuelles.</a:t>
            </a:r>
          </a:p>
          <a:p>
            <a:pPr>
              <a:lnSpc>
                <a:spcPct val="80000"/>
              </a:lnSpc>
            </a:pPr>
            <a:r>
              <a:rPr lang="fr-FR" altLang="x-none" sz="2800" dirty="0">
                <a:ea typeface="ＭＳ Ｐゴシック" charset="-128"/>
              </a:rPr>
              <a:t>Lors d'une suppression :</a:t>
            </a:r>
          </a:p>
          <a:p>
            <a:pPr lvl="1">
              <a:lnSpc>
                <a:spcPct val="80000"/>
              </a:lnSpc>
            </a:pPr>
            <a:r>
              <a:rPr lang="fr-FR" altLang="x-none" dirty="0">
                <a:ea typeface="ＭＳ Ｐゴシック" charset="-128"/>
              </a:rPr>
              <a:t>S'il n'existe pas de clé étrangère dans d'autres tables dont la valeur correspond à l'une des clés primaires supprimées, la suppression est effectuée ;</a:t>
            </a:r>
          </a:p>
          <a:p>
            <a:pPr lvl="1">
              <a:lnSpc>
                <a:spcPct val="80000"/>
              </a:lnSpc>
            </a:pPr>
            <a:r>
              <a:rPr lang="fr-FR" altLang="x-none" dirty="0">
                <a:ea typeface="ＭＳ Ｐゴシック" charset="-128"/>
              </a:rPr>
              <a:t>Sinon,</a:t>
            </a:r>
          </a:p>
          <a:p>
            <a:pPr lvl="2">
              <a:lnSpc>
                <a:spcPct val="80000"/>
              </a:lnSpc>
            </a:pPr>
            <a:r>
              <a:rPr lang="fr-FR" altLang="x-none" dirty="0">
                <a:ea typeface="ＭＳ Ｐゴシック" charset="-128"/>
              </a:rPr>
              <a:t>soit la suppression est rejetée (</a:t>
            </a:r>
            <a:r>
              <a:rPr lang="fr-FR" altLang="x-none" dirty="0">
                <a:latin typeface="Courier New" charset="0"/>
                <a:ea typeface="Courier New" charset="0"/>
                <a:cs typeface="Courier New" charset="0"/>
              </a:rPr>
              <a:t>ON DELETE RESTRICT</a:t>
            </a:r>
            <a:r>
              <a:rPr lang="fr-FR" altLang="x-none" dirty="0">
                <a:ea typeface="ＭＳ Ｐゴシック" charset="-128"/>
              </a:rPr>
              <a:t>)</a:t>
            </a:r>
          </a:p>
          <a:p>
            <a:pPr lvl="2">
              <a:lnSpc>
                <a:spcPct val="80000"/>
              </a:lnSpc>
            </a:pPr>
            <a:r>
              <a:rPr lang="fr-FR" altLang="x-none" dirty="0">
                <a:ea typeface="ＭＳ Ｐゴシック" charset="-128"/>
              </a:rPr>
              <a:t>Soit toutes les lignes référençant l'une des clés primaires supprimées sont aussi supprimées (suppression en CASCADE =&gt; </a:t>
            </a:r>
            <a:r>
              <a:rPr lang="fr-FR" altLang="x-none" dirty="0">
                <a:latin typeface="Courier New" charset="0"/>
                <a:ea typeface="Courier New" charset="0"/>
                <a:cs typeface="Courier New" charset="0"/>
              </a:rPr>
              <a:t>ON DELETE CASCADE</a:t>
            </a:r>
            <a:r>
              <a:rPr lang="fr-FR" altLang="x-none" dirty="0">
                <a:ea typeface="ＭＳ Ｐゴシック" charset="-128"/>
              </a:rPr>
              <a:t>).</a:t>
            </a:r>
          </a:p>
          <a:p>
            <a:pPr lvl="2">
              <a:lnSpc>
                <a:spcPct val="80000"/>
              </a:lnSpc>
            </a:pPr>
            <a:r>
              <a:rPr lang="fr-FR" altLang="x-none" dirty="0">
                <a:ea typeface="ＭＳ Ｐゴシック" charset="-128"/>
              </a:rPr>
              <a:t>Soit les clés étrangères sont mises à NULL (</a:t>
            </a:r>
            <a:r>
              <a:rPr lang="fr-FR" altLang="x-none" dirty="0">
                <a:latin typeface="Courier New" charset="0"/>
                <a:ea typeface="Courier New" charset="0"/>
                <a:cs typeface="Courier New" charset="0"/>
              </a:rPr>
              <a:t>ON DELETE SET NULL</a:t>
            </a:r>
            <a:r>
              <a:rPr lang="fr-FR" altLang="x-none" dirty="0">
                <a:ea typeface="ＭＳ Ｐゴシック" charset="-128"/>
              </a:rPr>
              <a:t>)</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30533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Clé primaire et clé étrangère (suite)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Lors d'une mise à jour :	</a:t>
            </a:r>
          </a:p>
          <a:p>
            <a:pPr lvl="1">
              <a:lnSpc>
                <a:spcPct val="80000"/>
              </a:lnSpc>
            </a:pPr>
            <a:r>
              <a:rPr lang="fr-FR" altLang="x-none" dirty="0">
                <a:ea typeface="ＭＳ Ｐゴシック" charset="-128"/>
              </a:rPr>
              <a:t>Cohérence des valeurs avec leur type (</a:t>
            </a:r>
            <a:r>
              <a:rPr lang="fr-FR" altLang="x-none" dirty="0">
                <a:latin typeface="Courier New" charset="0"/>
                <a:ea typeface="Courier New" charset="0"/>
                <a:cs typeface="Courier New" charset="0"/>
              </a:rPr>
              <a:t>NUMERIC</a:t>
            </a:r>
            <a:r>
              <a:rPr lang="fr-FR" altLang="x-none" dirty="0">
                <a:ea typeface="ＭＳ Ｐゴシック" charset="-128"/>
              </a:rPr>
              <a:t>, </a:t>
            </a:r>
            <a:r>
              <a:rPr lang="fr-FR" altLang="x-none" dirty="0">
                <a:latin typeface="Courier New" charset="0"/>
                <a:ea typeface="Courier New" charset="0"/>
                <a:cs typeface="Courier New" charset="0"/>
              </a:rPr>
              <a:t>VARCHAR</a:t>
            </a:r>
            <a:r>
              <a:rPr lang="fr-FR" altLang="x-none" dirty="0">
                <a:ea typeface="ＭＳ Ｐゴシック" charset="-128"/>
              </a:rPr>
              <a:t>,...), le caractère obligatoire ou non (</a:t>
            </a: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r>
              <a:rPr lang="fr-FR" altLang="x-none" dirty="0">
                <a:ea typeface="ＭＳ Ｐゴシック" charset="-128"/>
              </a:rPr>
              <a:t>), les conditions éventuelles.</a:t>
            </a:r>
          </a:p>
          <a:p>
            <a:pPr lvl="1">
              <a:lnSpc>
                <a:spcPct val="80000"/>
              </a:lnSpc>
            </a:pPr>
            <a:r>
              <a:rPr lang="fr-FR" altLang="x-none" dirty="0">
                <a:ea typeface="ＭＳ Ｐゴシック" charset="-128"/>
              </a:rPr>
              <a:t>Pour les mises à jour de clés étrangères, on devra réaliser le même contrôle que lors d'une insertion ;</a:t>
            </a:r>
          </a:p>
          <a:p>
            <a:pPr lvl="1">
              <a:lnSpc>
                <a:spcPct val="80000"/>
              </a:lnSpc>
            </a:pPr>
            <a:r>
              <a:rPr lang="fr-FR" altLang="x-none" dirty="0">
                <a:ea typeface="ＭＳ Ｐゴシック" charset="-128"/>
              </a:rPr>
              <a:t>Pour les mises à jour d'une clé primaire,</a:t>
            </a:r>
          </a:p>
          <a:p>
            <a:pPr lvl="2">
              <a:lnSpc>
                <a:spcPct val="80000"/>
              </a:lnSpc>
            </a:pPr>
            <a:r>
              <a:rPr lang="fr-FR" altLang="x-none" dirty="0">
                <a:ea typeface="ＭＳ Ｐゴシック" charset="-128"/>
              </a:rPr>
              <a:t>S'il n'existe pas de clé étrangère dans d'autres tables dont la valeur correspond à l'une des clés primaires mises à jour, la mise à jour est effectuée ;</a:t>
            </a:r>
          </a:p>
          <a:p>
            <a:pPr lvl="1">
              <a:lnSpc>
                <a:spcPct val="80000"/>
              </a:lnSpc>
            </a:pPr>
            <a:r>
              <a:rPr lang="fr-FR" altLang="x-none" dirty="0">
                <a:ea typeface="ＭＳ Ｐゴシック" charset="-128"/>
              </a:rPr>
              <a:t>Sinon :</a:t>
            </a:r>
          </a:p>
          <a:p>
            <a:pPr lvl="2">
              <a:lnSpc>
                <a:spcPct val="80000"/>
              </a:lnSpc>
            </a:pPr>
            <a:r>
              <a:rPr lang="fr-FR" altLang="x-none" dirty="0">
                <a:ea typeface="ＭＳ Ｐゴシック" charset="-128"/>
              </a:rPr>
              <a:t>Soit la mise à jour est rejetée (</a:t>
            </a:r>
            <a:r>
              <a:rPr lang="fr-FR" altLang="x-none" dirty="0">
                <a:latin typeface="Courier New" charset="0"/>
                <a:ea typeface="Courier New" charset="0"/>
                <a:cs typeface="Courier New" charset="0"/>
              </a:rPr>
              <a:t>ON UPDATE RESTRICT </a:t>
            </a:r>
            <a:r>
              <a:rPr lang="fr-FR" altLang="x-none" dirty="0">
                <a:ea typeface="ＭＳ Ｐゴシック" charset="-128"/>
              </a:rPr>
              <a:t>: interdiction si clé utilisée)</a:t>
            </a:r>
          </a:p>
          <a:p>
            <a:pPr lvl="2">
              <a:lnSpc>
                <a:spcPct val="80000"/>
              </a:lnSpc>
            </a:pPr>
            <a:r>
              <a:rPr lang="fr-FR" altLang="x-none" dirty="0">
                <a:ea typeface="ＭＳ Ｐゴシック" charset="-128"/>
              </a:rPr>
              <a:t>Soit la mise à jour est répercutée sur toutes les lignes référençant la clé primaire modifiée (</a:t>
            </a:r>
            <a:r>
              <a:rPr lang="fr-FR" altLang="x-none" dirty="0">
                <a:latin typeface="Courier New" charset="0"/>
                <a:ea typeface="Courier New" charset="0"/>
                <a:cs typeface="Courier New" charset="0"/>
              </a:rPr>
              <a:t>ON UPDATE CASCADE</a:t>
            </a:r>
            <a:r>
              <a:rPr lang="fr-FR" altLang="x-none" dirty="0">
                <a:ea typeface="ＭＳ Ｐゴシック" charset="-128"/>
              </a:rPr>
              <a:t>).</a:t>
            </a:r>
          </a:p>
          <a:p>
            <a:pPr lvl="2">
              <a:lnSpc>
                <a:spcPct val="80000"/>
              </a:lnSpc>
            </a:pPr>
            <a:r>
              <a:rPr lang="fr-FR" altLang="x-none" dirty="0">
                <a:ea typeface="ＭＳ Ｐゴシック" charset="-128"/>
              </a:rPr>
              <a:t>Soit les valeurs de la clé étrangère sont remplacées par NULL (</a:t>
            </a:r>
            <a:r>
              <a:rPr lang="fr-FR" altLang="x-none" dirty="0">
                <a:latin typeface="Courier New" charset="0"/>
                <a:ea typeface="Courier New" charset="0"/>
                <a:cs typeface="Courier New" charset="0"/>
              </a:rPr>
              <a:t>ON UPDATE SET NULL</a:t>
            </a:r>
            <a:r>
              <a:rPr lang="fr-FR" altLang="x-none" dirty="0">
                <a:ea typeface="ＭＳ Ｐゴシック" charset="-128"/>
              </a:rPr>
              <a:t>)</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693700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domaine</a:t>
            </a:r>
          </a:p>
        </p:txBody>
      </p:sp>
      <p:sp>
        <p:nvSpPr>
          <p:cNvPr id="5" name="Espace réservé du contenu 1"/>
          <p:cNvSpPr>
            <a:spLocks noGrp="1"/>
          </p:cNvSpPr>
          <p:nvPr>
            <p:ph idx="1"/>
          </p:nvPr>
        </p:nvSpPr>
        <p:spPr>
          <a:xfrm>
            <a:off x="457200" y="1387234"/>
            <a:ext cx="8229600" cy="5089766"/>
          </a:xfrm>
        </p:spPr>
        <p:txBody>
          <a:bodyPr>
            <a:normAutofit fontScale="92500" lnSpcReduction="10000"/>
          </a:bodyPr>
          <a:lstStyle/>
          <a:p>
            <a:pPr>
              <a:lnSpc>
                <a:spcPct val="80000"/>
              </a:lnSpc>
            </a:pPr>
            <a:r>
              <a:rPr lang="fr-FR" altLang="x-none" sz="2800" dirty="0">
                <a:ea typeface="ＭＳ Ｐゴシック" charset="-128"/>
              </a:rPr>
              <a:t>Les types de données :</a:t>
            </a:r>
          </a:p>
          <a:p>
            <a:pPr lvl="1">
              <a:lnSpc>
                <a:spcPct val="80000"/>
              </a:lnSpc>
            </a:pPr>
            <a:r>
              <a:rPr lang="fr-FR" altLang="x-none" dirty="0">
                <a:latin typeface="Courier New" charset="0"/>
                <a:ea typeface="Courier New" charset="0"/>
                <a:cs typeface="Courier New" charset="0"/>
              </a:rPr>
              <a:t>CHAR, VARCHAR, NUMERIC</a:t>
            </a:r>
            <a:r>
              <a:rPr lang="fr-FR" altLang="x-none" dirty="0">
                <a:ea typeface="ＭＳ Ｐゴシック" charset="-128"/>
              </a:rPr>
              <a:t>, ...</a:t>
            </a:r>
          </a:p>
          <a:p>
            <a:pPr>
              <a:lnSpc>
                <a:spcPct val="80000"/>
              </a:lnSpc>
            </a:pPr>
            <a:r>
              <a:rPr lang="fr-FR" altLang="x-none" sz="2800" dirty="0">
                <a:ea typeface="ＭＳ Ｐゴシック" charset="-128"/>
              </a:rPr>
              <a:t>Le caractère obligatoire ou facultatif d'une colonne :</a:t>
            </a:r>
          </a:p>
          <a:p>
            <a:pPr lvl="1">
              <a:lnSpc>
                <a:spcPct val="80000"/>
              </a:lnSpc>
            </a:pPr>
            <a:r>
              <a:rPr lang="fr-FR" altLang="x-none" dirty="0">
                <a:latin typeface="Courier New" charset="0"/>
                <a:ea typeface="Courier New" charset="0"/>
                <a:cs typeface="Courier New" charset="0"/>
              </a:rPr>
              <a:t>NULL</a:t>
            </a:r>
            <a:r>
              <a:rPr lang="fr-FR" altLang="x-none" dirty="0">
                <a:ea typeface="ＭＳ Ｐゴシック" charset="-128"/>
              </a:rPr>
              <a:t> ou </a:t>
            </a:r>
            <a:r>
              <a:rPr lang="fr-FR" altLang="x-none" dirty="0">
                <a:latin typeface="Courier New" charset="0"/>
                <a:ea typeface="Courier New" charset="0"/>
                <a:cs typeface="Courier New" charset="0"/>
              </a:rPr>
              <a:t>NOT NULL</a:t>
            </a:r>
          </a:p>
          <a:p>
            <a:pPr>
              <a:lnSpc>
                <a:spcPct val="80000"/>
              </a:lnSpc>
            </a:pPr>
            <a:r>
              <a:rPr lang="fr-FR" altLang="x-none" sz="2800" dirty="0">
                <a:ea typeface="ＭＳ Ｐゴシック" charset="-128"/>
              </a:rPr>
              <a:t>La clause </a:t>
            </a:r>
            <a:r>
              <a:rPr lang="fr-FR" altLang="x-none" sz="2800" dirty="0">
                <a:latin typeface="Courier New" charset="0"/>
                <a:ea typeface="Courier New" charset="0"/>
                <a:cs typeface="Courier New" charset="0"/>
              </a:rPr>
              <a:t>DEFAULT</a:t>
            </a:r>
            <a:r>
              <a:rPr lang="fr-FR" altLang="x-none" sz="2800" dirty="0">
                <a:ea typeface="ＭＳ Ｐゴシック" charset="-128"/>
              </a:rPr>
              <a:t> :</a:t>
            </a:r>
          </a:p>
          <a:p>
            <a:pPr lvl="1">
              <a:lnSpc>
                <a:spcPct val="80000"/>
              </a:lnSpc>
            </a:pPr>
            <a:r>
              <a:rPr lang="fr-FR" altLang="x-none" dirty="0">
                <a:ea typeface="ＭＳ Ｐゴシック" charset="-128"/>
              </a:rPr>
              <a:t>valeur par défaut pour une colonne, cette valeur est utilisée en création (</a:t>
            </a:r>
            <a:r>
              <a:rPr lang="fr-FR" altLang="x-none" dirty="0">
                <a:latin typeface="Courier New" charset="0"/>
                <a:ea typeface="Courier New" charset="0"/>
                <a:cs typeface="Courier New" charset="0"/>
              </a:rPr>
              <a:t>insert</a:t>
            </a:r>
            <a:r>
              <a:rPr lang="fr-FR" altLang="x-none" dirty="0">
                <a:ea typeface="ＭＳ Ｐゴシック" charset="-128"/>
              </a:rPr>
              <a:t>) ou modification (</a:t>
            </a:r>
            <a:r>
              <a:rPr lang="fr-FR" altLang="x-none" dirty="0">
                <a:latin typeface="Courier New" charset="0"/>
                <a:ea typeface="Courier New" charset="0"/>
                <a:cs typeface="Courier New" charset="0"/>
              </a:rPr>
              <a:t>update</a:t>
            </a:r>
            <a:r>
              <a:rPr lang="fr-FR" altLang="x-none" dirty="0">
                <a:ea typeface="ＭＳ Ｐゴシック" charset="-128"/>
              </a:rPr>
              <a:t>) si l'utilisateur ne renseigne pas cette colonne,</a:t>
            </a:r>
          </a:p>
          <a:p>
            <a:pPr lvl="1">
              <a:lnSpc>
                <a:spcPct val="80000"/>
              </a:lnSpc>
            </a:pPr>
            <a:r>
              <a:rPr lang="fr-FR" altLang="x-none" dirty="0">
                <a:ea typeface="ＭＳ Ｐゴシック" charset="-128"/>
              </a:rPr>
              <a:t>peut être une fonction (Ex. : </a:t>
            </a:r>
            <a:r>
              <a:rPr lang="fr-FR" altLang="x-none" dirty="0">
                <a:latin typeface="Courier New" charset="0"/>
                <a:ea typeface="Courier New" charset="0"/>
                <a:cs typeface="Courier New" charset="0"/>
              </a:rPr>
              <a:t>CURRENT_DATE</a:t>
            </a:r>
            <a:r>
              <a:rPr lang="fr-FR" altLang="x-none" dirty="0">
                <a:ea typeface="ＭＳ Ｐゴシック" charset="-128"/>
              </a:rPr>
              <a:t>).</a:t>
            </a:r>
          </a:p>
          <a:p>
            <a:pPr>
              <a:lnSpc>
                <a:spcPct val="80000"/>
              </a:lnSpc>
            </a:pPr>
            <a:r>
              <a:rPr lang="fr-FR" altLang="x-none" sz="2800" dirty="0">
                <a:ea typeface="ＭＳ Ｐゴシック" charset="-128"/>
              </a:rPr>
              <a:t>La clause </a:t>
            </a:r>
            <a:r>
              <a:rPr lang="fr-FR" altLang="x-none" sz="2800" dirty="0">
                <a:latin typeface="Courier New" charset="0"/>
                <a:ea typeface="Courier New" charset="0"/>
                <a:cs typeface="Courier New" charset="0"/>
              </a:rPr>
              <a:t>CHECK</a:t>
            </a:r>
            <a:r>
              <a:rPr lang="fr-FR" altLang="x-none" sz="2800" dirty="0">
                <a:ea typeface="ＭＳ Ｐゴシック" charset="-128"/>
              </a:rPr>
              <a:t> (ou contraintes de validation) :</a:t>
            </a:r>
          </a:p>
          <a:p>
            <a:pPr lvl="1">
              <a:lnSpc>
                <a:spcPct val="80000"/>
              </a:lnSpc>
            </a:pPr>
            <a:r>
              <a:rPr lang="fr-FR" altLang="x-none" dirty="0">
                <a:ea typeface="ＭＳ Ｐゴシック" charset="-128"/>
              </a:rPr>
              <a:t>Contrôle de valeur effectué pour toute exécution d’une commande </a:t>
            </a:r>
            <a:r>
              <a:rPr lang="fr-FR" altLang="x-none" dirty="0">
                <a:latin typeface="Courier New" charset="0"/>
                <a:ea typeface="Courier New" charset="0"/>
                <a:cs typeface="Courier New" charset="0"/>
              </a:rPr>
              <a:t>update</a:t>
            </a:r>
            <a:r>
              <a:rPr lang="fr-FR" altLang="x-none" dirty="0">
                <a:ea typeface="ＭＳ Ｐゴシック" charset="-128"/>
              </a:rPr>
              <a:t>, </a:t>
            </a:r>
            <a:r>
              <a:rPr lang="fr-FR" altLang="x-none" dirty="0">
                <a:latin typeface="Courier New" charset="0"/>
                <a:ea typeface="Courier New" charset="0"/>
                <a:cs typeface="Courier New" charset="0"/>
              </a:rPr>
              <a:t>insert</a:t>
            </a:r>
            <a:r>
              <a:rPr lang="fr-FR" altLang="x-none" dirty="0">
                <a:ea typeface="ＭＳ Ｐゴシック" charset="-128"/>
              </a:rPr>
              <a:t> ou </a:t>
            </a:r>
            <a:r>
              <a:rPr lang="fr-FR" altLang="x-none" dirty="0" err="1">
                <a:latin typeface="Courier New" charset="0"/>
                <a:ea typeface="Courier New" charset="0"/>
                <a:cs typeface="Courier New" charset="0"/>
              </a:rPr>
              <a:t>delete</a:t>
            </a:r>
            <a:r>
              <a:rPr lang="fr-FR" altLang="x-none" dirty="0">
                <a:ea typeface="ＭＳ Ｐゴシック" charset="-128"/>
              </a:rPr>
              <a:t> sur chaque ligne de la table</a:t>
            </a:r>
          </a:p>
          <a:p>
            <a:pPr lvl="1">
              <a:lnSpc>
                <a:spcPct val="80000"/>
              </a:lnSpc>
            </a:pPr>
            <a:r>
              <a:rPr lang="fr-FR" altLang="x-none" dirty="0">
                <a:ea typeface="ＭＳ Ｐゴシック" charset="-128"/>
              </a:rPr>
              <a:t>Si contrôle est négatif, ordre SQL annulé</a:t>
            </a:r>
          </a:p>
          <a:p>
            <a:pPr lvl="1">
              <a:lnSpc>
                <a:spcPct val="80000"/>
              </a:lnSpc>
            </a:pPr>
            <a:r>
              <a:rPr lang="fr-FR" altLang="x-none" dirty="0">
                <a:ea typeface="ＭＳ Ｐゴシック" charset="-128"/>
              </a:rPr>
              <a:t>Contrainte sur colonne : </a:t>
            </a:r>
          </a:p>
          <a:p>
            <a:pPr lvl="2">
              <a:lnSpc>
                <a:spcPct val="80000"/>
              </a:lnSpc>
            </a:pPr>
            <a:r>
              <a:rPr lang="fr-FR" altLang="x-none" dirty="0">
                <a:latin typeface="Courier New" charset="0"/>
                <a:ea typeface="Courier New" charset="0"/>
                <a:cs typeface="Courier New" charset="0"/>
              </a:rPr>
              <a:t>CONSTRAINT </a:t>
            </a:r>
            <a:r>
              <a:rPr lang="fr-FR" altLang="x-none" dirty="0" err="1">
                <a:latin typeface="Courier New" charset="0"/>
                <a:ea typeface="Courier New" charset="0"/>
                <a:cs typeface="Courier New" charset="0"/>
              </a:rPr>
              <a:t>Ck_LIG_CDE</a:t>
            </a:r>
            <a:r>
              <a:rPr lang="fr-FR" altLang="x-none" dirty="0">
                <a:latin typeface="Courier New" charset="0"/>
                <a:ea typeface="Courier New" charset="0"/>
                <a:cs typeface="Courier New" charset="0"/>
              </a:rPr>
              <a:t> check (</a:t>
            </a:r>
            <a:r>
              <a:rPr lang="fr-FR" altLang="x-none" dirty="0" err="1">
                <a:latin typeface="Courier New" charset="0"/>
                <a:ea typeface="Courier New" charset="0"/>
                <a:cs typeface="Courier New" charset="0"/>
              </a:rPr>
              <a:t>qte_cdee</a:t>
            </a:r>
            <a:r>
              <a:rPr lang="fr-FR" altLang="x-none" dirty="0">
                <a:latin typeface="Courier New" charset="0"/>
                <a:ea typeface="Courier New" charset="0"/>
                <a:cs typeface="Courier New" charset="0"/>
              </a:rPr>
              <a:t> &gt; 0)</a:t>
            </a:r>
          </a:p>
          <a:p>
            <a:pPr lvl="1">
              <a:lnSpc>
                <a:spcPct val="80000"/>
              </a:lnSpc>
            </a:pPr>
            <a:r>
              <a:rPr lang="fr-FR" altLang="x-none" dirty="0">
                <a:ea typeface="ＭＳ Ｐゴシック" charset="-128"/>
              </a:rPr>
              <a:t>Contrainte sur table (plusieurs colonnes impliquées) : </a:t>
            </a:r>
          </a:p>
          <a:p>
            <a:pPr lvl="2">
              <a:lnSpc>
                <a:spcPct val="80000"/>
              </a:lnSpc>
            </a:pPr>
            <a:r>
              <a:rPr lang="fr-FR" altLang="x-none" dirty="0">
                <a:latin typeface="Courier New" charset="0"/>
                <a:ea typeface="Courier New" charset="0"/>
                <a:cs typeface="Courier New" charset="0"/>
              </a:rPr>
              <a:t>CONSTRAINT CK_LIG_CDE check (</a:t>
            </a:r>
            <a:r>
              <a:rPr lang="fr-FR" altLang="x-none" dirty="0" err="1">
                <a:latin typeface="Courier New" charset="0"/>
                <a:ea typeface="Courier New" charset="0"/>
                <a:cs typeface="Courier New" charset="0"/>
              </a:rPr>
              <a:t>qte_cdee</a:t>
            </a:r>
            <a:r>
              <a:rPr lang="fr-FR" altLang="x-none" dirty="0">
                <a:latin typeface="Courier New" charset="0"/>
                <a:ea typeface="Courier New" charset="0"/>
                <a:cs typeface="Courier New" charset="0"/>
              </a:rPr>
              <a:t> &gt;= </a:t>
            </a:r>
            <a:r>
              <a:rPr lang="fr-FR" altLang="x-none" dirty="0" err="1">
                <a:latin typeface="Courier New" charset="0"/>
                <a:ea typeface="Courier New" charset="0"/>
                <a:cs typeface="Courier New" charset="0"/>
              </a:rPr>
              <a:t>qte_livree</a:t>
            </a:r>
            <a:r>
              <a:rPr lang="fr-FR" altLang="x-none" dirty="0">
                <a:latin typeface="Courier New" charset="0"/>
                <a:ea typeface="Courier New" charset="0"/>
                <a:cs typeface="Courier New" charset="0"/>
              </a:rPr>
              <a:t>)</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189483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fr-FR" altLang="x-none">
                <a:ea typeface="ＭＳ Ｐゴシック" charset="-128"/>
              </a:rPr>
              <a:t>Préambule</a:t>
            </a:r>
          </a:p>
        </p:txBody>
      </p:sp>
      <p:sp>
        <p:nvSpPr>
          <p:cNvPr id="11266" name="Rectangle 3"/>
          <p:cNvSpPr>
            <a:spLocks noGrp="1" noChangeArrowheads="1"/>
          </p:cNvSpPr>
          <p:nvPr>
            <p:ph type="body" idx="1"/>
          </p:nvPr>
        </p:nvSpPr>
        <p:spPr>
          <a:xfrm>
            <a:off x="900113" y="2205038"/>
            <a:ext cx="7920037" cy="3887787"/>
          </a:xfrm>
        </p:spPr>
        <p:txBody>
          <a:bodyPr/>
          <a:lstStyle/>
          <a:p>
            <a:pPr eaLnBrk="1" hangingPunct="1"/>
            <a:r>
              <a:rPr lang="fr-FR" altLang="x-none" sz="2800">
                <a:ea typeface="ＭＳ Ｐゴシック" charset="-128"/>
              </a:rPr>
              <a:t>Schéma de la base de données </a:t>
            </a:r>
            <a:r>
              <a:rPr lang="fr-FR" altLang="x-none" sz="2800">
                <a:latin typeface="Courier New" charset="0"/>
                <a:ea typeface="ＭＳ Ｐゴシック" charset="-128"/>
              </a:rPr>
              <a:t>EMPLOYES </a:t>
            </a:r>
            <a:r>
              <a:rPr lang="fr-FR" altLang="x-none" sz="2800">
                <a:ea typeface="ＭＳ Ｐゴシック" charset="-128"/>
              </a:rPr>
              <a:t>:</a:t>
            </a:r>
          </a:p>
          <a:p>
            <a:pPr eaLnBrk="1" hangingPunct="1"/>
            <a:endParaRPr lang="fr-FR" altLang="x-none" sz="2800">
              <a:ea typeface="ＭＳ Ｐゴシック" charset="-128"/>
            </a:endParaRPr>
          </a:p>
          <a:p>
            <a:pPr lvl="1" eaLnBrk="1" hangingPunct="1">
              <a:buFont typeface="Wingdings" charset="2"/>
              <a:buNone/>
            </a:pPr>
            <a:r>
              <a:rPr lang="fr-FR" altLang="x-none" sz="2600" b="1">
                <a:latin typeface="Courier New" charset="0"/>
                <a:ea typeface="ＭＳ Ｐゴシック" charset="-128"/>
              </a:rPr>
              <a:t>DEPT</a:t>
            </a:r>
            <a:r>
              <a:rPr lang="fr-FR" altLang="x-none" sz="2600">
                <a:latin typeface="Courier New" charset="0"/>
                <a:ea typeface="ＭＳ Ｐゴシック" charset="-128"/>
              </a:rPr>
              <a:t>(</a:t>
            </a:r>
            <a:r>
              <a:rPr lang="fr-FR" altLang="x-none" sz="2600" u="sng">
                <a:latin typeface="Courier New" charset="0"/>
                <a:ea typeface="ＭＳ Ｐゴシック" charset="-128"/>
              </a:rPr>
              <a:t>DEPTNO</a:t>
            </a:r>
            <a:r>
              <a:rPr lang="fr-FR" altLang="x-none" sz="2600">
                <a:latin typeface="Courier New" charset="0"/>
                <a:ea typeface="ＭＳ Ｐゴシック" charset="-128"/>
              </a:rPr>
              <a:t>,DNAME,LOC)</a:t>
            </a:r>
          </a:p>
          <a:p>
            <a:pPr lvl="1" eaLnBrk="1" hangingPunct="1">
              <a:buFont typeface="Wingdings" charset="2"/>
              <a:buNone/>
            </a:pPr>
            <a:r>
              <a:rPr lang="fr-FR" altLang="x-none" sz="2600" b="1">
                <a:latin typeface="Courier New" charset="0"/>
                <a:ea typeface="ＭＳ Ｐゴシック" charset="-128"/>
              </a:rPr>
              <a:t>EMP</a:t>
            </a:r>
            <a:r>
              <a:rPr lang="fr-FR" altLang="x-none" sz="2600">
                <a:latin typeface="Courier New" charset="0"/>
                <a:ea typeface="ＭＳ Ｐゴシック" charset="-128"/>
              </a:rPr>
              <a:t>(</a:t>
            </a:r>
            <a:r>
              <a:rPr lang="fr-FR" altLang="x-none" sz="2600" u="sng">
                <a:latin typeface="Courier New" charset="0"/>
                <a:ea typeface="ＭＳ Ｐゴシック" charset="-128"/>
              </a:rPr>
              <a:t>EMPNO</a:t>
            </a:r>
            <a:r>
              <a:rPr lang="fr-FR" altLang="x-none" sz="2600">
                <a:latin typeface="Courier New" charset="0"/>
                <a:ea typeface="ＭＳ Ｐゴシック" charset="-128"/>
              </a:rPr>
              <a:t>,ENAME,JOB,#MGR,HIREDATE, SAL,COMM,ADR,#DEPTNO)</a:t>
            </a:r>
            <a:endParaRPr lang="fr-FR" altLang="x-none" sz="2600">
              <a:solidFill>
                <a:schemeClr val="tx2"/>
              </a:solidFill>
              <a:latin typeface="Courier New" charset="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10438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r>
              <a:rPr lang="fr-FR" altLang="x-none" dirty="0">
                <a:ea typeface="ＭＳ Ｐゴシック" charset="-128"/>
              </a:rPr>
              <a:t>Création de contraintes :</a:t>
            </a:r>
            <a:br>
              <a:rPr lang="fr-FR" altLang="x-none" dirty="0">
                <a:ea typeface="ＭＳ Ｐゴシック" charset="-128"/>
              </a:rPr>
            </a:br>
            <a:r>
              <a:rPr lang="fr-FR" altLang="x-none" sz="4000" dirty="0">
                <a:ea typeface="ＭＳ Ｐゴシック" charset="-128"/>
              </a:rPr>
              <a:t>Contraintes de domaine (suite)</a:t>
            </a:r>
          </a:p>
        </p:txBody>
      </p:sp>
      <p:sp>
        <p:nvSpPr>
          <p:cNvPr id="5" name="Espace réservé du contenu 1"/>
          <p:cNvSpPr>
            <a:spLocks noGrp="1"/>
          </p:cNvSpPr>
          <p:nvPr>
            <p:ph idx="1"/>
          </p:nvPr>
        </p:nvSpPr>
        <p:spPr>
          <a:xfrm>
            <a:off x="457200" y="1387234"/>
            <a:ext cx="8686800" cy="5089766"/>
          </a:xfrm>
        </p:spPr>
        <p:txBody>
          <a:bodyPr>
            <a:normAutofit lnSpcReduction="10000"/>
          </a:bodyPr>
          <a:lstStyle/>
          <a:p>
            <a:pPr>
              <a:lnSpc>
                <a:spcPct val="80000"/>
              </a:lnSpc>
            </a:pPr>
            <a:r>
              <a:rPr lang="fr-FR" altLang="x-none" sz="2600" dirty="0"/>
              <a:t>Exemple : contraintes déclaratives</a:t>
            </a:r>
          </a:p>
          <a:p>
            <a:pPr lvl="1">
              <a:buClr>
                <a:schemeClr val="hlink"/>
              </a:buClr>
              <a:buSzPct val="55000"/>
              <a:buNone/>
            </a:pPr>
            <a:r>
              <a:rPr lang="fr-FR" altLang="x-none" sz="1600" dirty="0">
                <a:latin typeface="Courier New" charset="0"/>
                <a:ea typeface="Courier New" charset="0"/>
                <a:cs typeface="Courier New" charset="0"/>
              </a:rPr>
              <a:t>CREATE TABLE emp1</a:t>
            </a:r>
          </a:p>
          <a:p>
            <a:pPr lvl="1">
              <a:buClr>
                <a:schemeClr val="hlink"/>
              </a:buClr>
              <a:buSzPct val="55000"/>
              <a:buNone/>
            </a:pP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empno</a:t>
            </a:r>
            <a:r>
              <a:rPr lang="fr-FR" altLang="x-none" sz="1600" dirty="0">
                <a:latin typeface="Courier New" charset="0"/>
                <a:ea typeface="Courier New" charset="0"/>
                <a:cs typeface="Courier New" charset="0"/>
              </a:rPr>
              <a:t>   	NUMERIC(4) </a:t>
            </a:r>
            <a:r>
              <a:rPr lang="fr-FR" altLang="x-none" sz="1600" dirty="0">
                <a:solidFill>
                  <a:schemeClr val="hlink"/>
                </a:solidFill>
                <a:latin typeface="Courier New" charset="0"/>
                <a:ea typeface="Courier New" charset="0"/>
                <a:cs typeface="Courier New" charset="0"/>
              </a:rPr>
              <a:t>NOT NULL</a:t>
            </a:r>
            <a:r>
              <a:rPr lang="fr-FR" altLang="x-none" sz="1600" dirty="0">
                <a:solidFill>
                  <a:schemeClr val="tx2"/>
                </a:solidFill>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ename</a:t>
            </a:r>
            <a:r>
              <a:rPr lang="fr-FR" altLang="x-none" sz="1600" dirty="0">
                <a:latin typeface="Courier New" charset="0"/>
                <a:ea typeface="Courier New" charset="0"/>
                <a:cs typeface="Courier New" charset="0"/>
              </a:rPr>
              <a:t>   	VARCHAR(10),</a:t>
            </a:r>
          </a:p>
          <a:p>
            <a:pPr lvl="2">
              <a:buClr>
                <a:schemeClr val="folHlink"/>
              </a:buClr>
              <a:buSzPct val="50000"/>
              <a:buNone/>
            </a:pPr>
            <a:r>
              <a:rPr lang="fr-FR" altLang="x-none" sz="1600" dirty="0">
                <a:latin typeface="Courier New" charset="0"/>
                <a:ea typeface="Courier New" charset="0"/>
                <a:cs typeface="Courier New" charset="0"/>
              </a:rPr>
              <a:t>job     	VARCHAR(9) </a:t>
            </a:r>
            <a:r>
              <a:rPr lang="fr-FR" altLang="x-none" sz="1600" dirty="0">
                <a:solidFill>
                  <a:schemeClr val="hlink"/>
                </a:solidFill>
                <a:latin typeface="Courier New" charset="0"/>
                <a:ea typeface="Courier New" charset="0"/>
                <a:cs typeface="Courier New" charset="0"/>
              </a:rPr>
              <a:t>CHECK (job in ('SALESMAN','CLERK','MANAGER')),</a:t>
            </a:r>
          </a:p>
          <a:p>
            <a:pPr lvl="2">
              <a:buClr>
                <a:schemeClr val="folHlink"/>
              </a:buClr>
              <a:buSzPct val="50000"/>
              <a:buNone/>
            </a:pPr>
            <a:r>
              <a:rPr lang="fr-FR" altLang="x-none" sz="1600" dirty="0" err="1">
                <a:latin typeface="Courier New" charset="0"/>
                <a:ea typeface="Courier New" charset="0"/>
                <a:cs typeface="Courier New" charset="0"/>
              </a:rPr>
              <a:t>mgr</a:t>
            </a:r>
            <a:r>
              <a:rPr lang="fr-FR" altLang="x-none" sz="1600" dirty="0">
                <a:latin typeface="Courier New" charset="0"/>
                <a:ea typeface="Courier New" charset="0"/>
                <a:cs typeface="Courier New" charset="0"/>
              </a:rPr>
              <a:t>     	NUMERIC(4),</a:t>
            </a:r>
          </a:p>
          <a:p>
            <a:pPr lvl="2">
              <a:buClr>
                <a:schemeClr val="folHlink"/>
              </a:buClr>
              <a:buSzPct val="50000"/>
              <a:buNone/>
            </a:pPr>
            <a:r>
              <a:rPr lang="fr-FR" altLang="x-none" sz="1600" dirty="0" err="1">
                <a:latin typeface="Courier New" charset="0"/>
                <a:ea typeface="Courier New" charset="0"/>
                <a:cs typeface="Courier New" charset="0"/>
              </a:rPr>
              <a:t>hiredate</a:t>
            </a:r>
            <a:r>
              <a:rPr lang="fr-FR" altLang="x-none" sz="1600" dirty="0">
                <a:latin typeface="Courier New" charset="0"/>
                <a:ea typeface="Courier New" charset="0"/>
                <a:cs typeface="Courier New" charset="0"/>
              </a:rPr>
              <a:t> DATE </a:t>
            </a:r>
            <a:r>
              <a:rPr lang="fr-FR" altLang="x-none" sz="1600" dirty="0">
                <a:solidFill>
                  <a:schemeClr val="hlink"/>
                </a:solidFill>
                <a:latin typeface="Courier New" charset="0"/>
                <a:ea typeface="Courier New" charset="0"/>
                <a:cs typeface="Courier New" charset="0"/>
              </a:rPr>
              <a:t>DEFAULT CURRENT_DATE</a:t>
            </a:r>
            <a:r>
              <a:rPr lang="fr-FR" altLang="x-none" sz="1600" dirty="0">
                <a:latin typeface="Courier New" charset="0"/>
                <a:ea typeface="Courier New" charset="0"/>
                <a:cs typeface="Courier New" charset="0"/>
              </a:rPr>
              <a:t>,</a:t>
            </a:r>
            <a:endParaRPr lang="fr-FR" altLang="x-none" sz="1600" dirty="0">
              <a:solidFill>
                <a:schemeClr val="accent2"/>
              </a:solidFill>
              <a:latin typeface="Courier New" charset="0"/>
              <a:ea typeface="Courier New" charset="0"/>
              <a:cs typeface="Courier New" charset="0"/>
            </a:endParaRPr>
          </a:p>
          <a:p>
            <a:pPr lvl="2">
              <a:buClr>
                <a:schemeClr val="folHlink"/>
              </a:buClr>
              <a:buSzPct val="50000"/>
              <a:buNone/>
            </a:pPr>
            <a:r>
              <a:rPr lang="fr-FR" altLang="x-none" sz="1600" dirty="0">
                <a:latin typeface="Courier New" charset="0"/>
                <a:ea typeface="Courier New" charset="0"/>
                <a:cs typeface="Courier New" charset="0"/>
              </a:rPr>
              <a:t>sal     	NUMERIC(7,2) </a:t>
            </a:r>
            <a:r>
              <a:rPr lang="fr-FR" altLang="x-none" sz="1600" dirty="0">
                <a:solidFill>
                  <a:schemeClr val="hlink"/>
                </a:solidFill>
                <a:latin typeface="Courier New" charset="0"/>
                <a:ea typeface="Courier New" charset="0"/>
                <a:cs typeface="Courier New" charset="0"/>
              </a:rPr>
              <a:t>CHECK (sal &gt; 300 AND sal &lt; 9000)</a:t>
            </a: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comm</a:t>
            </a:r>
            <a:r>
              <a:rPr lang="fr-FR" altLang="x-none" sz="1600" dirty="0">
                <a:latin typeface="Courier New" charset="0"/>
                <a:ea typeface="Courier New" charset="0"/>
                <a:cs typeface="Courier New" charset="0"/>
              </a:rPr>
              <a:t>    	NUMERIC(7,2) </a:t>
            </a:r>
            <a:r>
              <a:rPr lang="fr-FR" altLang="x-none" sz="1600" dirty="0">
                <a:solidFill>
                  <a:schemeClr val="hlink"/>
                </a:solidFill>
                <a:latin typeface="Courier New" charset="0"/>
                <a:ea typeface="Courier New" charset="0"/>
                <a:cs typeface="Courier New" charset="0"/>
              </a:rPr>
              <a:t>CHECK (</a:t>
            </a:r>
            <a:r>
              <a:rPr lang="fr-FR" altLang="x-none" sz="1600" dirty="0" err="1">
                <a:solidFill>
                  <a:schemeClr val="hlink"/>
                </a:solidFill>
                <a:latin typeface="Courier New" charset="0"/>
                <a:ea typeface="Courier New" charset="0"/>
                <a:cs typeface="Courier New" charset="0"/>
              </a:rPr>
              <a:t>comm</a:t>
            </a:r>
            <a:r>
              <a:rPr lang="fr-FR" altLang="x-none" sz="1600" dirty="0">
                <a:solidFill>
                  <a:schemeClr val="hlink"/>
                </a:solidFill>
                <a:latin typeface="Courier New" charset="0"/>
                <a:ea typeface="Courier New" charset="0"/>
                <a:cs typeface="Courier New" charset="0"/>
              </a:rPr>
              <a:t> IS NULL OR </a:t>
            </a:r>
            <a:r>
              <a:rPr lang="fr-FR" altLang="x-none" sz="1600" dirty="0" err="1">
                <a:solidFill>
                  <a:schemeClr val="hlink"/>
                </a:solidFill>
                <a:latin typeface="Courier New" charset="0"/>
                <a:ea typeface="Courier New" charset="0"/>
                <a:cs typeface="Courier New" charset="0"/>
              </a:rPr>
              <a:t>comm</a:t>
            </a:r>
            <a:r>
              <a:rPr lang="fr-FR" altLang="x-none" sz="1600" dirty="0">
                <a:solidFill>
                  <a:schemeClr val="hlink"/>
                </a:solidFill>
                <a:latin typeface="Courier New" charset="0"/>
                <a:ea typeface="Courier New" charset="0"/>
                <a:cs typeface="Courier New" charset="0"/>
              </a:rPr>
              <a:t>&lt;=sal/2)</a:t>
            </a:r>
            <a:r>
              <a:rPr lang="fr-FR" altLang="x-none" sz="1600" dirty="0">
                <a:latin typeface="Courier New" charset="0"/>
                <a:ea typeface="Courier New" charset="0"/>
                <a:cs typeface="Courier New" charset="0"/>
              </a:rPr>
              <a:t>,</a:t>
            </a:r>
          </a:p>
          <a:p>
            <a:pPr lvl="2">
              <a:buClr>
                <a:schemeClr val="folHlink"/>
              </a:buClr>
              <a:buSzPct val="50000"/>
              <a:buNone/>
            </a:pPr>
            <a:r>
              <a:rPr lang="fr-FR" altLang="x-none" sz="1600" dirty="0" err="1">
                <a:latin typeface="Courier New" charset="0"/>
                <a:ea typeface="Courier New" charset="0"/>
                <a:cs typeface="Courier New" charset="0"/>
              </a:rPr>
              <a:t>deptno</a:t>
            </a:r>
            <a:r>
              <a:rPr lang="fr-FR" altLang="x-none" sz="1600" dirty="0">
                <a:latin typeface="Courier New" charset="0"/>
                <a:ea typeface="Courier New" charset="0"/>
                <a:cs typeface="Courier New" charset="0"/>
              </a:rPr>
              <a:t>  	NUMERIC(2) </a:t>
            </a:r>
            <a:r>
              <a:rPr lang="fr-FR" altLang="x-none" sz="1600" dirty="0">
                <a:solidFill>
                  <a:schemeClr val="hlink"/>
                </a:solidFill>
                <a:latin typeface="Courier New" charset="0"/>
                <a:ea typeface="Courier New" charset="0"/>
                <a:cs typeface="Courier New" charset="0"/>
              </a:rPr>
              <a:t>NOT NULL</a:t>
            </a:r>
          </a:p>
          <a:p>
            <a:pPr lvl="1">
              <a:buClr>
                <a:schemeClr val="hlink"/>
              </a:buClr>
              <a:buSzPct val="55000"/>
              <a:buNone/>
            </a:pPr>
            <a:r>
              <a:rPr lang="fr-FR" altLang="x-none" sz="1600" dirty="0">
                <a:latin typeface="Courier New" charset="0"/>
                <a:ea typeface="Courier New" charset="0"/>
                <a:cs typeface="Courier New" charset="0"/>
              </a:rPr>
              <a:t>);</a:t>
            </a:r>
          </a:p>
          <a:p>
            <a:pPr>
              <a:lnSpc>
                <a:spcPct val="80000"/>
              </a:lnSpc>
            </a:pPr>
            <a:r>
              <a:rPr lang="fr-FR" altLang="x-none" sz="2600" dirty="0"/>
              <a:t>Remarque : il est conseillé de nommer les contraintes afin de simplifier le décodage des messages d'erreurs, la gestion des activations ou désactivations des contraintes. Dans ce cas, il est d</a:t>
            </a:r>
            <a:r>
              <a:rPr lang="ja-JP" altLang="fr-FR" sz="2600" dirty="0"/>
              <a:t>’</a:t>
            </a:r>
            <a:r>
              <a:rPr lang="fr-FR" altLang="ja-JP" sz="2600" dirty="0"/>
              <a:t>usage de les positionner à la fin du </a:t>
            </a:r>
            <a:r>
              <a:rPr lang="fr-FR" altLang="ja-JP" sz="2600" dirty="0">
                <a:latin typeface="Courier New" charset="0"/>
              </a:rPr>
              <a:t>CREATE TABLE.</a:t>
            </a:r>
            <a:endParaRPr lang="fr-FR" altLang="x-none" sz="2600" dirty="0"/>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15454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domaine (suite)</a:t>
            </a:r>
          </a:p>
        </p:txBody>
      </p:sp>
      <p:sp>
        <p:nvSpPr>
          <p:cNvPr id="5" name="Espace réservé du contenu 1"/>
          <p:cNvSpPr>
            <a:spLocks noGrp="1"/>
          </p:cNvSpPr>
          <p:nvPr>
            <p:ph idx="1"/>
          </p:nvPr>
        </p:nvSpPr>
        <p:spPr>
          <a:xfrm>
            <a:off x="457200" y="1387234"/>
            <a:ext cx="8686800" cy="5089766"/>
          </a:xfrm>
        </p:spPr>
        <p:txBody>
          <a:bodyPr>
            <a:normAutofit/>
          </a:bodyPr>
          <a:lstStyle/>
          <a:p>
            <a:pPr>
              <a:lnSpc>
                <a:spcPct val="80000"/>
              </a:lnSpc>
            </a:pPr>
            <a:r>
              <a:rPr lang="fr-FR" altLang="x-none" sz="2600" dirty="0"/>
              <a:t>Exemple : contraintes déclaratives (MIEUX ECRIT !)</a:t>
            </a:r>
          </a:p>
          <a:p>
            <a:pPr lvl="1">
              <a:buClr>
                <a:schemeClr val="hlink"/>
              </a:buClr>
              <a:buSzPct val="55000"/>
              <a:buNone/>
            </a:pPr>
            <a:r>
              <a:rPr lang="fr-FR" altLang="x-none" sz="1600" dirty="0">
                <a:latin typeface="Courier New" charset="0"/>
              </a:rPr>
              <a:t>CREATE TABLE emp1</a:t>
            </a:r>
          </a:p>
          <a:p>
            <a:pPr lvl="1">
              <a:buClr>
                <a:schemeClr val="hlink"/>
              </a:buClr>
              <a:buSzPct val="55000"/>
              <a:buNone/>
            </a:pPr>
            <a:r>
              <a:rPr lang="fr-FR" altLang="x-none" sz="1600" dirty="0">
                <a:latin typeface="Courier New" charset="0"/>
              </a:rPr>
              <a:t>(</a:t>
            </a:r>
          </a:p>
          <a:p>
            <a:pPr lvl="2">
              <a:buClr>
                <a:schemeClr val="folHlink"/>
              </a:buClr>
              <a:buSzPct val="50000"/>
              <a:buNone/>
            </a:pPr>
            <a:r>
              <a:rPr lang="fr-FR" altLang="x-none" sz="1600" dirty="0" err="1">
                <a:latin typeface="Courier New" charset="0"/>
              </a:rPr>
              <a:t>empno</a:t>
            </a:r>
            <a:r>
              <a:rPr lang="fr-FR" altLang="x-none" sz="1600" dirty="0">
                <a:latin typeface="Courier New" charset="0"/>
              </a:rPr>
              <a:t>   	NUMERIC(4) </a:t>
            </a:r>
            <a:r>
              <a:rPr lang="fr-FR" altLang="x-none" sz="1600" dirty="0">
                <a:solidFill>
                  <a:schemeClr val="hlink"/>
                </a:solidFill>
                <a:latin typeface="Courier New" charset="0"/>
              </a:rPr>
              <a:t>NOT NULL</a:t>
            </a:r>
            <a:r>
              <a:rPr lang="fr-FR" altLang="x-none" sz="1600" dirty="0">
                <a:solidFill>
                  <a:schemeClr val="tx2"/>
                </a:solidFill>
                <a:latin typeface="Courier New" charset="0"/>
              </a:rPr>
              <a:t>,</a:t>
            </a:r>
          </a:p>
          <a:p>
            <a:pPr lvl="2">
              <a:buClr>
                <a:schemeClr val="folHlink"/>
              </a:buClr>
              <a:buSzPct val="50000"/>
              <a:buNone/>
            </a:pPr>
            <a:r>
              <a:rPr lang="fr-FR" altLang="x-none" sz="1600" dirty="0" err="1">
                <a:latin typeface="Courier New" charset="0"/>
              </a:rPr>
              <a:t>ename</a:t>
            </a:r>
            <a:r>
              <a:rPr lang="fr-FR" altLang="x-none" sz="1600" dirty="0">
                <a:latin typeface="Courier New" charset="0"/>
              </a:rPr>
              <a:t>   	VARCHAR(10),</a:t>
            </a:r>
          </a:p>
          <a:p>
            <a:pPr lvl="2">
              <a:buClr>
                <a:schemeClr val="folHlink"/>
              </a:buClr>
              <a:buSzPct val="50000"/>
              <a:buNone/>
            </a:pPr>
            <a:r>
              <a:rPr lang="fr-FR" altLang="x-none" sz="1600" dirty="0">
                <a:latin typeface="Courier New" charset="0"/>
              </a:rPr>
              <a:t>job     	VARCHAR(9)</a:t>
            </a:r>
            <a:r>
              <a:rPr lang="fr-FR" altLang="x-none" sz="1600" dirty="0">
                <a:solidFill>
                  <a:schemeClr val="hlink"/>
                </a:solidFill>
                <a:latin typeface="Courier New" charset="0"/>
              </a:rPr>
              <a:t>,</a:t>
            </a:r>
          </a:p>
          <a:p>
            <a:pPr lvl="2">
              <a:buClr>
                <a:schemeClr val="folHlink"/>
              </a:buClr>
              <a:buSzPct val="50000"/>
              <a:buNone/>
            </a:pPr>
            <a:r>
              <a:rPr lang="fr-FR" altLang="x-none" sz="1600" dirty="0" err="1">
                <a:latin typeface="Courier New" charset="0"/>
              </a:rPr>
              <a:t>mgr</a:t>
            </a:r>
            <a:r>
              <a:rPr lang="fr-FR" altLang="x-none" sz="1600" dirty="0">
                <a:latin typeface="Courier New" charset="0"/>
              </a:rPr>
              <a:t>     	NUMERIC(4),</a:t>
            </a:r>
          </a:p>
          <a:p>
            <a:pPr lvl="2">
              <a:buClr>
                <a:schemeClr val="folHlink"/>
              </a:buClr>
              <a:buSzPct val="50000"/>
              <a:buNone/>
            </a:pPr>
            <a:r>
              <a:rPr lang="fr-FR" altLang="x-none" sz="1600" dirty="0" err="1">
                <a:latin typeface="Courier New" charset="0"/>
              </a:rPr>
              <a:t>hiredate</a:t>
            </a:r>
            <a:r>
              <a:rPr lang="fr-FR" altLang="x-none" sz="1600" dirty="0">
                <a:latin typeface="Courier New" charset="0"/>
              </a:rPr>
              <a:t> DATE </a:t>
            </a:r>
            <a:r>
              <a:rPr lang="fr-FR" altLang="x-none" sz="1600" dirty="0">
                <a:solidFill>
                  <a:schemeClr val="hlink"/>
                </a:solidFill>
                <a:latin typeface="Courier New" charset="0"/>
              </a:rPr>
              <a:t>DEFAULT CURRENT_DATE</a:t>
            </a:r>
            <a:r>
              <a:rPr lang="fr-FR" altLang="x-none" sz="1600" dirty="0">
                <a:latin typeface="Courier New" charset="0"/>
              </a:rPr>
              <a:t>,</a:t>
            </a:r>
            <a:endParaRPr lang="fr-FR" altLang="x-none" sz="1600" dirty="0">
              <a:solidFill>
                <a:schemeClr val="accent2"/>
              </a:solidFill>
              <a:latin typeface="Courier New" charset="0"/>
            </a:endParaRPr>
          </a:p>
          <a:p>
            <a:pPr lvl="2">
              <a:buClr>
                <a:schemeClr val="folHlink"/>
              </a:buClr>
              <a:buSzPct val="50000"/>
              <a:buNone/>
            </a:pPr>
            <a:r>
              <a:rPr lang="fr-FR" altLang="x-none" sz="1600" dirty="0">
                <a:latin typeface="Courier New" charset="0"/>
              </a:rPr>
              <a:t>sal     	NUMERIC(7,2),</a:t>
            </a:r>
          </a:p>
          <a:p>
            <a:pPr lvl="2">
              <a:buClr>
                <a:schemeClr val="folHlink"/>
              </a:buClr>
              <a:buSzPct val="50000"/>
              <a:buNone/>
            </a:pPr>
            <a:r>
              <a:rPr lang="fr-FR" altLang="x-none" sz="1600" dirty="0" err="1">
                <a:latin typeface="Courier New" charset="0"/>
              </a:rPr>
              <a:t>comm</a:t>
            </a:r>
            <a:r>
              <a:rPr lang="fr-FR" altLang="x-none" sz="1600" dirty="0">
                <a:latin typeface="Courier New" charset="0"/>
              </a:rPr>
              <a:t>    	NUMERIC(7,2),</a:t>
            </a:r>
          </a:p>
          <a:p>
            <a:pPr lvl="2">
              <a:buClr>
                <a:schemeClr val="folHlink"/>
              </a:buClr>
              <a:buSzPct val="50000"/>
              <a:buNone/>
            </a:pPr>
            <a:r>
              <a:rPr lang="fr-FR" altLang="x-none" sz="1600" dirty="0" err="1">
                <a:latin typeface="Courier New" charset="0"/>
              </a:rPr>
              <a:t>deptno</a:t>
            </a:r>
            <a:r>
              <a:rPr lang="fr-FR" altLang="x-none" sz="1600" dirty="0">
                <a:latin typeface="Courier New" charset="0"/>
              </a:rPr>
              <a:t>  	NUMERIC(2) </a:t>
            </a:r>
            <a:r>
              <a:rPr lang="fr-FR" altLang="x-none" sz="1600" dirty="0">
                <a:solidFill>
                  <a:schemeClr val="hlink"/>
                </a:solidFill>
                <a:latin typeface="Courier New" charset="0"/>
              </a:rPr>
              <a:t>NOT NULL,</a:t>
            </a:r>
          </a:p>
          <a:p>
            <a:pPr lvl="2">
              <a:buClr>
                <a:schemeClr val="folHlink"/>
              </a:buClr>
              <a:buSzPct val="50000"/>
              <a:buNone/>
            </a:pPr>
            <a:r>
              <a:rPr lang="fr-FR" altLang="x-none" sz="1600" b="1" dirty="0">
                <a:solidFill>
                  <a:schemeClr val="hlink"/>
                </a:solidFill>
                <a:latin typeface="Courier New" charset="0"/>
              </a:rPr>
              <a:t>CONSTRAINT ck_emp1_job CHECK (job in ('SALESMAN','CLERK','MANAGER')),</a:t>
            </a:r>
          </a:p>
          <a:p>
            <a:pPr lvl="2">
              <a:buClr>
                <a:schemeClr val="folHlink"/>
              </a:buClr>
              <a:buSzPct val="50000"/>
              <a:buNone/>
            </a:pPr>
            <a:r>
              <a:rPr lang="fr-FR" altLang="x-none" sz="1600" b="1" dirty="0">
                <a:solidFill>
                  <a:schemeClr val="hlink"/>
                </a:solidFill>
                <a:latin typeface="Courier New" charset="0"/>
              </a:rPr>
              <a:t>CONSTRAINT ck_emp1_sal CHECK (sal &gt; 300 AND sal &lt; 9000)</a:t>
            </a:r>
            <a:r>
              <a:rPr lang="fr-FR" altLang="x-none" sz="1600" b="1" dirty="0">
                <a:latin typeface="Courier New" charset="0"/>
              </a:rPr>
              <a:t>,</a:t>
            </a:r>
            <a:endParaRPr lang="fr-FR" altLang="x-none" sz="1600" b="1" dirty="0">
              <a:solidFill>
                <a:schemeClr val="hlink"/>
              </a:solidFill>
              <a:latin typeface="Courier New" charset="0"/>
            </a:endParaRPr>
          </a:p>
          <a:p>
            <a:pPr lvl="2">
              <a:buClr>
                <a:schemeClr val="folHlink"/>
              </a:buClr>
              <a:buSzPct val="50000"/>
              <a:buNone/>
            </a:pPr>
            <a:r>
              <a:rPr lang="fr-FR" altLang="x-none" sz="1600" b="1" dirty="0">
                <a:solidFill>
                  <a:schemeClr val="hlink"/>
                </a:solidFill>
                <a:latin typeface="Courier New" charset="0"/>
              </a:rPr>
              <a:t>CONSTRAINT ck_emp1_comm CHECK (</a:t>
            </a:r>
            <a:r>
              <a:rPr lang="fr-FR" altLang="x-none" sz="1600" b="1" dirty="0" err="1">
                <a:solidFill>
                  <a:schemeClr val="hlink"/>
                </a:solidFill>
                <a:latin typeface="Courier New" charset="0"/>
              </a:rPr>
              <a:t>comm</a:t>
            </a:r>
            <a:r>
              <a:rPr lang="fr-FR" altLang="x-none" sz="1600" b="1" dirty="0">
                <a:solidFill>
                  <a:schemeClr val="hlink"/>
                </a:solidFill>
                <a:latin typeface="Courier New" charset="0"/>
              </a:rPr>
              <a:t> IS NULL OR </a:t>
            </a:r>
            <a:r>
              <a:rPr lang="fr-FR" altLang="x-none" sz="1600" b="1" dirty="0" err="1">
                <a:solidFill>
                  <a:schemeClr val="hlink"/>
                </a:solidFill>
                <a:latin typeface="Courier New" charset="0"/>
              </a:rPr>
              <a:t>comm</a:t>
            </a:r>
            <a:r>
              <a:rPr lang="fr-FR" altLang="x-none" sz="1600" b="1" dirty="0">
                <a:solidFill>
                  <a:schemeClr val="hlink"/>
                </a:solidFill>
                <a:latin typeface="Courier New" charset="0"/>
              </a:rPr>
              <a:t>&lt;=sal/2)</a:t>
            </a:r>
          </a:p>
          <a:p>
            <a:pPr lvl="1">
              <a:buClr>
                <a:schemeClr val="hlink"/>
              </a:buClr>
              <a:buSzPct val="55000"/>
              <a:buNone/>
            </a:pPr>
            <a:r>
              <a:rPr lang="fr-FR" altLang="x-none" sz="16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42564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domaine (suite)</a:t>
            </a:r>
          </a:p>
        </p:txBody>
      </p:sp>
      <p:sp>
        <p:nvSpPr>
          <p:cNvPr id="7" name="Espace réservé du contenu 1"/>
          <p:cNvSpPr txBox="1">
            <a:spLocks/>
          </p:cNvSpPr>
          <p:nvPr/>
        </p:nvSpPr>
        <p:spPr>
          <a:xfrm>
            <a:off x="457200" y="1387234"/>
            <a:ext cx="8369300" cy="5089766"/>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10000"/>
              </a:lnSpc>
            </a:pPr>
            <a:r>
              <a:rPr lang="fr-FR" altLang="x-none" sz="2600" dirty="0"/>
              <a:t>Exemple : Insertion d'une ligne ne respectant pas la contrainte sur la colonne JOB.</a:t>
            </a:r>
          </a:p>
          <a:p>
            <a:pPr>
              <a:lnSpc>
                <a:spcPct val="110000"/>
              </a:lnSpc>
              <a:buClr>
                <a:schemeClr val="folHlink"/>
              </a:buClr>
              <a:buSzPct val="60000"/>
              <a:buNone/>
            </a:pPr>
            <a:r>
              <a:rPr lang="fr-FR" altLang="x-none" sz="2600" i="1" dirty="0"/>
              <a:t>La contrainte portant sur la colonne job n'est pas nommée, le SGBD génère automatiquement un nom unique.</a:t>
            </a:r>
          </a:p>
          <a:p>
            <a:pPr>
              <a:lnSpc>
                <a:spcPct val="110000"/>
              </a:lnSpc>
              <a:buClr>
                <a:schemeClr val="folHlink"/>
              </a:buClr>
              <a:buSzPct val="60000"/>
              <a:buNone/>
            </a:pPr>
            <a:r>
              <a:rPr lang="fr-FR" altLang="x-none" sz="1900" dirty="0">
                <a:latin typeface="Courier New" charset="0"/>
              </a:rPr>
              <a:t>INSERT INTO emp1</a:t>
            </a:r>
          </a:p>
          <a:p>
            <a:pPr>
              <a:lnSpc>
                <a:spcPct val="110000"/>
              </a:lnSpc>
              <a:buClr>
                <a:schemeClr val="folHlink"/>
              </a:buClr>
              <a:buSzPct val="60000"/>
              <a:buNone/>
            </a:pPr>
            <a:r>
              <a:rPr lang="fr-FR" altLang="x-none" sz="1900" dirty="0">
                <a:latin typeface="Courier New" charset="0"/>
              </a:rPr>
              <a:t>VALUES (7600, 'TOTO', 'INCONNU', 10, </a:t>
            </a:r>
            <a:r>
              <a:rPr lang="fr-FR" altLang="x-none" sz="1900" dirty="0" err="1">
                <a:latin typeface="Courier New" charset="0"/>
              </a:rPr>
              <a:t>null</a:t>
            </a:r>
            <a:r>
              <a:rPr lang="fr-FR" altLang="x-none" sz="1900" dirty="0">
                <a:latin typeface="Courier New" charset="0"/>
              </a:rPr>
              <a:t>, 0, 0, 10)</a:t>
            </a:r>
          </a:p>
          <a:p>
            <a:pPr>
              <a:lnSpc>
                <a:spcPct val="110000"/>
              </a:lnSpc>
              <a:buClr>
                <a:schemeClr val="folHlink"/>
              </a:buClr>
              <a:buSzPct val="60000"/>
              <a:buNone/>
            </a:pPr>
            <a:r>
              <a:rPr lang="fr-FR" altLang="x-none" sz="1900" dirty="0">
                <a:latin typeface="Courier New" charset="0"/>
              </a:rPr>
              <a:t>ERROR at line 1:</a:t>
            </a:r>
          </a:p>
          <a:p>
            <a:pPr>
              <a:lnSpc>
                <a:spcPct val="110000"/>
              </a:lnSpc>
              <a:buClr>
                <a:schemeClr val="folHlink"/>
              </a:buClr>
              <a:buSzPct val="60000"/>
              <a:buNone/>
            </a:pPr>
            <a:r>
              <a:rPr lang="fr-FR" altLang="x-none" sz="1900" dirty="0">
                <a:latin typeface="Courier New" charset="0"/>
              </a:rPr>
              <a:t>check </a:t>
            </a:r>
            <a:r>
              <a:rPr lang="fr-FR" altLang="x-none" sz="1900" dirty="0" err="1">
                <a:latin typeface="Courier New" charset="0"/>
              </a:rPr>
              <a:t>constraint</a:t>
            </a:r>
            <a:r>
              <a:rPr lang="fr-FR" altLang="x-none" sz="1900" dirty="0">
                <a:latin typeface="Courier New" charset="0"/>
              </a:rPr>
              <a:t> (SYS_C0011195) </a:t>
            </a:r>
            <a:r>
              <a:rPr lang="fr-FR" altLang="x-none" sz="1900" dirty="0" err="1">
                <a:latin typeface="Courier New" charset="0"/>
              </a:rPr>
              <a:t>violated</a:t>
            </a:r>
            <a:endParaRPr lang="fr-FR" altLang="x-none" sz="1900" dirty="0">
              <a:latin typeface="Courier New" charset="0"/>
            </a:endParaRPr>
          </a:p>
          <a:p>
            <a:pPr>
              <a:lnSpc>
                <a:spcPct val="110000"/>
              </a:lnSpc>
            </a:pPr>
            <a:r>
              <a:rPr lang="fr-FR" altLang="x-none" sz="2600" dirty="0"/>
              <a:t>Exemple : Insertion d'une ligne ne respectant pas la contrainte sur la colonne salaire (contrainte nommée)</a:t>
            </a:r>
          </a:p>
          <a:p>
            <a:pPr>
              <a:lnSpc>
                <a:spcPct val="110000"/>
              </a:lnSpc>
              <a:buClr>
                <a:schemeClr val="folHlink"/>
              </a:buClr>
              <a:buSzPct val="60000"/>
              <a:buNone/>
            </a:pPr>
            <a:r>
              <a:rPr lang="fr-FR" altLang="x-none" sz="2100" dirty="0">
                <a:latin typeface="Courier New" charset="0"/>
              </a:rPr>
              <a:t>INSERT INTO emp1 VALUES</a:t>
            </a:r>
          </a:p>
          <a:p>
            <a:pPr>
              <a:lnSpc>
                <a:spcPct val="110000"/>
              </a:lnSpc>
              <a:buClr>
                <a:schemeClr val="folHlink"/>
              </a:buClr>
              <a:buSzPct val="60000"/>
              <a:buNone/>
            </a:pPr>
            <a:r>
              <a:rPr lang="fr-FR" altLang="x-none" sz="2100" dirty="0">
                <a:latin typeface="Courier New" charset="0"/>
              </a:rPr>
              <a:t>(10, 'toto', 'CLERCK', </a:t>
            </a:r>
            <a:r>
              <a:rPr lang="fr-FR" altLang="x-none" sz="2100" dirty="0" err="1">
                <a:latin typeface="Courier New" charset="0"/>
              </a:rPr>
              <a:t>null</a:t>
            </a:r>
            <a:r>
              <a:rPr lang="fr-FR" altLang="x-none" sz="2100" dirty="0">
                <a:latin typeface="Courier New" charset="0"/>
              </a:rPr>
              <a:t>, </a:t>
            </a:r>
            <a:r>
              <a:rPr lang="fr-FR" altLang="x-none" sz="2100" dirty="0" err="1">
                <a:latin typeface="Courier New" charset="0"/>
              </a:rPr>
              <a:t>null</a:t>
            </a:r>
            <a:r>
              <a:rPr lang="fr-FR" altLang="x-none" sz="2100" dirty="0">
                <a:latin typeface="Courier New" charset="0"/>
              </a:rPr>
              <a:t>, 0, 0, 10)</a:t>
            </a:r>
          </a:p>
          <a:p>
            <a:pPr>
              <a:lnSpc>
                <a:spcPct val="110000"/>
              </a:lnSpc>
              <a:buClr>
                <a:schemeClr val="folHlink"/>
              </a:buClr>
              <a:buSzPct val="60000"/>
              <a:buNone/>
            </a:pPr>
            <a:r>
              <a:rPr lang="fr-FR" altLang="x-none" sz="2100" dirty="0">
                <a:latin typeface="Courier New" charset="0"/>
              </a:rPr>
              <a:t>ERROR at line 1:</a:t>
            </a:r>
          </a:p>
          <a:p>
            <a:pPr>
              <a:lnSpc>
                <a:spcPct val="110000"/>
              </a:lnSpc>
              <a:buClr>
                <a:schemeClr val="folHlink"/>
              </a:buClr>
              <a:buSzPct val="60000"/>
              <a:buNone/>
            </a:pPr>
            <a:r>
              <a:rPr lang="fr-FR" altLang="x-none" sz="2100" dirty="0">
                <a:latin typeface="Courier New" charset="0"/>
              </a:rPr>
              <a:t>check </a:t>
            </a:r>
            <a:r>
              <a:rPr lang="fr-FR" altLang="x-none" sz="2100" dirty="0" err="1">
                <a:latin typeface="Courier New" charset="0"/>
              </a:rPr>
              <a:t>constraint</a:t>
            </a:r>
            <a:r>
              <a:rPr lang="fr-FR" altLang="x-none" sz="2100" dirty="0">
                <a:latin typeface="Courier New" charset="0"/>
              </a:rPr>
              <a:t> (COURS1.CHK_EMP1_SAL) </a:t>
            </a:r>
            <a:r>
              <a:rPr lang="fr-FR" altLang="x-none" sz="2100" dirty="0" err="1">
                <a:latin typeface="Courier New" charset="0"/>
              </a:rPr>
              <a:t>violated</a:t>
            </a:r>
            <a:endParaRPr lang="fr-FR" altLang="x-none" sz="2100" dirty="0"/>
          </a:p>
          <a:p>
            <a:pPr marL="0" indent="0">
              <a:lnSpc>
                <a:spcPct val="80000"/>
              </a:lnSpc>
              <a:buNone/>
            </a:pPr>
            <a:endParaRPr lang="fr-FR" altLang="x-none" sz="2600" dirty="0"/>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897379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clé unique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Les contraintes de clé unique (</a:t>
            </a:r>
            <a:r>
              <a:rPr lang="fr-FR" altLang="x-none" sz="2800" dirty="0">
                <a:latin typeface="Courier New" charset="0"/>
                <a:ea typeface="Courier New" charset="0"/>
                <a:cs typeface="Courier New" charset="0"/>
              </a:rPr>
              <a:t>UNIQUE</a:t>
            </a:r>
            <a:r>
              <a:rPr lang="fr-FR" altLang="x-none" sz="2800" dirty="0">
                <a:ea typeface="ＭＳ Ｐゴシック" charset="-128"/>
              </a:rPr>
              <a:t>) :</a:t>
            </a:r>
          </a:p>
          <a:p>
            <a:pPr lvl="1">
              <a:lnSpc>
                <a:spcPct val="80000"/>
              </a:lnSpc>
            </a:pPr>
            <a:r>
              <a:rPr lang="fr-FR" altLang="x-none" sz="2400" dirty="0">
                <a:ea typeface="ＭＳ Ｐゴシック" charset="-128"/>
              </a:rPr>
              <a:t>permettent d'assurer l'unicité d'une colonne ou d'un groupe de colonnes,</a:t>
            </a:r>
          </a:p>
          <a:p>
            <a:pPr lvl="1">
              <a:lnSpc>
                <a:spcPct val="80000"/>
              </a:lnSpc>
            </a:pPr>
            <a:r>
              <a:rPr lang="fr-FR" altLang="x-none" sz="2400" dirty="0">
                <a:ea typeface="ＭＳ Ｐゴシック" charset="-128"/>
              </a:rPr>
              <a:t>les valeurs NULL sont autorisées,</a:t>
            </a:r>
          </a:p>
          <a:p>
            <a:pPr lvl="1">
              <a:lnSpc>
                <a:spcPct val="80000"/>
              </a:lnSpc>
            </a:pPr>
            <a:r>
              <a:rPr lang="fr-FR" altLang="x-none" sz="2400" dirty="0">
                <a:ea typeface="ＭＳ Ｐゴシック" charset="-128"/>
              </a:rPr>
              <a:t>un index unique est créé automatiquement à partir de la clé unique,</a:t>
            </a:r>
          </a:p>
          <a:p>
            <a:pPr lvl="1">
              <a:lnSpc>
                <a:spcPct val="80000"/>
              </a:lnSpc>
            </a:pPr>
            <a:r>
              <a:rPr lang="fr-FR" altLang="x-none" sz="2400" dirty="0">
                <a:ea typeface="ＭＳ Ｐゴシック" charset="-128"/>
              </a:rPr>
              <a:t>une clé unique ne peut pas être référencée par une clé étrangère.</a:t>
            </a:r>
          </a:p>
          <a:p>
            <a:pPr>
              <a:lnSpc>
                <a:spcPct val="80000"/>
              </a:lnSpc>
            </a:pPr>
            <a:endParaRPr lang="fr-FR" altLang="x-none" sz="28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207626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clé unique (suite)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Exemple :</a:t>
            </a:r>
            <a:endParaRPr lang="fr-FR" altLang="x-none" sz="2400" dirty="0">
              <a:ea typeface="ＭＳ Ｐゴシック" charset="-128"/>
            </a:endParaRP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 </a:t>
            </a:r>
            <a:r>
              <a:rPr lang="fr-FR" altLang="x-none" dirty="0">
                <a:solidFill>
                  <a:srgbClr val="0000FF"/>
                </a:solidFill>
                <a:latin typeface="Courier New" charset="0"/>
              </a:rPr>
              <a:t>UNIQUE</a:t>
            </a:r>
            <a:r>
              <a:rPr lang="fr-FR" altLang="x-none" dirty="0">
                <a:latin typeface="Courier New" charset="0"/>
              </a:rPr>
              <a:t>,</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54746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clé unique (suite)</a:t>
            </a:r>
          </a:p>
        </p:txBody>
      </p:sp>
      <p:sp>
        <p:nvSpPr>
          <p:cNvPr id="5" name="Espace réservé du contenu 1"/>
          <p:cNvSpPr>
            <a:spLocks noGrp="1"/>
          </p:cNvSpPr>
          <p:nvPr>
            <p:ph idx="1"/>
          </p:nvPr>
        </p:nvSpPr>
        <p:spPr>
          <a:xfrm>
            <a:off x="457200" y="1387234"/>
            <a:ext cx="8229600" cy="5089766"/>
          </a:xfrm>
        </p:spPr>
        <p:txBody>
          <a:bodyPr>
            <a:normAutofit/>
          </a:bodyPr>
          <a:lstStyle/>
          <a:p>
            <a:pPr>
              <a:lnSpc>
                <a:spcPct val="80000"/>
              </a:lnSpc>
            </a:pPr>
            <a:r>
              <a:rPr lang="fr-FR" altLang="x-none" sz="2800" dirty="0">
                <a:ea typeface="ＭＳ Ｐゴシック" charset="-128"/>
              </a:rPr>
              <a:t>Exemple : </a:t>
            </a:r>
            <a:r>
              <a:rPr lang="fr-FR" altLang="x-none" sz="2800" u="sng" dirty="0">
                <a:ea typeface="ＭＳ Ｐゴシック" charset="-128"/>
              </a:rPr>
              <a:t>OU MIEUX</a:t>
            </a:r>
            <a:endParaRPr lang="fr-FR" altLang="x-none" sz="2400" u="sng" dirty="0">
              <a:ea typeface="ＭＳ Ｐゴシック" charset="-128"/>
            </a:endParaRP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2">
              <a:buClr>
                <a:schemeClr val="folHlink"/>
              </a:buClr>
              <a:buSzPct val="50000"/>
              <a:buNone/>
            </a:pPr>
            <a:r>
              <a:rPr lang="fr-FR" altLang="x-none" dirty="0">
                <a:solidFill>
                  <a:srgbClr val="0000FF"/>
                </a:solidFill>
                <a:latin typeface="Courier New" charset="0"/>
              </a:rPr>
              <a:t>CONSTRAINT uq_emp1_ename UNIQUE(</a:t>
            </a:r>
            <a:r>
              <a:rPr lang="fr-FR" altLang="x-none" dirty="0" err="1">
                <a:solidFill>
                  <a:srgbClr val="0000FF"/>
                </a:solidFill>
                <a:latin typeface="Courier New" charset="0"/>
              </a:rPr>
              <a:t>ename</a:t>
            </a:r>
            <a:r>
              <a:rPr lang="fr-FR" altLang="x-none" dirty="0">
                <a:solidFill>
                  <a:srgbClr val="0000FF"/>
                </a:solidFill>
                <a:latin typeface="Courier New" charset="0"/>
              </a:rPr>
              <a:t>)</a:t>
            </a: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1414380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clé primaire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Les contraintes de clé primaire (</a:t>
            </a:r>
            <a:r>
              <a:rPr lang="fr-FR" altLang="x-none" sz="2800" dirty="0">
                <a:latin typeface="Courier New" charset="0"/>
                <a:ea typeface="Courier New" charset="0"/>
                <a:cs typeface="Courier New" charset="0"/>
              </a:rPr>
              <a:t>PRIMARY KEY</a:t>
            </a:r>
            <a:r>
              <a:rPr lang="fr-FR" altLang="x-none" sz="2800" dirty="0">
                <a:ea typeface="ＭＳ Ｐゴシック" charset="-128"/>
              </a:rPr>
              <a:t>) :</a:t>
            </a:r>
          </a:p>
          <a:p>
            <a:pPr lvl="1"/>
            <a:r>
              <a:rPr lang="fr-FR" altLang="x-none" dirty="0">
                <a:ea typeface="ＭＳ Ｐゴシック" charset="-128"/>
              </a:rPr>
              <a:t>toute table doit disposer d'une clé primaire (unique, mais pouvant être composée de plusieurs champs),</a:t>
            </a:r>
          </a:p>
          <a:p>
            <a:pPr lvl="1"/>
            <a:r>
              <a:rPr lang="fr-FR" altLang="x-none" dirty="0">
                <a:ea typeface="ＭＳ Ｐゴシック" charset="-128"/>
              </a:rPr>
              <a:t>la norme SQL impose que toutes les colonnes d'une clé primaire soient obligatoires (la ou les colonne(s) est/sont forcée(s) à NOT NULL),</a:t>
            </a:r>
          </a:p>
          <a:p>
            <a:pPr lvl="1"/>
            <a:r>
              <a:rPr lang="fr-FR" altLang="x-none" dirty="0">
                <a:ea typeface="ＭＳ Ｐゴシック" charset="-128"/>
              </a:rPr>
              <a:t>unicité des valeurs de la clé :</a:t>
            </a:r>
          </a:p>
          <a:p>
            <a:pPr lvl="2"/>
            <a:r>
              <a:rPr lang="fr-FR" altLang="x-none" dirty="0">
                <a:ea typeface="ＭＳ Ｐゴシック" charset="-128"/>
              </a:rPr>
              <a:t>un index unique est créé automatiquement</a:t>
            </a:r>
          </a:p>
          <a:p>
            <a:pPr lvl="1"/>
            <a:r>
              <a:rPr lang="fr-FR" altLang="x-none" dirty="0">
                <a:ea typeface="ＭＳ Ｐゴシック" charset="-128"/>
              </a:rPr>
              <a:t>clé généralement référencée par des clés étrangères.</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992300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primaire (suite)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Exemple :</a:t>
            </a: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 </a:t>
            </a:r>
            <a:r>
              <a:rPr lang="fr-FR" altLang="x-none" dirty="0">
                <a:solidFill>
                  <a:schemeClr val="hlink"/>
                </a:solidFill>
                <a:latin typeface="Courier New" charset="0"/>
              </a:rPr>
              <a:t>PRIMARY KEY</a:t>
            </a:r>
            <a:r>
              <a:rPr lang="fr-FR" altLang="x-none" dirty="0">
                <a:latin typeface="Courier New" charset="0"/>
              </a:rPr>
              <a:t>,</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endParaRPr lang="fr-FR" altLang="x-none" dirty="0">
              <a:solidFill>
                <a:schemeClr val="accent1"/>
              </a:solidFill>
              <a:latin typeface="Courier New" charset="0"/>
            </a:endParaRP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1536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primaire (suite)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Exemple : </a:t>
            </a:r>
            <a:r>
              <a:rPr lang="fr-FR" altLang="x-none" sz="2800" u="sng" dirty="0">
                <a:ea typeface="ＭＳ Ｐゴシック" charset="-128"/>
              </a:rPr>
              <a:t>OU MIEUX</a:t>
            </a:r>
          </a:p>
          <a:p>
            <a:pPr lvl="1">
              <a:buClr>
                <a:schemeClr val="hlink"/>
              </a:buClr>
              <a:buSzPct val="55000"/>
              <a:buNone/>
            </a:pPr>
            <a:r>
              <a:rPr lang="fr-FR" altLang="x-none" sz="1800" dirty="0">
                <a:latin typeface="Courier New" charset="0"/>
              </a:rPr>
              <a:t>CREATE TABLE emp1</a:t>
            </a:r>
          </a:p>
          <a:p>
            <a:pPr lvl="1">
              <a:buClr>
                <a:schemeClr val="hlink"/>
              </a:buClr>
              <a:buSzPct val="55000"/>
              <a:buNone/>
            </a:pPr>
            <a:r>
              <a:rPr lang="fr-FR" altLang="x-none" sz="1800" dirty="0">
                <a:latin typeface="Courier New" charset="0"/>
              </a:rPr>
              <a:t>(</a:t>
            </a:r>
          </a:p>
          <a:p>
            <a:pPr lvl="2">
              <a:buClr>
                <a:schemeClr val="folHlink"/>
              </a:buClr>
              <a:buSzPct val="50000"/>
              <a:buNone/>
            </a:pPr>
            <a:r>
              <a:rPr lang="fr-FR" altLang="x-none" dirty="0" err="1">
                <a:latin typeface="Courier New" charset="0"/>
              </a:rPr>
              <a:t>empno</a:t>
            </a:r>
            <a:r>
              <a:rPr lang="fr-FR" altLang="x-none" dirty="0">
                <a:latin typeface="Courier New" charset="0"/>
              </a:rPr>
              <a:t>   	NUMERIC(4) NOT NULL,</a:t>
            </a:r>
          </a:p>
          <a:p>
            <a:pPr lvl="2">
              <a:buClr>
                <a:schemeClr val="folHlink"/>
              </a:buClr>
              <a:buSzPct val="50000"/>
              <a:buNone/>
            </a:pPr>
            <a:r>
              <a:rPr lang="fr-FR" altLang="x-none" dirty="0" err="1">
                <a:latin typeface="Courier New" charset="0"/>
              </a:rPr>
              <a:t>ename</a:t>
            </a:r>
            <a:r>
              <a:rPr lang="fr-FR" altLang="x-none" dirty="0">
                <a:latin typeface="Courier New" charset="0"/>
              </a:rPr>
              <a:t>   	VARCHAR(10),</a:t>
            </a:r>
          </a:p>
          <a:p>
            <a:pPr lvl="2">
              <a:buClr>
                <a:schemeClr val="folHlink"/>
              </a:buClr>
              <a:buSzPct val="50000"/>
              <a:buNone/>
            </a:pPr>
            <a:r>
              <a:rPr lang="fr-FR" altLang="x-none" dirty="0">
                <a:latin typeface="Courier New" charset="0"/>
              </a:rPr>
              <a:t>job     	VARCHAR(9),</a:t>
            </a:r>
          </a:p>
          <a:p>
            <a:pPr lvl="2">
              <a:buClr>
                <a:schemeClr val="folHlink"/>
              </a:buClr>
              <a:buSzPct val="50000"/>
              <a:buNone/>
            </a:pPr>
            <a:r>
              <a:rPr lang="fr-FR" altLang="x-none" dirty="0" err="1">
                <a:latin typeface="Courier New" charset="0"/>
              </a:rPr>
              <a:t>mgr</a:t>
            </a:r>
            <a:r>
              <a:rPr lang="fr-FR" altLang="x-none" dirty="0">
                <a:latin typeface="Courier New" charset="0"/>
              </a:rPr>
              <a:t>     	NUMERIC(4),</a:t>
            </a:r>
            <a:endParaRPr lang="fr-FR" altLang="x-none" dirty="0">
              <a:solidFill>
                <a:schemeClr val="accent1"/>
              </a:solidFill>
              <a:latin typeface="Courier New" charset="0"/>
            </a:endParaRPr>
          </a:p>
          <a:p>
            <a:pPr lvl="2">
              <a:buClr>
                <a:schemeClr val="folHlink"/>
              </a:buClr>
              <a:buSzPct val="50000"/>
              <a:buNone/>
            </a:pPr>
            <a:r>
              <a:rPr lang="fr-FR" altLang="x-none" dirty="0" err="1">
                <a:latin typeface="Courier New" charset="0"/>
              </a:rPr>
              <a:t>hiredate</a:t>
            </a:r>
            <a:r>
              <a:rPr lang="fr-FR" altLang="x-none" dirty="0">
                <a:latin typeface="Courier New" charset="0"/>
              </a:rPr>
              <a:t> 	DATE,</a:t>
            </a:r>
          </a:p>
          <a:p>
            <a:pPr lvl="2">
              <a:buClr>
                <a:schemeClr val="folHlink"/>
              </a:buClr>
              <a:buSzPct val="50000"/>
              <a:buNone/>
            </a:pPr>
            <a:r>
              <a:rPr lang="fr-FR" altLang="x-none" dirty="0">
                <a:latin typeface="Courier New" charset="0"/>
              </a:rPr>
              <a:t>sal     	NUMERIC(7,2),</a:t>
            </a:r>
          </a:p>
          <a:p>
            <a:pPr lvl="2">
              <a:buClr>
                <a:schemeClr val="folHlink"/>
              </a:buClr>
              <a:buSzPct val="50000"/>
              <a:buNone/>
            </a:pPr>
            <a:r>
              <a:rPr lang="fr-FR" altLang="x-none" dirty="0" err="1">
                <a:latin typeface="Courier New" charset="0"/>
              </a:rPr>
              <a:t>comm</a:t>
            </a:r>
            <a:r>
              <a:rPr lang="fr-FR" altLang="x-none" dirty="0">
                <a:latin typeface="Courier New" charset="0"/>
              </a:rPr>
              <a:t>    	NUMERIC(7,2),</a:t>
            </a:r>
          </a:p>
          <a:p>
            <a:pPr lvl="2">
              <a:buClr>
                <a:schemeClr val="folHlink"/>
              </a:buClr>
              <a:buSzPct val="50000"/>
              <a:buNone/>
            </a:pPr>
            <a:r>
              <a:rPr lang="fr-FR" altLang="x-none" dirty="0" err="1">
                <a:latin typeface="Courier New" charset="0"/>
              </a:rPr>
              <a:t>deptno</a:t>
            </a:r>
            <a:r>
              <a:rPr lang="fr-FR" altLang="x-none" dirty="0">
                <a:latin typeface="Courier New" charset="0"/>
              </a:rPr>
              <a:t>  	NUMERIC(2) 	NOT NULL,</a:t>
            </a:r>
          </a:p>
          <a:p>
            <a:pPr lvl="2">
              <a:buClr>
                <a:schemeClr val="folHlink"/>
              </a:buClr>
              <a:buSzPct val="50000"/>
              <a:buNone/>
            </a:pPr>
            <a:r>
              <a:rPr lang="fr-FR" altLang="x-none" dirty="0">
                <a:solidFill>
                  <a:schemeClr val="hlink"/>
                </a:solidFill>
                <a:latin typeface="Courier New" charset="0"/>
              </a:rPr>
              <a:t>CONSTRAINT 	pk_emp1 PRIMARY KEY (</a:t>
            </a:r>
            <a:r>
              <a:rPr lang="fr-FR" altLang="x-none" dirty="0" err="1">
                <a:solidFill>
                  <a:schemeClr val="hlink"/>
                </a:solidFill>
                <a:latin typeface="Courier New" charset="0"/>
              </a:rPr>
              <a:t>empno</a:t>
            </a:r>
            <a:r>
              <a:rPr lang="fr-FR" altLang="x-none" dirty="0">
                <a:solidFill>
                  <a:schemeClr val="hlink"/>
                </a:solidFill>
                <a:latin typeface="Courier New" charset="0"/>
              </a:rPr>
              <a:t>)</a:t>
            </a:r>
            <a:r>
              <a:rPr lang="fr-FR" altLang="x-none" dirty="0">
                <a:solidFill>
                  <a:schemeClr val="tx2"/>
                </a:solidFill>
                <a:latin typeface="Courier New" charset="0"/>
              </a:rPr>
              <a:t> </a:t>
            </a:r>
            <a:endParaRPr lang="fr-FR" altLang="x-none" dirty="0">
              <a:solidFill>
                <a:schemeClr val="accent1"/>
              </a:solidFill>
              <a:latin typeface="Courier New" charset="0"/>
            </a:endParaRPr>
          </a:p>
          <a:p>
            <a:pPr lvl="1">
              <a:buClr>
                <a:schemeClr val="hlink"/>
              </a:buClr>
              <a:buSzPct val="55000"/>
              <a:buNone/>
            </a:pPr>
            <a:r>
              <a:rPr lang="fr-FR" altLang="x-none" sz="1800" dirty="0">
                <a:latin typeface="Courier New" charset="0"/>
              </a:rPr>
              <a: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1977282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Création de contraintes :</a:t>
            </a:r>
            <a:br>
              <a:rPr lang="fr-FR" altLang="x-none">
                <a:ea typeface="ＭＳ Ｐゴシック" charset="-128"/>
              </a:rPr>
            </a:br>
            <a:r>
              <a:rPr lang="fr-FR" altLang="x-none" sz="4000">
                <a:ea typeface="ＭＳ Ｐゴシック" charset="-128"/>
              </a:rPr>
              <a:t>Contraintes de clé étrangère</a:t>
            </a:r>
          </a:p>
        </p:txBody>
      </p:sp>
      <p:sp>
        <p:nvSpPr>
          <p:cNvPr id="5" name="Espace réservé du contenu 1"/>
          <p:cNvSpPr>
            <a:spLocks noGrp="1"/>
          </p:cNvSpPr>
          <p:nvPr>
            <p:ph idx="1"/>
          </p:nvPr>
        </p:nvSpPr>
        <p:spPr>
          <a:xfrm>
            <a:off x="457200" y="1387234"/>
            <a:ext cx="8229600" cy="5089766"/>
          </a:xfrm>
        </p:spPr>
        <p:txBody>
          <a:bodyPr>
            <a:normAutofit/>
          </a:bodyPr>
          <a:lstStyle/>
          <a:p>
            <a:r>
              <a:rPr lang="fr-FR" altLang="x-none" sz="2800" dirty="0">
                <a:ea typeface="ＭＳ Ｐゴシック" charset="-128"/>
              </a:rPr>
              <a:t>Les contraintes de clé étrangère (</a:t>
            </a:r>
            <a:r>
              <a:rPr lang="fr-FR" altLang="x-none" sz="2800" dirty="0">
                <a:latin typeface="Courier New" charset="0"/>
                <a:ea typeface="Courier New" charset="0"/>
                <a:cs typeface="Courier New" charset="0"/>
              </a:rPr>
              <a:t>FOREIGN KEY</a:t>
            </a:r>
            <a:r>
              <a:rPr lang="fr-FR" altLang="x-none" dirty="0"/>
              <a:t>):</a:t>
            </a:r>
            <a:endParaRPr lang="fr-FR" altLang="x-none" sz="2800" dirty="0">
              <a:ea typeface="ＭＳ Ｐゴシック" charset="-128"/>
            </a:endParaRPr>
          </a:p>
          <a:p>
            <a:pPr lvl="1"/>
            <a:r>
              <a:rPr lang="fr-FR" altLang="x-none" dirty="0">
                <a:ea typeface="ＭＳ Ｐゴシック" charset="-128"/>
              </a:rPr>
              <a:t>une colonne ou un groupe  de colonnes qui référencent la clé primaire d'une autre table,</a:t>
            </a:r>
          </a:p>
          <a:p>
            <a:pPr lvl="1"/>
            <a:r>
              <a:rPr lang="fr-FR" altLang="x-none" dirty="0">
                <a:ea typeface="ＭＳ Ｐゴシック" charset="-128"/>
              </a:rPr>
              <a:t>la valeur de la clé étrangère doit :</a:t>
            </a:r>
          </a:p>
          <a:p>
            <a:pPr lvl="1"/>
            <a:r>
              <a:rPr lang="fr-FR" altLang="x-none" dirty="0">
                <a:ea typeface="ＭＳ Ｐゴシック" charset="-128"/>
              </a:rPr>
              <a:t>exister dans la table référencée (valeur de la clé étrangère = une des valeurs de la clé primaire),</a:t>
            </a:r>
          </a:p>
          <a:p>
            <a:pPr lvl="1"/>
            <a:r>
              <a:rPr lang="fr-FR" altLang="x-none" dirty="0">
                <a:ea typeface="ＭＳ Ｐゴシック" charset="-128"/>
              </a:rPr>
              <a:t>ou bien être NULL (sauf si elle est clé étrangère et clé primaire à la fois !).</a:t>
            </a:r>
          </a:p>
          <a:p>
            <a:pPr lvl="1"/>
            <a:r>
              <a:rPr lang="fr-FR" altLang="x-none" dirty="0">
                <a:ea typeface="ＭＳ Ｐゴシック" charset="-128"/>
              </a:rPr>
              <a:t>une clé étrangère ne peut référencer une table d'une base distante.</a:t>
            </a:r>
          </a:p>
          <a:p>
            <a:pPr lvl="1"/>
            <a:r>
              <a:rPr lang="fr-FR" altLang="x-none" b="1" dirty="0">
                <a:ea typeface="ＭＳ Ｐゴシック" charset="-128"/>
              </a:rPr>
              <a:t>Le type de la clé étrangère doit correspondre à celui de la clé primaire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195775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p:txBody>
          <a:bodyPr/>
          <a:lstStyle/>
          <a:p>
            <a:pPr algn="ctr" eaLnBrk="1" hangingPunct="1"/>
            <a:br>
              <a:rPr lang="fr-FR" altLang="x-none" sz="4000" dirty="0">
                <a:ea typeface="ＭＳ Ｐゴシック" charset="-128"/>
              </a:rPr>
            </a:br>
            <a:r>
              <a:rPr lang="fr-FR" altLang="x-none" sz="4000" dirty="0">
                <a:ea typeface="ＭＳ Ｐゴシック" charset="-128"/>
              </a:rPr>
              <a:t>Langage de définition de données</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828899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étrangère (suite)</a:t>
            </a:r>
          </a:p>
        </p:txBody>
      </p:sp>
      <p:grpSp>
        <p:nvGrpSpPr>
          <p:cNvPr id="3" name="Grouper 2"/>
          <p:cNvGrpSpPr/>
          <p:nvPr/>
        </p:nvGrpSpPr>
        <p:grpSpPr>
          <a:xfrm>
            <a:off x="4092574" y="1916113"/>
            <a:ext cx="4887913" cy="3398838"/>
            <a:chOff x="4092574" y="1916113"/>
            <a:chExt cx="4887913" cy="3398838"/>
          </a:xfrm>
        </p:grpSpPr>
        <p:sp>
          <p:nvSpPr>
            <p:cNvPr id="89093" name="Text Box 8"/>
            <p:cNvSpPr txBox="1">
              <a:spLocks noChangeArrowheads="1"/>
            </p:cNvSpPr>
            <p:nvPr/>
          </p:nvSpPr>
          <p:spPr bwMode="auto">
            <a:xfrm>
              <a:off x="5275262" y="1916113"/>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dirty="0">
                  <a:solidFill>
                    <a:schemeClr val="tx2"/>
                  </a:solidFill>
                </a:rPr>
                <a:t>Implique que DEPTNO soit clé primaire dans DEPT et que la table DEPT soit déjà créée !</a:t>
              </a:r>
            </a:p>
          </p:txBody>
        </p:sp>
        <p:sp>
          <p:nvSpPr>
            <p:cNvPr id="89094" name="Line 9"/>
            <p:cNvSpPr>
              <a:spLocks noChangeShapeType="1"/>
            </p:cNvSpPr>
            <p:nvPr/>
          </p:nvSpPr>
          <p:spPr bwMode="auto">
            <a:xfrm flipH="1">
              <a:off x="4092574" y="2840038"/>
              <a:ext cx="2079626" cy="2474913"/>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grpSp>
      <p:sp>
        <p:nvSpPr>
          <p:cNvPr id="8" name="Espace réservé du contenu 1"/>
          <p:cNvSpPr>
            <a:spLocks noGrp="1"/>
          </p:cNvSpPr>
          <p:nvPr>
            <p:ph idx="1"/>
          </p:nvPr>
        </p:nvSpPr>
        <p:spPr>
          <a:xfrm>
            <a:off x="457200" y="1387234"/>
            <a:ext cx="8229600" cy="5026266"/>
          </a:xfrm>
        </p:spPr>
        <p:txBody>
          <a:bodyPr>
            <a:normAutofit/>
          </a:bodyPr>
          <a:lstStyle/>
          <a:p>
            <a:r>
              <a:rPr lang="fr-FR" altLang="x-none" sz="2800" dirty="0">
                <a:ea typeface="ＭＳ Ｐゴシック" charset="-128"/>
              </a:rPr>
              <a:t>Exemple :</a:t>
            </a:r>
          </a:p>
          <a:p>
            <a:pPr lvl="1">
              <a:buClr>
                <a:schemeClr val="hlink"/>
              </a:buClr>
              <a:buSzPct val="55000"/>
              <a:buNone/>
            </a:pPr>
            <a:r>
              <a:rPr lang="fr-FR" altLang="x-none" sz="1500" dirty="0">
                <a:latin typeface="Courier New" charset="0"/>
              </a:rPr>
              <a:t>CREATE TABLE emp1</a:t>
            </a:r>
          </a:p>
          <a:p>
            <a:pPr lvl="1">
              <a:buClr>
                <a:schemeClr val="hlink"/>
              </a:buClr>
              <a:buSzPct val="55000"/>
              <a:buNone/>
            </a:pPr>
            <a:r>
              <a:rPr lang="fr-FR" altLang="x-none" sz="1500" dirty="0">
                <a:latin typeface="Courier New" charset="0"/>
              </a:rPr>
              <a:t>(</a:t>
            </a:r>
          </a:p>
          <a:p>
            <a:pPr lvl="2">
              <a:buClr>
                <a:schemeClr val="folHlink"/>
              </a:buClr>
              <a:buSzPct val="50000"/>
              <a:buNone/>
            </a:pPr>
            <a:r>
              <a:rPr lang="fr-FR" altLang="x-none" sz="1500" dirty="0" err="1">
                <a:latin typeface="Courier New" charset="0"/>
              </a:rPr>
              <a:t>empno</a:t>
            </a:r>
            <a:r>
              <a:rPr lang="fr-FR" altLang="x-none" sz="1500" dirty="0">
                <a:latin typeface="Courier New" charset="0"/>
              </a:rPr>
              <a:t>   	NUMERIC(4)      NOT NULL,</a:t>
            </a:r>
          </a:p>
          <a:p>
            <a:pPr lvl="2">
              <a:buClr>
                <a:schemeClr val="folHlink"/>
              </a:buClr>
              <a:buSzPct val="50000"/>
              <a:buNone/>
            </a:pPr>
            <a:r>
              <a:rPr lang="fr-FR" altLang="x-none" sz="1500" dirty="0" err="1">
                <a:latin typeface="Courier New" charset="0"/>
              </a:rPr>
              <a:t>ename</a:t>
            </a:r>
            <a:r>
              <a:rPr lang="fr-FR" altLang="x-none" sz="1500" dirty="0">
                <a:latin typeface="Courier New" charset="0"/>
              </a:rPr>
              <a:t>   	VARCHAR(10),</a:t>
            </a:r>
          </a:p>
          <a:p>
            <a:pPr lvl="2">
              <a:buClr>
                <a:schemeClr val="folHlink"/>
              </a:buClr>
              <a:buSzPct val="50000"/>
              <a:buNone/>
            </a:pPr>
            <a:r>
              <a:rPr lang="fr-FR" altLang="x-none" sz="1500" dirty="0">
                <a:latin typeface="Courier New" charset="0"/>
              </a:rPr>
              <a:t>job     	VARCHAR(9),</a:t>
            </a:r>
          </a:p>
          <a:p>
            <a:pPr lvl="2">
              <a:buClr>
                <a:schemeClr val="folHlink"/>
              </a:buClr>
              <a:buSzPct val="50000"/>
              <a:buNone/>
            </a:pPr>
            <a:r>
              <a:rPr lang="fr-FR" altLang="x-none" sz="1500" dirty="0" err="1">
                <a:latin typeface="Courier New" charset="0"/>
              </a:rPr>
              <a:t>mgr</a:t>
            </a:r>
            <a:r>
              <a:rPr lang="fr-FR" altLang="x-none" sz="1500" dirty="0">
                <a:latin typeface="Courier New" charset="0"/>
              </a:rPr>
              <a:t>     	NUMERIC(4),</a:t>
            </a:r>
          </a:p>
          <a:p>
            <a:pPr lvl="2">
              <a:buClr>
                <a:schemeClr val="folHlink"/>
              </a:buClr>
              <a:buSzPct val="50000"/>
              <a:buNone/>
            </a:pPr>
            <a:r>
              <a:rPr lang="fr-FR" altLang="x-none" sz="1500" dirty="0" err="1">
                <a:latin typeface="Courier New" charset="0"/>
              </a:rPr>
              <a:t>hiredate</a:t>
            </a:r>
            <a:r>
              <a:rPr lang="fr-FR" altLang="x-none" sz="1500" dirty="0">
                <a:latin typeface="Courier New" charset="0"/>
              </a:rPr>
              <a:t> 	DATE,</a:t>
            </a:r>
          </a:p>
          <a:p>
            <a:pPr lvl="2">
              <a:buClr>
                <a:schemeClr val="folHlink"/>
              </a:buClr>
              <a:buSzPct val="50000"/>
              <a:buNone/>
            </a:pPr>
            <a:r>
              <a:rPr lang="fr-FR" altLang="x-none" sz="1500" dirty="0">
                <a:latin typeface="Courier New" charset="0"/>
              </a:rPr>
              <a:t>sal     	NUMERIC(7,2),</a:t>
            </a:r>
          </a:p>
          <a:p>
            <a:pPr lvl="2">
              <a:buClr>
                <a:schemeClr val="folHlink"/>
              </a:buClr>
              <a:buSzPct val="50000"/>
              <a:buNone/>
            </a:pPr>
            <a:r>
              <a:rPr lang="fr-FR" altLang="x-none" sz="1500" dirty="0" err="1">
                <a:latin typeface="Courier New" charset="0"/>
              </a:rPr>
              <a:t>comm</a:t>
            </a:r>
            <a:r>
              <a:rPr lang="fr-FR" altLang="x-none" sz="1500" dirty="0">
                <a:latin typeface="Courier New" charset="0"/>
              </a:rPr>
              <a:t>    	NUMERIC(7,2),</a:t>
            </a:r>
          </a:p>
          <a:p>
            <a:pPr lvl="2">
              <a:buClr>
                <a:schemeClr val="folHlink"/>
              </a:buClr>
              <a:buSzPct val="50000"/>
              <a:buNone/>
            </a:pPr>
            <a:r>
              <a:rPr lang="fr-FR" altLang="x-none" sz="1500" dirty="0" err="1">
                <a:latin typeface="Courier New" charset="0"/>
              </a:rPr>
              <a:t>deptno</a:t>
            </a:r>
            <a:r>
              <a:rPr lang="fr-FR" altLang="x-none" sz="1500" dirty="0">
                <a:latin typeface="Courier New" charset="0"/>
              </a:rPr>
              <a:t>  	NUMERIC(2)	NOT NULL,</a:t>
            </a:r>
          </a:p>
          <a:p>
            <a:pPr lvl="2">
              <a:buClr>
                <a:schemeClr val="folHlink"/>
              </a:buClr>
              <a:buSzPct val="50000"/>
              <a:buNone/>
            </a:pPr>
            <a:r>
              <a:rPr lang="fr-FR" altLang="x-none" sz="1500" dirty="0">
                <a:solidFill>
                  <a:schemeClr val="hlink"/>
                </a:solidFill>
                <a:latin typeface="Courier New" charset="0"/>
              </a:rPr>
              <a:t>CONSTRAINT 	pk_emp1 PRIMARY KEY (</a:t>
            </a:r>
            <a:r>
              <a:rPr lang="fr-FR" altLang="x-none" sz="1500" dirty="0" err="1">
                <a:solidFill>
                  <a:schemeClr val="hlink"/>
                </a:solidFill>
                <a:latin typeface="Courier New" charset="0"/>
              </a:rPr>
              <a:t>empno</a:t>
            </a:r>
            <a:r>
              <a:rPr lang="fr-FR" altLang="x-none" sz="1500" dirty="0">
                <a:solidFill>
                  <a:schemeClr val="hlink"/>
                </a:solidFill>
                <a:latin typeface="Courier New" charset="0"/>
              </a:rPr>
              <a:t>),</a:t>
            </a:r>
          </a:p>
          <a:p>
            <a:pPr lvl="2">
              <a:buClr>
                <a:schemeClr val="folHlink"/>
              </a:buClr>
              <a:buSzPct val="50000"/>
              <a:buNone/>
            </a:pPr>
            <a:r>
              <a:rPr lang="fr-FR" altLang="x-none" sz="1500" dirty="0">
                <a:solidFill>
                  <a:schemeClr val="hlink"/>
                </a:solidFill>
                <a:latin typeface="Courier New" charset="0"/>
              </a:rPr>
              <a:t>CONSTRAINT 	fk_emp1_deptno FOREIGN KEY(</a:t>
            </a:r>
            <a:r>
              <a:rPr lang="fr-FR" altLang="x-none" sz="1500" dirty="0" err="1">
                <a:solidFill>
                  <a:schemeClr val="hlink"/>
                </a:solidFill>
                <a:latin typeface="Courier New" charset="0"/>
              </a:rPr>
              <a:t>deptno</a:t>
            </a:r>
            <a:r>
              <a:rPr lang="fr-FR" altLang="x-none" sz="1500" dirty="0">
                <a:solidFill>
                  <a:schemeClr val="hlink"/>
                </a:solidFill>
                <a:latin typeface="Courier New" charset="0"/>
              </a:rPr>
              <a:t>) </a:t>
            </a:r>
          </a:p>
          <a:p>
            <a:pPr lvl="2">
              <a:buClr>
                <a:schemeClr val="folHlink"/>
              </a:buClr>
              <a:buSzPct val="50000"/>
              <a:buNone/>
            </a:pPr>
            <a:r>
              <a:rPr lang="fr-FR" altLang="x-none" sz="1500" dirty="0">
                <a:solidFill>
                  <a:schemeClr val="hlink"/>
                </a:solidFill>
                <a:latin typeface="Courier New" charset="0"/>
              </a:rPr>
              <a:t>	REFERENCES </a:t>
            </a:r>
            <a:r>
              <a:rPr lang="fr-FR" altLang="x-none" sz="1500" dirty="0" err="1">
                <a:solidFill>
                  <a:schemeClr val="hlink"/>
                </a:solidFill>
                <a:latin typeface="Courier New" charset="0"/>
              </a:rPr>
              <a:t>dept</a:t>
            </a:r>
            <a:r>
              <a:rPr lang="fr-FR" altLang="x-none" sz="1500" dirty="0">
                <a:solidFill>
                  <a:schemeClr val="hlink"/>
                </a:solidFill>
                <a:latin typeface="Courier New" charset="0"/>
              </a:rPr>
              <a:t>(</a:t>
            </a:r>
            <a:r>
              <a:rPr lang="fr-FR" altLang="x-none" sz="1500" dirty="0" err="1">
                <a:solidFill>
                  <a:schemeClr val="hlink"/>
                </a:solidFill>
                <a:latin typeface="Courier New" charset="0"/>
              </a:rPr>
              <a:t>deptno</a:t>
            </a:r>
            <a:r>
              <a:rPr lang="fr-FR" altLang="x-none" sz="1500" dirty="0">
                <a:solidFill>
                  <a:schemeClr val="hlink"/>
                </a:solidFill>
                <a:latin typeface="Courier New" charset="0"/>
              </a:rPr>
              <a:t>),</a:t>
            </a:r>
          </a:p>
          <a:p>
            <a:pPr lvl="2">
              <a:buClr>
                <a:schemeClr val="folHlink"/>
              </a:buClr>
              <a:buSzPct val="50000"/>
              <a:buNone/>
            </a:pPr>
            <a:r>
              <a:rPr lang="fr-FR" altLang="x-none" sz="1500" dirty="0">
                <a:solidFill>
                  <a:schemeClr val="hlink"/>
                </a:solidFill>
                <a:latin typeface="Courier New" charset="0"/>
              </a:rPr>
              <a:t>CONSTRAINT 	fk_emp1_mgr FOREIGN KEY(</a:t>
            </a:r>
            <a:r>
              <a:rPr lang="fr-FR" altLang="x-none" sz="1500" dirty="0" err="1">
                <a:solidFill>
                  <a:schemeClr val="hlink"/>
                </a:solidFill>
                <a:latin typeface="Courier New" charset="0"/>
              </a:rPr>
              <a:t>mgr</a:t>
            </a:r>
            <a:r>
              <a:rPr lang="fr-FR" altLang="x-none" sz="1500" dirty="0">
                <a:solidFill>
                  <a:schemeClr val="hlink"/>
                </a:solidFill>
                <a:latin typeface="Courier New" charset="0"/>
              </a:rPr>
              <a:t>) REFERENCES emp1(</a:t>
            </a:r>
            <a:r>
              <a:rPr lang="fr-FR" altLang="x-none" sz="1500" dirty="0" err="1">
                <a:solidFill>
                  <a:schemeClr val="hlink"/>
                </a:solidFill>
                <a:latin typeface="Courier New" charset="0"/>
              </a:rPr>
              <a:t>empno</a:t>
            </a:r>
            <a:r>
              <a:rPr lang="fr-FR" altLang="x-none" sz="1500" dirty="0">
                <a:solidFill>
                  <a:schemeClr val="hlink"/>
                </a:solidFill>
                <a:latin typeface="Courier New" charset="0"/>
              </a:rPr>
              <a:t>)</a:t>
            </a:r>
          </a:p>
          <a:p>
            <a:pPr lvl="1">
              <a:buClr>
                <a:schemeClr val="hlink"/>
              </a:buClr>
              <a:buSzPct val="55000"/>
              <a:buNone/>
            </a:pPr>
            <a:r>
              <a:rPr lang="fr-FR" altLang="x-none" sz="1500" dirty="0">
                <a:latin typeface="Courier New" charset="0"/>
              </a:rPr>
              <a:t>);</a:t>
            </a:r>
          </a:p>
        </p:txBody>
      </p:sp>
      <p:sp>
        <p:nvSpPr>
          <p:cNvPr id="4" name="Espace réservé du numéro de diapositive 3"/>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175971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pPr eaLnBrk="1" hangingPunct="1"/>
            <a:r>
              <a:rPr lang="fr-FR" altLang="x-none" sz="4000">
                <a:ea typeface="ＭＳ Ｐゴシック" charset="-128"/>
              </a:rPr>
              <a:t>Création de contraintes :</a:t>
            </a:r>
            <a:br>
              <a:rPr lang="fr-FR" altLang="x-none" sz="4000">
                <a:ea typeface="ＭＳ Ｐゴシック" charset="-128"/>
              </a:rPr>
            </a:br>
            <a:r>
              <a:rPr lang="fr-FR" altLang="x-none" sz="3600">
                <a:ea typeface="ＭＳ Ｐゴシック" charset="-128"/>
              </a:rPr>
              <a:t>Contraintes de clé étrangère (suite)</a:t>
            </a:r>
          </a:p>
        </p:txBody>
      </p:sp>
      <p:sp>
        <p:nvSpPr>
          <p:cNvPr id="5" name="Espace réservé du contenu 1"/>
          <p:cNvSpPr>
            <a:spLocks noGrp="1"/>
          </p:cNvSpPr>
          <p:nvPr>
            <p:ph idx="1"/>
          </p:nvPr>
        </p:nvSpPr>
        <p:spPr>
          <a:xfrm>
            <a:off x="457200" y="1387234"/>
            <a:ext cx="8229600" cy="5089766"/>
          </a:xfrm>
        </p:spPr>
        <p:txBody>
          <a:bodyPr>
            <a:normAutofit fontScale="85000" lnSpcReduction="10000"/>
          </a:bodyPr>
          <a:lstStyle/>
          <a:p>
            <a:r>
              <a:rPr lang="fr-FR" altLang="x-none" sz="2800" dirty="0">
                <a:ea typeface="ＭＳ Ｐゴシック" charset="-128"/>
              </a:rPr>
              <a:t>Exemple : Insertion d'une ligne ne respectant pas la contrainte de clé étrangère </a:t>
            </a:r>
            <a:r>
              <a:rPr lang="fr-FR" altLang="x-none" sz="2800" dirty="0">
                <a:latin typeface="Courier New" charset="0"/>
                <a:ea typeface="Courier New" charset="0"/>
                <a:cs typeface="Courier New" charset="0"/>
              </a:rPr>
              <a:t>fk_emp1_deptno</a:t>
            </a:r>
          </a:p>
          <a:p>
            <a:pPr marL="274320" lvl="1" indent="0">
              <a:buNone/>
            </a:pPr>
            <a:r>
              <a:rPr lang="fr-FR" altLang="x-none" dirty="0">
                <a:latin typeface="Courier New" charset="0"/>
                <a:ea typeface="Courier New" charset="0"/>
                <a:cs typeface="Courier New" charset="0"/>
              </a:rPr>
              <a:t>INSERT INTO emp1</a:t>
            </a:r>
          </a:p>
          <a:p>
            <a:pPr marL="274320" lvl="1" indent="0">
              <a:buNone/>
            </a:pPr>
            <a:r>
              <a:rPr lang="fr-FR" altLang="x-none" dirty="0">
                <a:latin typeface="Courier New" charset="0"/>
                <a:ea typeface="Courier New" charset="0"/>
                <a:cs typeface="Courier New" charset="0"/>
              </a:rPr>
              <a:t>VALUES (10, 'EMPLOYE 1','MANAGER', </a:t>
            </a:r>
            <a:r>
              <a:rPr lang="fr-FR" altLang="x-none" dirty="0" err="1">
                <a:latin typeface="Courier New" charset="0"/>
                <a:ea typeface="Courier New" charset="0"/>
                <a:cs typeface="Courier New" charset="0"/>
              </a:rPr>
              <a:t>null</a:t>
            </a:r>
            <a:r>
              <a:rPr lang="fr-FR" altLang="x-none" dirty="0">
                <a:latin typeface="Courier New" charset="0"/>
                <a:ea typeface="Courier New" charset="0"/>
                <a:cs typeface="Courier New" charset="0"/>
              </a:rPr>
              <a:t>, </a:t>
            </a:r>
            <a:r>
              <a:rPr lang="fr-FR" altLang="x-none" dirty="0" err="1">
                <a:latin typeface="Courier New" charset="0"/>
                <a:ea typeface="Courier New" charset="0"/>
                <a:cs typeface="Courier New" charset="0"/>
              </a:rPr>
              <a:t>now</a:t>
            </a:r>
            <a:r>
              <a:rPr lang="fr-FR" altLang="x-none" dirty="0">
                <a:latin typeface="Courier New" charset="0"/>
                <a:ea typeface="Courier New" charset="0"/>
                <a:cs typeface="Courier New" charset="0"/>
              </a:rPr>
              <a:t>(), 8000, </a:t>
            </a:r>
            <a:r>
              <a:rPr lang="fr-FR" altLang="x-none" dirty="0" err="1">
                <a:latin typeface="Courier New" charset="0"/>
                <a:ea typeface="Courier New" charset="0"/>
                <a:cs typeface="Courier New" charset="0"/>
              </a:rPr>
              <a:t>null</a:t>
            </a:r>
            <a:r>
              <a:rPr lang="fr-FR" altLang="x-none" dirty="0">
                <a:latin typeface="Courier New" charset="0"/>
                <a:ea typeface="Courier New" charset="0"/>
                <a:cs typeface="Courier New" charset="0"/>
              </a:rPr>
              <a:t>, 70);</a:t>
            </a:r>
          </a:p>
          <a:p>
            <a:pPr marL="274320" lvl="1" indent="0">
              <a:buNone/>
            </a:pPr>
            <a:r>
              <a:rPr lang="fr-FR" altLang="x-none" i="1" dirty="0">
                <a:latin typeface="Monaco" charset="0"/>
                <a:ea typeface="Monaco" charset="0"/>
                <a:cs typeface="Monaco" charset="0"/>
              </a:rPr>
              <a:t>ERROR:  insert or update on table "emp1" </a:t>
            </a:r>
            <a:r>
              <a:rPr lang="fr-FR" altLang="x-none" i="1" dirty="0" err="1">
                <a:latin typeface="Monaco" charset="0"/>
                <a:ea typeface="Monaco" charset="0"/>
                <a:cs typeface="Monaco" charset="0"/>
              </a:rPr>
              <a:t>violates</a:t>
            </a:r>
            <a:r>
              <a:rPr lang="fr-FR" altLang="x-none" i="1" dirty="0">
                <a:latin typeface="Monaco" charset="0"/>
                <a:ea typeface="Monaco" charset="0"/>
                <a:cs typeface="Monaco" charset="0"/>
              </a:rPr>
              <a:t> </a:t>
            </a:r>
            <a:r>
              <a:rPr lang="fr-FR" altLang="x-none" i="1" dirty="0" err="1">
                <a:latin typeface="Monaco" charset="0"/>
                <a:ea typeface="Monaco" charset="0"/>
                <a:cs typeface="Monaco" charset="0"/>
              </a:rPr>
              <a:t>foreign</a:t>
            </a:r>
            <a:r>
              <a:rPr lang="fr-FR" altLang="x-none" i="1" dirty="0">
                <a:latin typeface="Monaco" charset="0"/>
                <a:ea typeface="Monaco" charset="0"/>
                <a:cs typeface="Monaco" charset="0"/>
              </a:rPr>
              <a:t> key </a:t>
            </a:r>
            <a:r>
              <a:rPr lang="fr-FR" altLang="x-none" i="1" dirty="0" err="1">
                <a:latin typeface="Monaco" charset="0"/>
                <a:ea typeface="Monaco" charset="0"/>
                <a:cs typeface="Monaco" charset="0"/>
              </a:rPr>
              <a:t>constraint</a:t>
            </a:r>
            <a:r>
              <a:rPr lang="fr-FR" altLang="x-none" i="1" dirty="0">
                <a:latin typeface="Monaco" charset="0"/>
                <a:ea typeface="Monaco" charset="0"/>
                <a:cs typeface="Monaco" charset="0"/>
              </a:rPr>
              <a:t> "fk_emp1_deptno"</a:t>
            </a:r>
          </a:p>
          <a:p>
            <a:pPr marL="274320" lvl="1" indent="0">
              <a:buNone/>
            </a:pPr>
            <a:r>
              <a:rPr lang="fr-FR" altLang="x-none" i="1" dirty="0">
                <a:latin typeface="Monaco" charset="0"/>
                <a:ea typeface="Monaco" charset="0"/>
                <a:cs typeface="Monaco" charset="0"/>
              </a:rPr>
              <a:t>DETAIL:  Key (</a:t>
            </a:r>
            <a:r>
              <a:rPr lang="fr-FR" altLang="x-none" i="1" dirty="0" err="1">
                <a:latin typeface="Monaco" charset="0"/>
                <a:ea typeface="Monaco" charset="0"/>
                <a:cs typeface="Monaco" charset="0"/>
              </a:rPr>
              <a:t>deptno</a:t>
            </a:r>
            <a:r>
              <a:rPr lang="fr-FR" altLang="x-none" i="1" dirty="0">
                <a:latin typeface="Monaco" charset="0"/>
                <a:ea typeface="Monaco" charset="0"/>
                <a:cs typeface="Monaco" charset="0"/>
              </a:rPr>
              <a:t>)=(70) </a:t>
            </a:r>
            <a:r>
              <a:rPr lang="fr-FR" altLang="x-none" i="1" dirty="0" err="1">
                <a:latin typeface="Monaco" charset="0"/>
                <a:ea typeface="Monaco" charset="0"/>
                <a:cs typeface="Monaco" charset="0"/>
              </a:rPr>
              <a:t>is</a:t>
            </a:r>
            <a:r>
              <a:rPr lang="fr-FR" altLang="x-none" i="1" dirty="0">
                <a:latin typeface="Monaco" charset="0"/>
                <a:ea typeface="Monaco" charset="0"/>
                <a:cs typeface="Monaco" charset="0"/>
              </a:rPr>
              <a:t> not </a:t>
            </a:r>
            <a:r>
              <a:rPr lang="fr-FR" altLang="x-none" i="1" dirty="0" err="1">
                <a:latin typeface="Monaco" charset="0"/>
                <a:ea typeface="Monaco" charset="0"/>
                <a:cs typeface="Monaco" charset="0"/>
              </a:rPr>
              <a:t>present</a:t>
            </a:r>
            <a:r>
              <a:rPr lang="fr-FR" altLang="x-none" i="1" dirty="0">
                <a:latin typeface="Monaco" charset="0"/>
                <a:ea typeface="Monaco" charset="0"/>
                <a:cs typeface="Monaco" charset="0"/>
              </a:rPr>
              <a:t> in table "</a:t>
            </a:r>
            <a:r>
              <a:rPr lang="fr-FR" altLang="x-none" i="1" dirty="0" err="1">
                <a:latin typeface="Monaco" charset="0"/>
                <a:ea typeface="Monaco" charset="0"/>
                <a:cs typeface="Monaco" charset="0"/>
              </a:rPr>
              <a:t>dept</a:t>
            </a:r>
            <a:r>
              <a:rPr lang="fr-FR" altLang="x-none" i="1" dirty="0">
                <a:latin typeface="Monaco" charset="0"/>
                <a:ea typeface="Monaco" charset="0"/>
                <a:cs typeface="Monaco" charset="0"/>
              </a:rPr>
              <a:t>".</a:t>
            </a:r>
          </a:p>
          <a:p>
            <a:r>
              <a:rPr lang="fr-FR" altLang="x-none" sz="2800" dirty="0">
                <a:ea typeface="ＭＳ Ｐゴシック" charset="-128"/>
              </a:rPr>
              <a:t>Exemple : Insertion d'une ligne ne respectant pas la contrainte de clé étrangère </a:t>
            </a:r>
            <a:r>
              <a:rPr lang="fr-FR" altLang="x-none" sz="2800" dirty="0">
                <a:latin typeface="Courier New" charset="0"/>
                <a:ea typeface="Courier New" charset="0"/>
                <a:cs typeface="Courier New" charset="0"/>
              </a:rPr>
              <a:t>fk_emp1_mgr</a:t>
            </a:r>
          </a:p>
          <a:p>
            <a:pPr marL="274320" lvl="1" indent="0">
              <a:buNone/>
            </a:pPr>
            <a:r>
              <a:rPr lang="fr-FR" altLang="x-none" dirty="0">
                <a:latin typeface="Courier New" charset="0"/>
                <a:ea typeface="Courier New" charset="0"/>
                <a:cs typeface="Courier New" charset="0"/>
              </a:rPr>
              <a:t>INSERT INTO emp1</a:t>
            </a:r>
          </a:p>
          <a:p>
            <a:pPr marL="274320" lvl="1" indent="0">
              <a:buNone/>
            </a:pPr>
            <a:r>
              <a:rPr lang="fr-FR" altLang="x-none" dirty="0">
                <a:latin typeface="Courier New" charset="0"/>
                <a:ea typeface="Courier New" charset="0"/>
                <a:cs typeface="Courier New" charset="0"/>
              </a:rPr>
              <a:t>VALUES (20, 'EMPLOYE 2', 'SALESMAN', 30, </a:t>
            </a:r>
            <a:r>
              <a:rPr lang="fr-FR" altLang="x-none" dirty="0" err="1">
                <a:latin typeface="Courier New" charset="0"/>
                <a:ea typeface="Courier New" charset="0"/>
                <a:cs typeface="Courier New" charset="0"/>
              </a:rPr>
              <a:t>current_date</a:t>
            </a:r>
            <a:r>
              <a:rPr lang="fr-FR" altLang="x-none" dirty="0">
                <a:latin typeface="Courier New" charset="0"/>
                <a:ea typeface="Courier New" charset="0"/>
                <a:cs typeface="Courier New" charset="0"/>
              </a:rPr>
              <a:t>, 4000,null,10);</a:t>
            </a:r>
          </a:p>
          <a:p>
            <a:pPr marL="274320" lvl="1" indent="0">
              <a:buNone/>
            </a:pPr>
            <a:r>
              <a:rPr lang="fr-FR" altLang="x-none" i="1" dirty="0">
                <a:latin typeface="Monaco" charset="0"/>
                <a:ea typeface="Monaco" charset="0"/>
                <a:cs typeface="Monaco" charset="0"/>
              </a:rPr>
              <a:t>ERROR:  insert or update on table "emp1" </a:t>
            </a:r>
            <a:r>
              <a:rPr lang="fr-FR" altLang="x-none" i="1" dirty="0" err="1">
                <a:latin typeface="Monaco" charset="0"/>
                <a:ea typeface="Monaco" charset="0"/>
                <a:cs typeface="Monaco" charset="0"/>
              </a:rPr>
              <a:t>violates</a:t>
            </a:r>
            <a:r>
              <a:rPr lang="fr-FR" altLang="x-none" i="1" dirty="0">
                <a:latin typeface="Monaco" charset="0"/>
                <a:ea typeface="Monaco" charset="0"/>
                <a:cs typeface="Monaco" charset="0"/>
              </a:rPr>
              <a:t> </a:t>
            </a:r>
            <a:r>
              <a:rPr lang="fr-FR" altLang="x-none" i="1" dirty="0" err="1">
                <a:latin typeface="Monaco" charset="0"/>
                <a:ea typeface="Monaco" charset="0"/>
                <a:cs typeface="Monaco" charset="0"/>
              </a:rPr>
              <a:t>foreign</a:t>
            </a:r>
            <a:r>
              <a:rPr lang="fr-FR" altLang="x-none" i="1" dirty="0">
                <a:latin typeface="Monaco" charset="0"/>
                <a:ea typeface="Monaco" charset="0"/>
                <a:cs typeface="Monaco" charset="0"/>
              </a:rPr>
              <a:t> key </a:t>
            </a:r>
            <a:r>
              <a:rPr lang="fr-FR" altLang="x-none" i="1" dirty="0" err="1">
                <a:latin typeface="Monaco" charset="0"/>
                <a:ea typeface="Monaco" charset="0"/>
                <a:cs typeface="Monaco" charset="0"/>
              </a:rPr>
              <a:t>constraint</a:t>
            </a:r>
            <a:r>
              <a:rPr lang="fr-FR" altLang="x-none" i="1" dirty="0">
                <a:latin typeface="Monaco" charset="0"/>
                <a:ea typeface="Monaco" charset="0"/>
                <a:cs typeface="Monaco" charset="0"/>
              </a:rPr>
              <a:t> "fk_emp1_mgr"</a:t>
            </a:r>
          </a:p>
          <a:p>
            <a:pPr marL="274320" lvl="1" indent="0">
              <a:buNone/>
            </a:pPr>
            <a:r>
              <a:rPr lang="fr-FR" altLang="x-none" i="1" dirty="0">
                <a:latin typeface="Monaco" charset="0"/>
                <a:ea typeface="Monaco" charset="0"/>
                <a:cs typeface="Monaco" charset="0"/>
              </a:rPr>
              <a:t>DETAIL:  Key (</a:t>
            </a:r>
            <a:r>
              <a:rPr lang="fr-FR" altLang="x-none" i="1" dirty="0" err="1">
                <a:latin typeface="Monaco" charset="0"/>
                <a:ea typeface="Monaco" charset="0"/>
                <a:cs typeface="Monaco" charset="0"/>
              </a:rPr>
              <a:t>mgr</a:t>
            </a:r>
            <a:r>
              <a:rPr lang="fr-FR" altLang="x-none" i="1" dirty="0">
                <a:latin typeface="Monaco" charset="0"/>
                <a:ea typeface="Monaco" charset="0"/>
                <a:cs typeface="Monaco" charset="0"/>
              </a:rPr>
              <a:t>)=(30) </a:t>
            </a:r>
            <a:r>
              <a:rPr lang="fr-FR" altLang="x-none" i="1" dirty="0" err="1">
                <a:latin typeface="Monaco" charset="0"/>
                <a:ea typeface="Monaco" charset="0"/>
                <a:cs typeface="Monaco" charset="0"/>
              </a:rPr>
              <a:t>is</a:t>
            </a:r>
            <a:r>
              <a:rPr lang="fr-FR" altLang="x-none" i="1" dirty="0">
                <a:latin typeface="Monaco" charset="0"/>
                <a:ea typeface="Monaco" charset="0"/>
                <a:cs typeface="Monaco" charset="0"/>
              </a:rPr>
              <a:t> not </a:t>
            </a:r>
            <a:r>
              <a:rPr lang="fr-FR" altLang="x-none" i="1" dirty="0" err="1">
                <a:latin typeface="Monaco" charset="0"/>
                <a:ea typeface="Monaco" charset="0"/>
                <a:cs typeface="Monaco" charset="0"/>
              </a:rPr>
              <a:t>present</a:t>
            </a:r>
            <a:r>
              <a:rPr lang="fr-FR" altLang="x-none" i="1" dirty="0">
                <a:latin typeface="Monaco" charset="0"/>
                <a:ea typeface="Monaco" charset="0"/>
                <a:cs typeface="Monaco" charset="0"/>
              </a:rPr>
              <a:t> in table "emp1".</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640635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sz="4000">
                <a:ea typeface="ＭＳ Ｐゴシック" charset="-128"/>
              </a:rPr>
              <a:t>Contrainte de clé étrangère :</a:t>
            </a:r>
            <a:r>
              <a:rPr lang="fr-FR" altLang="x-none" sz="3000">
                <a:ea typeface="ＭＳ Ｐゴシック" charset="-128"/>
              </a:rPr>
              <a:t> </a:t>
            </a:r>
            <a:r>
              <a:rPr lang="fr-FR" altLang="x-none" sz="3000">
                <a:latin typeface="Courier New" charset="0"/>
                <a:ea typeface="ＭＳ Ｐゴシック" charset="-128"/>
              </a:rPr>
              <a:t>ON DELETE CASCADE</a:t>
            </a:r>
            <a:r>
              <a:rPr lang="fr-FR" altLang="x-none" sz="3000">
                <a:ea typeface="ＭＳ Ｐゴシック" charset="-128"/>
              </a:rPr>
              <a:t>, </a:t>
            </a:r>
            <a:r>
              <a:rPr lang="fr-FR" altLang="x-none" sz="3000">
                <a:latin typeface="Courier New" charset="0"/>
                <a:ea typeface="ＭＳ Ｐゴシック" charset="-128"/>
              </a:rPr>
              <a:t>ON UPDATE CASCADE</a:t>
            </a:r>
          </a:p>
        </p:txBody>
      </p:sp>
      <p:sp>
        <p:nvSpPr>
          <p:cNvPr id="6" name="Rectangle 3"/>
          <p:cNvSpPr>
            <a:spLocks noGrp="1" noChangeArrowheads="1"/>
          </p:cNvSpPr>
          <p:nvPr>
            <p:ph idx="1"/>
          </p:nvPr>
        </p:nvSpPr>
        <p:spPr>
          <a:noFill/>
        </p:spPr>
        <p:txBody>
          <a:bodyPr lIns="107950" tIns="53975" rIns="107950" bIns="53975">
            <a:normAutofit/>
          </a:bodyPr>
          <a:lstStyle/>
          <a:p>
            <a:pPr marL="223838" indent="-223838" defTabSz="715963" eaLnBrk="1" hangingPunct="1">
              <a:lnSpc>
                <a:spcPct val="80000"/>
              </a:lnSpc>
            </a:pPr>
            <a:r>
              <a:rPr lang="fr-FR" altLang="x-none" sz="2800" dirty="0">
                <a:ea typeface="ＭＳ Ｐゴシック" charset="-128"/>
              </a:rPr>
              <a:t>Exemple : </a:t>
            </a:r>
          </a:p>
          <a:p>
            <a:pPr marL="538163" lvl="1" indent="-179388" defTabSz="715963" eaLnBrk="1" hangingPunct="1">
              <a:lnSpc>
                <a:spcPct val="80000"/>
              </a:lnSpc>
              <a:buFont typeface="Wingdings" charset="2"/>
              <a:buNone/>
            </a:pPr>
            <a:r>
              <a:rPr lang="fr-FR" altLang="x-none" sz="1500" dirty="0">
                <a:latin typeface="Courier New" charset="0"/>
                <a:ea typeface="ＭＳ Ｐゴシック" charset="-128"/>
              </a:rPr>
              <a:t>CREATE TABLE emp1</a:t>
            </a:r>
          </a:p>
          <a:p>
            <a:pPr marL="538163" lvl="1" indent="-179388" defTabSz="715963" eaLnBrk="1" hangingPunct="1">
              <a:lnSpc>
                <a:spcPct val="80000"/>
              </a:lnSpc>
              <a:buFont typeface="Wingdings" charset="2"/>
              <a:buNone/>
            </a:pPr>
            <a:r>
              <a:rPr lang="fr-FR" altLang="x-none" sz="15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empno</a:t>
            </a:r>
            <a:r>
              <a:rPr lang="fr-FR" altLang="x-none" sz="1500" dirty="0">
                <a:latin typeface="Courier New" charset="0"/>
                <a:ea typeface="ＭＳ Ｐゴシック" charset="-128"/>
              </a:rPr>
              <a:t>   	NUMERIC(4)      NOT NULL,</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ename</a:t>
            </a:r>
            <a:r>
              <a:rPr lang="fr-FR" altLang="x-none" sz="1500" dirty="0">
                <a:latin typeface="Courier New" charset="0"/>
                <a:ea typeface="ＭＳ Ｐゴシック" charset="-128"/>
              </a:rPr>
              <a:t>   	VARCHAR(10),</a:t>
            </a:r>
          </a:p>
          <a:p>
            <a:pPr marL="895350" lvl="2" indent="-179388" defTabSz="715963" eaLnBrk="1" hangingPunct="1">
              <a:lnSpc>
                <a:spcPct val="80000"/>
              </a:lnSpc>
              <a:buFont typeface="Wingdings" charset="2"/>
              <a:buNone/>
            </a:pPr>
            <a:r>
              <a:rPr lang="fr-FR" altLang="x-none" sz="1500" dirty="0">
                <a:latin typeface="Courier New" charset="0"/>
                <a:ea typeface="ＭＳ Ｐゴシック" charset="-128"/>
              </a:rPr>
              <a:t>job     	VARCHAR(9),</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mgr</a:t>
            </a:r>
            <a:r>
              <a:rPr lang="fr-FR" altLang="x-none" sz="1500" dirty="0">
                <a:latin typeface="Courier New" charset="0"/>
                <a:ea typeface="ＭＳ Ｐゴシック" charset="-128"/>
              </a:rPr>
              <a:t>     	NUMERIC(4),</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hiredate</a:t>
            </a:r>
            <a:r>
              <a:rPr lang="fr-FR" altLang="x-none" sz="1500" dirty="0">
                <a:latin typeface="Courier New" charset="0"/>
                <a:ea typeface="ＭＳ Ｐゴシック" charset="-128"/>
              </a:rPr>
              <a:t> 	DATE,</a:t>
            </a:r>
          </a:p>
          <a:p>
            <a:pPr marL="895350" lvl="2" indent="-179388" defTabSz="715963" eaLnBrk="1" hangingPunct="1">
              <a:lnSpc>
                <a:spcPct val="80000"/>
              </a:lnSpc>
              <a:buFont typeface="Wingdings" charset="2"/>
              <a:buNone/>
            </a:pPr>
            <a:r>
              <a:rPr lang="fr-FR" altLang="x-none" sz="1500" dirty="0">
                <a:latin typeface="Courier New" charset="0"/>
                <a:ea typeface="ＭＳ Ｐゴシック" charset="-128"/>
              </a:rPr>
              <a:t>sal     	NUMERIC(7,2),</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comm</a:t>
            </a:r>
            <a:r>
              <a:rPr lang="fr-FR" altLang="x-none" sz="1500" dirty="0">
                <a:latin typeface="Courier New" charset="0"/>
                <a:ea typeface="ＭＳ Ｐゴシック" charset="-128"/>
              </a:rPr>
              <a:t>    	NUMERIC(7,2),</a:t>
            </a:r>
          </a:p>
          <a:p>
            <a:pPr marL="895350" lvl="2" indent="-179388" defTabSz="715963" eaLnBrk="1" hangingPunct="1">
              <a:lnSpc>
                <a:spcPct val="80000"/>
              </a:lnSpc>
              <a:buFont typeface="Wingdings" charset="2"/>
              <a:buNone/>
            </a:pPr>
            <a:r>
              <a:rPr lang="fr-FR" altLang="x-none" sz="1500" dirty="0" err="1">
                <a:latin typeface="Courier New" charset="0"/>
                <a:ea typeface="ＭＳ Ｐゴシック" charset="-128"/>
              </a:rPr>
              <a:t>deptno</a:t>
            </a:r>
            <a:r>
              <a:rPr lang="fr-FR" altLang="x-none" sz="1500" dirty="0">
                <a:latin typeface="Courier New" charset="0"/>
                <a:ea typeface="ＭＳ Ｐゴシック" charset="-128"/>
              </a:rPr>
              <a:t>  	NUMERIC(2)	NOT NULL,</a:t>
            </a:r>
          </a:p>
          <a:p>
            <a:pPr marL="895350" lvl="2" indent="-179388" defTabSz="715963" eaLnBrk="1" hangingPunct="1">
              <a:lnSpc>
                <a:spcPct val="80000"/>
              </a:lnSpc>
              <a:buFont typeface="Wingdings" charset="2"/>
              <a:buNone/>
            </a:pPr>
            <a:r>
              <a:rPr lang="fr-FR" altLang="x-none" sz="1500" dirty="0">
                <a:latin typeface="Courier New" charset="0"/>
                <a:ea typeface="ＭＳ Ｐゴシック" charset="-128"/>
              </a:rPr>
              <a:t>CONSTRAINT 	pk_emp1 PRIMARY KEY (</a:t>
            </a:r>
            <a:r>
              <a:rPr lang="fr-FR" altLang="x-none" sz="1500" dirty="0" err="1">
                <a:latin typeface="Courier New" charset="0"/>
                <a:ea typeface="ＭＳ Ｐゴシック" charset="-128"/>
              </a:rPr>
              <a:t>empno</a:t>
            </a:r>
            <a:r>
              <a:rPr lang="fr-FR" altLang="x-none" sz="15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500" dirty="0">
                <a:solidFill>
                  <a:srgbClr val="0000FF"/>
                </a:solidFill>
                <a:latin typeface="Courier New" charset="0"/>
                <a:ea typeface="ＭＳ Ｐゴシック" charset="-128"/>
              </a:rPr>
              <a:t>CONSTRAINT 	fk_emp1_deptno FOREIGN KEY(</a:t>
            </a:r>
            <a:r>
              <a:rPr lang="fr-FR" altLang="x-none" sz="1500" dirty="0" err="1">
                <a:solidFill>
                  <a:srgbClr val="0000FF"/>
                </a:solidFill>
                <a:latin typeface="Courier New" charset="0"/>
                <a:ea typeface="ＭＳ Ｐゴシック" charset="-128"/>
              </a:rPr>
              <a:t>deptno</a:t>
            </a:r>
            <a:r>
              <a:rPr lang="fr-FR" altLang="x-none" sz="1500" dirty="0">
                <a:solidFill>
                  <a:srgbClr val="0000FF"/>
                </a:solidFill>
                <a:latin typeface="Courier New" charset="0"/>
                <a:ea typeface="ＭＳ Ｐゴシック" charset="-128"/>
              </a:rPr>
              <a:t>) </a:t>
            </a:r>
          </a:p>
          <a:p>
            <a:pPr marL="895350" lvl="2" indent="-179388" defTabSz="715963" eaLnBrk="1" hangingPunct="1">
              <a:lnSpc>
                <a:spcPct val="80000"/>
              </a:lnSpc>
              <a:buFont typeface="Wingdings" charset="2"/>
              <a:buNone/>
            </a:pPr>
            <a:r>
              <a:rPr lang="fr-FR" altLang="x-none" sz="1500" dirty="0">
                <a:solidFill>
                  <a:srgbClr val="0000FF"/>
                </a:solidFill>
                <a:latin typeface="Courier New" charset="0"/>
                <a:ea typeface="ＭＳ Ｐゴシック" charset="-128"/>
              </a:rPr>
              <a:t>	REFERENCES </a:t>
            </a:r>
            <a:r>
              <a:rPr lang="fr-FR" altLang="x-none" sz="1500" dirty="0" err="1">
                <a:solidFill>
                  <a:srgbClr val="0000FF"/>
                </a:solidFill>
                <a:latin typeface="Courier New" charset="0"/>
                <a:ea typeface="ＭＳ Ｐゴシック" charset="-128"/>
              </a:rPr>
              <a:t>dept</a:t>
            </a:r>
            <a:r>
              <a:rPr lang="fr-FR" altLang="x-none" sz="1500" dirty="0">
                <a:solidFill>
                  <a:srgbClr val="0000FF"/>
                </a:solidFill>
                <a:latin typeface="Courier New" charset="0"/>
                <a:ea typeface="ＭＳ Ｐゴシック" charset="-128"/>
              </a:rPr>
              <a:t>(</a:t>
            </a:r>
            <a:r>
              <a:rPr lang="fr-FR" altLang="x-none" sz="1500" dirty="0" err="1">
                <a:solidFill>
                  <a:srgbClr val="0000FF"/>
                </a:solidFill>
                <a:latin typeface="Courier New" charset="0"/>
                <a:ea typeface="ＭＳ Ｐゴシック" charset="-128"/>
              </a:rPr>
              <a:t>deptno</a:t>
            </a:r>
            <a:r>
              <a:rPr lang="fr-FR" altLang="x-none" sz="1500" dirty="0">
                <a:solidFill>
                  <a:srgbClr val="0000FF"/>
                </a:solidFill>
                <a:latin typeface="Courier New" charset="0"/>
                <a:ea typeface="ＭＳ Ｐゴシック" charset="-128"/>
              </a:rPr>
              <a:t>) ON DELETE </a:t>
            </a:r>
            <a:r>
              <a:rPr lang="fr-FR" altLang="x-none" sz="1500" u="sng" dirty="0">
                <a:solidFill>
                  <a:srgbClr val="0000FF"/>
                </a:solidFill>
                <a:latin typeface="Courier New" charset="0"/>
                <a:ea typeface="ＭＳ Ｐゴシック" charset="-128"/>
              </a:rPr>
              <a:t>CASCADE</a:t>
            </a:r>
            <a:r>
              <a:rPr lang="fr-FR" altLang="x-none" sz="1500" dirty="0">
                <a:solidFill>
                  <a:srgbClr val="0000FF"/>
                </a:solidFill>
                <a:latin typeface="Courier New" charset="0"/>
                <a:ea typeface="ＭＳ Ｐゴシック" charset="-128"/>
              </a:rPr>
              <a:t> ON UPDATE </a:t>
            </a:r>
            <a:r>
              <a:rPr lang="fr-FR" altLang="x-none" sz="1500" u="sng" dirty="0">
                <a:solidFill>
                  <a:srgbClr val="0000FF"/>
                </a:solidFill>
                <a:latin typeface="Courier New" charset="0"/>
                <a:ea typeface="ＭＳ Ｐゴシック" charset="-128"/>
              </a:rPr>
              <a:t>CASCADE</a:t>
            </a:r>
            <a:r>
              <a:rPr lang="fr-FR" altLang="x-none" sz="1500" dirty="0">
                <a:latin typeface="Courier New" charset="0"/>
                <a:ea typeface="ＭＳ Ｐゴシック" charset="-128"/>
              </a:rPr>
              <a:t>,</a:t>
            </a:r>
          </a:p>
          <a:p>
            <a:pPr marL="895350" lvl="2" indent="-179388" defTabSz="715963" eaLnBrk="1" hangingPunct="1">
              <a:lnSpc>
                <a:spcPct val="80000"/>
              </a:lnSpc>
              <a:buFont typeface="Wingdings" charset="2"/>
              <a:buNone/>
            </a:pPr>
            <a:r>
              <a:rPr lang="fr-FR" altLang="x-none" sz="1500" dirty="0">
                <a:latin typeface="Courier New" charset="0"/>
                <a:ea typeface="ＭＳ Ｐゴシック" charset="-128"/>
              </a:rPr>
              <a:t>CONSTRAINT 	fk_emp1_mgr FOREIGN KEY(</a:t>
            </a:r>
            <a:r>
              <a:rPr lang="fr-FR" altLang="x-none" sz="1500" dirty="0" err="1">
                <a:latin typeface="Courier New" charset="0"/>
                <a:ea typeface="ＭＳ Ｐゴシック" charset="-128"/>
              </a:rPr>
              <a:t>mgr</a:t>
            </a:r>
            <a:r>
              <a:rPr lang="fr-FR" altLang="x-none" sz="1500" dirty="0">
                <a:latin typeface="Courier New" charset="0"/>
                <a:ea typeface="ＭＳ Ｐゴシック" charset="-128"/>
              </a:rPr>
              <a:t>) REFERENCES emp1(</a:t>
            </a:r>
            <a:r>
              <a:rPr lang="fr-FR" altLang="x-none" sz="1500" dirty="0" err="1">
                <a:latin typeface="Courier New" charset="0"/>
                <a:ea typeface="ＭＳ Ｐゴシック" charset="-128"/>
              </a:rPr>
              <a:t>empno</a:t>
            </a:r>
            <a:r>
              <a:rPr lang="fr-FR" altLang="x-none" sz="1500" dirty="0">
                <a:latin typeface="Courier New" charset="0"/>
                <a:ea typeface="ＭＳ Ｐゴシック" charset="-128"/>
              </a:rPr>
              <a:t>)</a:t>
            </a:r>
            <a:endParaRPr lang="fr-FR" altLang="x-none" sz="1500" u="sng" dirty="0">
              <a:latin typeface="Courier New" charset="0"/>
              <a:ea typeface="ＭＳ Ｐゴシック" charset="-128"/>
            </a:endParaRPr>
          </a:p>
          <a:p>
            <a:pPr marL="538163" lvl="1" indent="-179388" defTabSz="715963" eaLnBrk="1" hangingPunct="1">
              <a:lnSpc>
                <a:spcPct val="80000"/>
              </a:lnSpc>
              <a:buFont typeface="Wingdings" charset="2"/>
              <a:buNone/>
            </a:pPr>
            <a:r>
              <a:rPr lang="fr-FR" altLang="x-none" sz="1500" dirty="0">
                <a:latin typeface="Courier New" charset="0"/>
                <a:ea typeface="ＭＳ Ｐゴシック" charset="-128"/>
              </a:rPr>
              <a:t>);</a:t>
            </a:r>
          </a:p>
          <a:p>
            <a:pPr marL="538163" lvl="1" indent="-179388" defTabSz="715963" eaLnBrk="1" hangingPunct="1">
              <a:lnSpc>
                <a:spcPct val="80000"/>
              </a:lnSpc>
              <a:buFont typeface="Wingdings" charset="2"/>
              <a:buNone/>
            </a:pPr>
            <a:r>
              <a:rPr lang="fr-FR" altLang="x-none" sz="1600" dirty="0">
                <a:latin typeface="Verdana" charset="0"/>
                <a:ea typeface="ＭＳ Ｐゴシック" charset="-128"/>
              </a:rPr>
              <a:t>=&gt; Si on supprime un service, de la table DEPT, référencé dans le table EMP, les lignes de table EMP référençant ce service sont aussi supprimées.</a:t>
            </a:r>
          </a:p>
          <a:p>
            <a:pPr marL="538163" lvl="1" indent="-179388" defTabSz="715963" eaLnBrk="1" hangingPunct="1">
              <a:lnSpc>
                <a:spcPct val="80000"/>
              </a:lnSpc>
              <a:buFont typeface="Wingdings" charset="2"/>
              <a:buNone/>
            </a:pPr>
            <a:endParaRPr lang="fr-FR" altLang="x-none" sz="16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20267072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fr-FR" altLang="x-none" dirty="0">
                <a:ea typeface="ＭＳ Ｐゴシック" charset="-128"/>
              </a:rPr>
              <a:t>Remarque sur les contraintes</a:t>
            </a:r>
          </a:p>
        </p:txBody>
      </p:sp>
      <p:sp>
        <p:nvSpPr>
          <p:cNvPr id="6" name="Rectangle 3"/>
          <p:cNvSpPr>
            <a:spLocks noGrp="1" noChangeArrowheads="1"/>
          </p:cNvSpPr>
          <p:nvPr>
            <p:ph idx="1"/>
          </p:nvPr>
        </p:nvSpPr>
        <p:spPr/>
        <p:txBody>
          <a:bodyPr>
            <a:normAutofit/>
          </a:bodyPr>
          <a:lstStyle/>
          <a:p>
            <a:pPr eaLnBrk="1" hangingPunct="1"/>
            <a:r>
              <a:rPr lang="fr-FR" altLang="x-none" sz="1600" dirty="0">
                <a:ea typeface="ＭＳ Ｐゴシック" charset="-128"/>
              </a:rPr>
              <a:t>Les contraintes dynamiques et les contraintes ensemblistes ne peuvent s'exprimer en SQL et doivent être prises en compte soit par le biais de triggers, soit dans le code des programmes d'applications (i.e. programmes clients).</a:t>
            </a:r>
          </a:p>
          <a:p>
            <a:pPr eaLnBrk="1" hangingPunct="1"/>
            <a:r>
              <a:rPr lang="fr-FR" altLang="x-none" sz="1600" dirty="0">
                <a:ea typeface="ＭＳ Ｐゴシック" charset="-128"/>
              </a:rPr>
              <a:t>Exemple de contrainte ensembliste : le nombre d</a:t>
            </a:r>
            <a:r>
              <a:rPr lang="ja-JP" altLang="fr-FR" sz="1600" dirty="0">
                <a:ea typeface="ＭＳ Ｐゴシック" charset="-128"/>
              </a:rPr>
              <a:t>’</a:t>
            </a:r>
            <a:r>
              <a:rPr lang="fr-FR" altLang="ja-JP" sz="1600" dirty="0">
                <a:ea typeface="ＭＳ Ｐゴシック" charset="-128"/>
              </a:rPr>
              <a:t>employés par département (service) ne peut être supérieur à 10.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CREATE OR REPLACE FUNCTION </a:t>
            </a:r>
            <a:r>
              <a:rPr lang="fr-FR" altLang="x-none" sz="1400" dirty="0" err="1">
                <a:solidFill>
                  <a:srgbClr val="000000"/>
                </a:solidFill>
                <a:latin typeface="Courier New" charset="0"/>
                <a:ea typeface="ＭＳ Ｐゴシック" charset="-128"/>
              </a:rPr>
              <a:t>ps_test_nb_employes</a:t>
            </a:r>
            <a:r>
              <a:rPr lang="fr-FR" altLang="x-none" sz="1400" dirty="0">
                <a:solidFill>
                  <a:srgbClr val="000000"/>
                </a:solidFill>
                <a:latin typeface="Courier New" charset="0"/>
                <a:ea typeface="ＭＳ Ｐゴシック" charset="-128"/>
              </a:rPr>
              <a:t>() RETURNS TRIGGER AS</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$BODY$</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DECLARE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a:t>
            </a:r>
            <a:r>
              <a:rPr lang="fr-FR" altLang="x-none" sz="1400" dirty="0" err="1">
                <a:solidFill>
                  <a:srgbClr val="000000"/>
                </a:solidFill>
                <a:latin typeface="Courier New" charset="0"/>
                <a:ea typeface="ＭＳ Ｐゴシック" charset="-128"/>
              </a:rPr>
              <a:t>numeric</a:t>
            </a:r>
            <a:r>
              <a:rPr lang="fr-FR" altLang="x-none" sz="1400" dirty="0">
                <a:solidFill>
                  <a:srgbClr val="000000"/>
                </a:solidFill>
                <a:latin typeface="Courier New" charset="0"/>
                <a:ea typeface="ＭＳ Ｐゴシック" charset="-128"/>
              </a:rPr>
              <a:t>;</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BEGIN</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SELECT COUNT(*) INTO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FROM </a:t>
            </a:r>
            <a:r>
              <a:rPr lang="fr-FR" altLang="x-none" sz="1400" dirty="0" err="1">
                <a:solidFill>
                  <a:srgbClr val="000000"/>
                </a:solidFill>
                <a:latin typeface="Courier New" charset="0"/>
                <a:ea typeface="ＭＳ Ｐゴシック" charset="-128"/>
              </a:rPr>
              <a:t>emp</a:t>
            </a:r>
            <a:r>
              <a:rPr lang="fr-FR" altLang="x-none" sz="1400" dirty="0">
                <a:solidFill>
                  <a:srgbClr val="000000"/>
                </a:solidFill>
                <a:latin typeface="Courier New" charset="0"/>
                <a:ea typeface="ＭＳ Ｐゴシック" charset="-128"/>
              </a:rPr>
              <a:t> WHERE </a:t>
            </a:r>
            <a:r>
              <a:rPr lang="fr-FR" altLang="x-none" sz="1400" dirty="0" err="1">
                <a:solidFill>
                  <a:srgbClr val="000000"/>
                </a:solidFill>
                <a:latin typeface="Courier New" charset="0"/>
                <a:ea typeface="ＭＳ Ｐゴシック" charset="-128"/>
              </a:rPr>
              <a:t>deptno</a:t>
            </a:r>
            <a:r>
              <a:rPr lang="fr-FR" altLang="x-none" sz="1400" dirty="0">
                <a:solidFill>
                  <a:srgbClr val="000000"/>
                </a:solidFill>
                <a:latin typeface="Courier New" charset="0"/>
                <a:ea typeface="ＭＳ Ｐゴシック" charset="-128"/>
              </a:rPr>
              <a:t>=</a:t>
            </a:r>
            <a:r>
              <a:rPr lang="fr-FR" altLang="x-none" sz="1400" dirty="0" err="1">
                <a:solidFill>
                  <a:srgbClr val="000000"/>
                </a:solidFill>
                <a:latin typeface="Courier New" charset="0"/>
                <a:ea typeface="ＭＳ Ｐゴシック" charset="-128"/>
              </a:rPr>
              <a:t>NEW.deptno</a:t>
            </a:r>
            <a:r>
              <a:rPr lang="fr-FR" altLang="x-none" sz="1400" dirty="0">
                <a:solidFill>
                  <a:srgbClr val="000000"/>
                </a:solidFill>
                <a:latin typeface="Courier New" charset="0"/>
                <a:ea typeface="ＭＳ Ｐゴシック" charset="-128"/>
              </a:rPr>
              <a:t>;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IF </a:t>
            </a:r>
            <a:r>
              <a:rPr lang="fr-FR" altLang="x-none" sz="1400" dirty="0" err="1">
                <a:solidFill>
                  <a:srgbClr val="000000"/>
                </a:solidFill>
                <a:latin typeface="Courier New" charset="0"/>
                <a:ea typeface="ＭＳ Ｐゴシック" charset="-128"/>
              </a:rPr>
              <a:t>vNbEmployes</a:t>
            </a:r>
            <a:r>
              <a:rPr lang="fr-FR" altLang="x-none" sz="1400" dirty="0">
                <a:solidFill>
                  <a:srgbClr val="000000"/>
                </a:solidFill>
                <a:latin typeface="Courier New" charset="0"/>
                <a:ea typeface="ＭＳ Ｐゴシック" charset="-128"/>
              </a:rPr>
              <a:t> = 10 THEN</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RAISE EXCEPTION '10 employés sont déjà présents dans ce service';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ELSE</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RETURN NEW;	</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END IF;</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END;</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$BODY$</a:t>
            </a:r>
          </a:p>
          <a:p>
            <a:pPr lvl="1" eaLnBrk="1" hangingPunct="1">
              <a:lnSpc>
                <a:spcPct val="75000"/>
              </a:lnSpc>
              <a:buFont typeface="Wingdings" charset="2"/>
              <a:buNone/>
            </a:pPr>
            <a:r>
              <a:rPr lang="fr-FR" altLang="x-none" sz="1400" dirty="0">
                <a:solidFill>
                  <a:srgbClr val="000000"/>
                </a:solidFill>
                <a:latin typeface="Courier New" charset="0"/>
                <a:ea typeface="ＭＳ Ｐゴシック" charset="-128"/>
              </a:rPr>
              <a:t>  LANGUAGE '</a:t>
            </a:r>
            <a:r>
              <a:rPr lang="fr-FR" altLang="x-none" sz="1400" dirty="0" err="1">
                <a:solidFill>
                  <a:srgbClr val="000000"/>
                </a:solidFill>
                <a:latin typeface="Courier New" charset="0"/>
                <a:ea typeface="ＭＳ Ｐゴシック" charset="-128"/>
              </a:rPr>
              <a:t>plpgsql</a:t>
            </a:r>
            <a:r>
              <a:rPr lang="fr-FR" altLang="x-none" sz="1400" dirty="0">
                <a:solidFill>
                  <a:srgbClr val="000000"/>
                </a:solidFill>
                <a:latin typeface="Courier New" charset="0"/>
                <a:ea typeface="ＭＳ Ｐゴシック" charset="-128"/>
              </a:rPr>
              <a:t>';</a:t>
            </a:r>
          </a:p>
          <a:p>
            <a:pPr lvl="1" eaLnBrk="1" hangingPunct="1">
              <a:lnSpc>
                <a:spcPct val="75000"/>
              </a:lnSpc>
              <a:buFont typeface="Wingdings" charset="2"/>
              <a:buNone/>
            </a:pPr>
            <a:endParaRPr lang="fr-FR" altLang="x-none" sz="1400" dirty="0">
              <a:solidFill>
                <a:srgbClr val="000000"/>
              </a:solidFill>
              <a:latin typeface="Courier New" charset="0"/>
              <a:ea typeface="ＭＳ Ｐゴシック" charset="-128"/>
            </a:endParaRP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CREATE TRIGGER </a:t>
            </a:r>
            <a:r>
              <a:rPr lang="fr-FR" altLang="x-none" sz="1400" dirty="0" err="1">
                <a:solidFill>
                  <a:srgbClr val="000000"/>
                </a:solidFill>
                <a:latin typeface="Courier New" charset="0"/>
                <a:ea typeface="ＭＳ Ｐゴシック" charset="-128"/>
              </a:rPr>
              <a:t>bf_insert_employe</a:t>
            </a:r>
            <a:r>
              <a:rPr lang="fr-FR" altLang="x-none" sz="1400" dirty="0">
                <a:solidFill>
                  <a:srgbClr val="000000"/>
                </a:solidFill>
                <a:latin typeface="Courier New" charset="0"/>
                <a:ea typeface="ＭＳ Ｐゴシック" charset="-128"/>
              </a:rPr>
              <a:t> BEFORE INSERT ON </a:t>
            </a:r>
            <a:r>
              <a:rPr lang="fr-FR" altLang="x-none" sz="1400" dirty="0" err="1">
                <a:solidFill>
                  <a:srgbClr val="000000"/>
                </a:solidFill>
                <a:latin typeface="Courier New" charset="0"/>
                <a:ea typeface="ＭＳ Ｐゴシック" charset="-128"/>
              </a:rPr>
              <a:t>emp</a:t>
            </a:r>
            <a:endParaRPr lang="fr-FR" altLang="x-none" sz="1400" dirty="0">
              <a:solidFill>
                <a:srgbClr val="000000"/>
              </a:solidFill>
              <a:latin typeface="Courier New" charset="0"/>
              <a:ea typeface="ＭＳ Ｐゴシック" charset="-128"/>
            </a:endParaRPr>
          </a:p>
          <a:p>
            <a:pPr lvl="1" eaLnBrk="1" hangingPunct="1">
              <a:lnSpc>
                <a:spcPct val="90000"/>
              </a:lnSpc>
              <a:buFont typeface="Wingdings" charset="2"/>
              <a:buNone/>
            </a:pPr>
            <a:r>
              <a:rPr lang="fr-FR" altLang="x-none" sz="1400" dirty="0">
                <a:solidFill>
                  <a:srgbClr val="000000"/>
                </a:solidFill>
                <a:latin typeface="Courier New" charset="0"/>
                <a:ea typeface="ＭＳ Ｐゴシック" charset="-128"/>
              </a:rPr>
              <a:t>FOR EACH ROW EXECUTE PROCEDURE </a:t>
            </a:r>
            <a:r>
              <a:rPr lang="fr-FR" altLang="x-none" sz="1400" dirty="0" err="1">
                <a:solidFill>
                  <a:srgbClr val="000000"/>
                </a:solidFill>
                <a:latin typeface="Courier New" charset="0"/>
                <a:ea typeface="ＭＳ Ｐゴシック" charset="-128"/>
              </a:rPr>
              <a:t>ps_test_nb_employes</a:t>
            </a:r>
            <a:r>
              <a:rPr lang="fr-FR" altLang="x-none" sz="1400" dirty="0">
                <a:solidFill>
                  <a:srgbClr val="000000"/>
                </a:solidFill>
                <a:latin typeface="Courier New" charset="0"/>
                <a:ea typeface="ＭＳ Ｐゴシック" charset="-128"/>
              </a:rPr>
              <a:t>();</a:t>
            </a:r>
            <a:r>
              <a:rPr lang="fr-FR" altLang="x-none" sz="1000" dirty="0">
                <a:solidFill>
                  <a:srgbClr val="000000"/>
                </a:solidFill>
                <a:latin typeface="Courier New" charset="0"/>
                <a:ea typeface="ＭＳ Ｐゴシック" charset="-128"/>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621611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p:spPr>
        <p:txBody>
          <a:bodyPr lIns="107950" tIns="53975" rIns="107950" bIns="53975" anchor="ctr"/>
          <a:lstStyle/>
          <a:p>
            <a:pPr eaLnBrk="1" hangingPunct="1"/>
            <a:r>
              <a:rPr lang="fr-FR" altLang="x-none" dirty="0">
                <a:ea typeface="ＭＳ Ｐゴシック" charset="-128"/>
              </a:rPr>
              <a:t>Modification de table : </a:t>
            </a:r>
            <a:r>
              <a:rPr lang="fr-FR" altLang="x-none" dirty="0">
                <a:latin typeface="Courier New" charset="0"/>
                <a:ea typeface="ＭＳ Ｐゴシック" charset="-128"/>
              </a:rPr>
              <a:t>ALTER TABLE</a:t>
            </a:r>
          </a:p>
        </p:txBody>
      </p:sp>
      <p:sp>
        <p:nvSpPr>
          <p:cNvPr id="99331" name="Rectangle 3"/>
          <p:cNvSpPr>
            <a:spLocks noGrp="1" noChangeArrowheads="1"/>
          </p:cNvSpPr>
          <p:nvPr>
            <p:ph type="body" idx="1"/>
          </p:nvPr>
        </p:nvSpPr>
        <p:spPr>
          <a:xfrm>
            <a:off x="457200" y="1387234"/>
            <a:ext cx="8229600" cy="5470766"/>
          </a:xfrm>
          <a:noFill/>
        </p:spPr>
        <p:txBody>
          <a:bodyPr lIns="107950" tIns="53975" rIns="107950" bIns="53975"/>
          <a:lstStyle/>
          <a:p>
            <a:pPr eaLnBrk="1" hangingPunct="1"/>
            <a:r>
              <a:rPr lang="fr-FR" altLang="x-none" sz="1800" dirty="0">
                <a:latin typeface="Courier New" charset="0"/>
                <a:ea typeface="ＭＳ Ｐゴシック" charset="-128"/>
              </a:rPr>
              <a:t>ALTER TABLE </a:t>
            </a:r>
            <a:r>
              <a:rPr lang="fr-FR" altLang="x-none" sz="1800" dirty="0">
                <a:ea typeface="ＭＳ Ｐゴシック" charset="-128"/>
              </a:rPr>
              <a:t>: permet de modifier la structure initiale d'une table </a:t>
            </a:r>
          </a:p>
          <a:p>
            <a:pPr lvl="1" eaLnBrk="1" hangingPunct="1"/>
            <a:r>
              <a:rPr lang="fr-FR" altLang="x-none" sz="1600" dirty="0">
                <a:ea typeface="ＭＳ Ｐゴシック" charset="-128"/>
              </a:rPr>
              <a:t>Ajout de colonnes,</a:t>
            </a:r>
          </a:p>
          <a:p>
            <a:pPr lvl="1" eaLnBrk="1" hangingPunct="1"/>
            <a:r>
              <a:rPr lang="fr-FR" altLang="x-none" sz="1600" dirty="0">
                <a:ea typeface="ＭＳ Ｐゴシック" charset="-128"/>
              </a:rPr>
              <a:t>Modification de la valeur par défaut,</a:t>
            </a:r>
          </a:p>
          <a:p>
            <a:pPr lvl="1" eaLnBrk="1" hangingPunct="1"/>
            <a:r>
              <a:rPr lang="fr-FR" altLang="x-none" sz="1600" dirty="0">
                <a:ea typeface="ＭＳ Ｐゴシック" charset="-128"/>
              </a:rPr>
              <a:t>Ajout de contraintes,</a:t>
            </a:r>
          </a:p>
          <a:p>
            <a:pPr lvl="1" eaLnBrk="1" hangingPunct="1"/>
            <a:r>
              <a:rPr lang="fr-FR" altLang="x-none" sz="1600" dirty="0">
                <a:ea typeface="ＭＳ Ｐゴシック" charset="-128"/>
              </a:rPr>
              <a:t>Activation, ou suppression de contraintes,</a:t>
            </a:r>
          </a:p>
          <a:p>
            <a:pPr eaLnBrk="1" hangingPunct="1"/>
            <a:r>
              <a:rPr lang="fr-FR" altLang="x-none" sz="1800" dirty="0">
                <a:ea typeface="ＭＳ Ｐゴシック" charset="-128"/>
              </a:rPr>
              <a:t>Exemple : Changement de la définition de la colonne DNAME de DEPT</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TYPE </a:t>
            </a:r>
            <a:r>
              <a:rPr lang="fr-FR" altLang="x-none" sz="1800" dirty="0">
                <a:solidFill>
                  <a:srgbClr val="000000"/>
                </a:solidFill>
                <a:latin typeface="Courier New" charset="0"/>
                <a:ea typeface="ＭＳ Ｐゴシック" charset="-128"/>
              </a:rPr>
              <a:t>VARCHAR(20);</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solidFill>
                  <a:srgbClr val="000000"/>
                </a:solidFill>
                <a:latin typeface="Courier New" charset="0"/>
                <a:ea typeface="ＭＳ Ｐゴシック" charset="-128"/>
              </a:rPr>
              <a:t>dept</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SET </a:t>
            </a:r>
            <a:r>
              <a:rPr lang="fr-FR" altLang="x-none" sz="1800" dirty="0">
                <a:solidFill>
                  <a:srgbClr val="000000"/>
                </a:solidFill>
                <a:latin typeface="Courier New" charset="0"/>
                <a:ea typeface="ＭＳ Ｐゴシック" charset="-128"/>
              </a:rPr>
              <a:t>NOT NULL;</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solidFill>
                  <a:srgbClr val="000000"/>
                </a:solidFill>
                <a:latin typeface="Courier New" charset="0"/>
                <a:ea typeface="ＭＳ Ｐゴシック" charset="-128"/>
              </a:rPr>
              <a:t>dept</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ALTER </a:t>
            </a:r>
            <a:r>
              <a:rPr lang="fr-FR" altLang="x-none" sz="1800" dirty="0" err="1">
                <a:solidFill>
                  <a:srgbClr val="000000"/>
                </a:solidFill>
                <a:latin typeface="Courier New" charset="0"/>
                <a:ea typeface="ＭＳ Ｐゴシック" charset="-128"/>
              </a:rPr>
              <a:t>dname</a:t>
            </a:r>
            <a:r>
              <a:rPr lang="fr-FR" altLang="x-none" sz="1800" dirty="0">
                <a:solidFill>
                  <a:srgbClr val="000000"/>
                </a:solidFill>
                <a:latin typeface="Courier New" charset="0"/>
                <a:ea typeface="ＭＳ Ｐゴシック" charset="-128"/>
              </a:rPr>
              <a:t> </a:t>
            </a:r>
            <a:r>
              <a:rPr lang="fr-FR" altLang="x-none" sz="1800" dirty="0">
                <a:solidFill>
                  <a:schemeClr val="accent1"/>
                </a:solidFill>
                <a:latin typeface="Courier New" charset="0"/>
                <a:ea typeface="ＭＳ Ｐゴシック" charset="-128"/>
              </a:rPr>
              <a:t>DROP </a:t>
            </a:r>
            <a:r>
              <a:rPr lang="fr-FR" altLang="x-none" sz="1800" dirty="0">
                <a:solidFill>
                  <a:srgbClr val="000000"/>
                </a:solidFill>
                <a:latin typeface="Courier New" charset="0"/>
                <a:ea typeface="ＭＳ Ｐゴシック" charset="-128"/>
              </a:rPr>
              <a:t>NOT NULL;</a:t>
            </a:r>
          </a:p>
          <a:p>
            <a:pPr lvl="1" eaLnBrk="1" hangingPunct="1">
              <a:buFont typeface="Wingdings" charset="2"/>
              <a:buNone/>
            </a:pPr>
            <a:r>
              <a:rPr lang="fr-FR" altLang="x-none" sz="1800" dirty="0">
                <a:latin typeface="Courier New" charset="0"/>
                <a:ea typeface="ＭＳ Ｐゴシック" charset="-128"/>
              </a:rPr>
              <a:t>-- Commande ALTER non normalisée (dépend du SGBD). Ex. avec MySQL : </a:t>
            </a:r>
            <a:endParaRPr lang="fr-FR" altLang="x-none" sz="1800" dirty="0">
              <a:solidFill>
                <a:schemeClr val="accent1"/>
              </a:solidFill>
              <a:latin typeface="Courier New" charset="0"/>
              <a:ea typeface="ＭＳ Ｐゴシック" charset="-128"/>
            </a:endParaRPr>
          </a:p>
          <a:p>
            <a:pPr lvl="2"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 </a:t>
            </a:r>
            <a:r>
              <a:rPr lang="fr-FR" altLang="x-none" sz="1800" dirty="0">
                <a:solidFill>
                  <a:schemeClr val="accent1"/>
                </a:solidFill>
                <a:latin typeface="Courier New" charset="0"/>
                <a:ea typeface="ＭＳ Ｐゴシック" charset="-128"/>
              </a:rPr>
              <a:t>CHANGE</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dname</a:t>
            </a:r>
            <a:endParaRPr lang="fr-FR" altLang="x-none" sz="1800" dirty="0">
              <a:latin typeface="Courier New" charset="0"/>
              <a:ea typeface="ＭＳ Ｐゴシック" charset="-128"/>
            </a:endParaRPr>
          </a:p>
          <a:p>
            <a:pPr lvl="2" eaLnBrk="1" hangingPunct="1">
              <a:buFont typeface="Wingdings" charset="2"/>
              <a:buNone/>
            </a:pPr>
            <a:r>
              <a:rPr lang="fr-FR" altLang="x-none" sz="1800" dirty="0" err="1">
                <a:latin typeface="Courier New" charset="0"/>
                <a:ea typeface="ＭＳ Ｐゴシック" charset="-128"/>
              </a:rPr>
              <a:t>dname</a:t>
            </a:r>
            <a:r>
              <a:rPr lang="fr-FR" altLang="x-none" sz="1800" dirty="0">
                <a:latin typeface="Courier New" charset="0"/>
                <a:ea typeface="ＭＳ Ｐゴシック" charset="-128"/>
              </a:rPr>
              <a:t> VARCHAR(20) NOT NULL;</a:t>
            </a:r>
            <a:endParaRPr lang="fr-FR" altLang="x-none" sz="1600" b="1" dirty="0">
              <a:latin typeface="Courier New" charset="0"/>
              <a:ea typeface="ＭＳ Ｐゴシック" charset="-128"/>
            </a:endParaRPr>
          </a:p>
          <a:p>
            <a:pPr eaLnBrk="1" hangingPunct="1"/>
            <a:r>
              <a:rPr lang="fr-FR" altLang="x-none" sz="1800" dirty="0">
                <a:ea typeface="ＭＳ Ｐゴシック" charset="-128"/>
              </a:rPr>
              <a:t>Exemple : ajout d</a:t>
            </a:r>
            <a:r>
              <a:rPr lang="ja-JP" altLang="fr-FR" sz="1800" dirty="0">
                <a:ea typeface="ＭＳ Ｐゴシック" charset="-128"/>
              </a:rPr>
              <a:t>’</a:t>
            </a:r>
            <a:r>
              <a:rPr lang="fr-FR" altLang="ja-JP" sz="1800" dirty="0">
                <a:ea typeface="ＭＳ Ｐゴシック" charset="-128"/>
              </a:rPr>
              <a:t>une colonne à la table DEPT</a:t>
            </a:r>
          </a:p>
          <a:p>
            <a:pPr lvl="1" eaLnBrk="1" hangingPunct="1">
              <a:buFont typeface="Wingdings" charset="2"/>
              <a:buNone/>
            </a:pPr>
            <a:r>
              <a:rPr lang="fr-FR" altLang="x-none" sz="1800" dirty="0">
                <a:solidFill>
                  <a:schemeClr val="accent1"/>
                </a:solidFill>
                <a:latin typeface="Courier New" charset="0"/>
                <a:ea typeface="ＭＳ Ｐゴシック" charset="-128"/>
              </a:rPr>
              <a:t>ALTER TABLE </a:t>
            </a:r>
            <a:r>
              <a:rPr lang="fr-FR" altLang="x-none" sz="1800" dirty="0" err="1">
                <a:latin typeface="Courier New" charset="0"/>
                <a:ea typeface="ＭＳ Ｐゴシック" charset="-128"/>
              </a:rPr>
              <a:t>dept</a:t>
            </a:r>
            <a:endParaRPr lang="fr-FR" altLang="x-none" sz="1800" dirty="0">
              <a:latin typeface="Courier New" charset="0"/>
              <a:ea typeface="ＭＳ Ｐゴシック" charset="-128"/>
            </a:endParaRPr>
          </a:p>
          <a:p>
            <a:pPr lvl="1" eaLnBrk="1" hangingPunct="1">
              <a:buFont typeface="Wingdings" charset="2"/>
              <a:buNone/>
            </a:pPr>
            <a:r>
              <a:rPr lang="fr-FR" altLang="x-none" sz="1800" dirty="0">
                <a:solidFill>
                  <a:schemeClr val="accent1"/>
                </a:solidFill>
                <a:latin typeface="Courier New" charset="0"/>
                <a:ea typeface="ＭＳ Ｐゴシック" charset="-128"/>
              </a:rPr>
              <a:t>ADD COLUMN </a:t>
            </a:r>
            <a:r>
              <a:rPr lang="fr-FR" altLang="x-none" sz="1800" dirty="0" err="1">
                <a:latin typeface="Courier New" charset="0"/>
                <a:ea typeface="ＭＳ Ｐゴシック" charset="-128"/>
              </a:rPr>
              <a:t>date_creation</a:t>
            </a:r>
            <a:r>
              <a:rPr lang="fr-FR" altLang="x-none" sz="1800" dirty="0">
                <a:latin typeface="Courier New" charset="0"/>
                <a:ea typeface="ＭＳ Ｐゴシック" charset="-128"/>
              </a:rPr>
              <a:t>  DATE NULL</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6237272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dirty="0">
                <a:ea typeface="ＭＳ Ｐゴシック" charset="-128"/>
              </a:rPr>
              <a:t>Remarques :</a:t>
            </a:r>
          </a:p>
          <a:p>
            <a:pPr lvl="1" eaLnBrk="1" hangingPunct="1"/>
            <a:r>
              <a:rPr lang="fr-FR" altLang="x-none" sz="2400" dirty="0">
                <a:ea typeface="ＭＳ Ｐゴシック" charset="-128"/>
              </a:rPr>
              <a:t>Toutes les modifications de structure ne sont pas possibles : il faut respecter le contenu des tables et les contraintes existantes sur les tables (clés étrangères,…).</a:t>
            </a:r>
          </a:p>
          <a:p>
            <a:pPr lvl="1" eaLnBrk="1" hangingPunct="1"/>
            <a:r>
              <a:rPr lang="fr-FR" altLang="x-none" sz="2400" dirty="0">
                <a:ea typeface="ＭＳ Ｐゴシック" charset="-128"/>
              </a:rPr>
              <a:t>Sur l'exemple de rajout d'une contrainte </a:t>
            </a:r>
            <a:r>
              <a:rPr lang="fr-FR" altLang="x-none" sz="2400" dirty="0">
                <a:latin typeface="Courier New" panose="02070309020205020404" pitchFamily="49" charset="0"/>
                <a:ea typeface="ＭＳ Ｐゴシック" charset="-128"/>
                <a:cs typeface="Courier New" panose="02070309020205020404" pitchFamily="49" charset="0"/>
              </a:rPr>
              <a:t>NOT NULL </a:t>
            </a:r>
            <a:r>
              <a:rPr lang="fr-FR" altLang="x-none" sz="2400" dirty="0">
                <a:ea typeface="ＭＳ Ｐゴシック" charset="-128"/>
              </a:rPr>
              <a:t>sur la colonne </a:t>
            </a:r>
            <a:r>
              <a:rPr lang="fr-FR" altLang="x-none" sz="2400" dirty="0">
                <a:latin typeface="Courier New" panose="02070309020205020404" pitchFamily="49" charset="0"/>
                <a:ea typeface="ＭＳ Ｐゴシック" charset="-128"/>
                <a:cs typeface="Courier New" panose="02070309020205020404" pitchFamily="49" charset="0"/>
              </a:rPr>
              <a:t>DNAME</a:t>
            </a:r>
            <a:r>
              <a:rPr lang="fr-FR" altLang="x-none" sz="2400" dirty="0">
                <a:ea typeface="ＭＳ Ｐゴシック" charset="-128"/>
              </a:rPr>
              <a:t> : s'il y avait eu des noms de service (</a:t>
            </a:r>
            <a:r>
              <a:rPr lang="fr-FR" altLang="x-none" sz="2400" dirty="0">
                <a:latin typeface="Courier New" panose="02070309020205020404" pitchFamily="49" charset="0"/>
                <a:ea typeface="ＭＳ Ｐゴシック" charset="-128"/>
                <a:cs typeface="Courier New" panose="02070309020205020404" pitchFamily="49" charset="0"/>
              </a:rPr>
              <a:t>DNAME</a:t>
            </a:r>
            <a:r>
              <a:rPr lang="fr-FR" altLang="x-none" sz="2400" dirty="0">
                <a:ea typeface="ＭＳ Ｐゴシック" charset="-128"/>
              </a:rPr>
              <a:t>) non renseignés, la contrainte </a:t>
            </a:r>
            <a:r>
              <a:rPr lang="fr-FR" altLang="x-none" sz="2400" dirty="0">
                <a:latin typeface="Courier New" panose="02070309020205020404" pitchFamily="49" charset="0"/>
                <a:ea typeface="ＭＳ Ｐゴシック" charset="-128"/>
                <a:cs typeface="Courier New" panose="02070309020205020404" pitchFamily="49" charset="0"/>
              </a:rPr>
              <a:t>NOT NULL </a:t>
            </a:r>
            <a:r>
              <a:rPr lang="fr-FR" altLang="x-none" sz="2400" dirty="0">
                <a:ea typeface="ＭＳ Ｐゴシック" charset="-128"/>
              </a:rPr>
              <a:t>n'aurait pas été valide.</a:t>
            </a:r>
            <a:endParaRPr lang="fr-FR" altLang="x-none" dirty="0">
              <a:latin typeface="Courier New" charset="0"/>
              <a:ea typeface="ＭＳ Ｐゴシック" charset="-128"/>
            </a:endParaRPr>
          </a:p>
          <a:p>
            <a:pPr eaLnBrk="1" hangingPunct="1">
              <a:buFont typeface="Wingdings" charset="2"/>
              <a:buNone/>
            </a:pPr>
            <a:endParaRPr lang="fr-FR" altLang="x-none" sz="20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11144523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sz="2400" dirty="0">
                <a:ea typeface="ＭＳ Ｐゴシック" charset="-128"/>
              </a:rPr>
              <a:t>Exemple : ajout d'une contrainte de clé primaire à la table DEPT</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dept</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pk_dept</a:t>
            </a:r>
            <a:r>
              <a:rPr lang="fr-FR" altLang="x-none" sz="2000" dirty="0">
                <a:latin typeface="Courier New" charset="0"/>
                <a:ea typeface="ＭＳ Ｐゴシック" charset="-128"/>
              </a:rPr>
              <a:t> PRIMARY KEY (</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a:t>
            </a:r>
          </a:p>
          <a:p>
            <a:pPr eaLnBrk="1" hangingPunct="1"/>
            <a:r>
              <a:rPr lang="fr-FR" altLang="x-none" sz="2400" dirty="0">
                <a:ea typeface="ＭＳ Ｐゴシック" charset="-128"/>
              </a:rPr>
              <a:t>Exemple : ajout d'une contrainte de clé étrangère à la table EMP</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emp</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fk_emp_deptno</a:t>
            </a:r>
            <a:r>
              <a:rPr lang="fr-FR" altLang="x-none" sz="2000" dirty="0">
                <a:latin typeface="Courier New" charset="0"/>
                <a:ea typeface="ＭＳ Ｐゴシック" charset="-128"/>
              </a:rPr>
              <a:t> FOREIGN KEY (</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 REFERENCES </a:t>
            </a:r>
            <a:r>
              <a:rPr lang="fr-FR" altLang="x-none" sz="2000" dirty="0" err="1">
                <a:latin typeface="Courier New" charset="0"/>
                <a:ea typeface="ＭＳ Ｐゴシック" charset="-128"/>
              </a:rPr>
              <a:t>dept</a:t>
            </a:r>
            <a:r>
              <a:rPr lang="fr-FR" altLang="x-none" sz="2000" dirty="0">
                <a:latin typeface="Courier New" charset="0"/>
                <a:ea typeface="ＭＳ Ｐゴシック" charset="-128"/>
              </a:rPr>
              <a:t>(</a:t>
            </a:r>
            <a:r>
              <a:rPr lang="fr-FR" altLang="x-none" sz="2000" dirty="0" err="1">
                <a:latin typeface="Courier New" charset="0"/>
                <a:ea typeface="ＭＳ Ｐゴシック" charset="-128"/>
              </a:rPr>
              <a:t>deptno</a:t>
            </a:r>
            <a:r>
              <a:rPr lang="fr-FR" altLang="x-none" sz="2000" dirty="0">
                <a:latin typeface="Courier New" charset="0"/>
                <a:ea typeface="ＭＳ Ｐゴシック" charset="-128"/>
              </a:rPr>
              <a:t>);</a:t>
            </a:r>
          </a:p>
          <a:p>
            <a:pPr eaLnBrk="1" hangingPunct="1"/>
            <a:r>
              <a:rPr lang="fr-FR" altLang="x-none" sz="2400" dirty="0">
                <a:ea typeface="ＭＳ Ｐゴシック" charset="-128"/>
              </a:rPr>
              <a:t>Exemple : ajout d'une contrainte CHECK salaire &gt; commission</a:t>
            </a:r>
            <a:endParaRPr lang="fr-FR" altLang="x-none" sz="24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ALTER TABLE </a:t>
            </a:r>
            <a:r>
              <a:rPr lang="fr-FR" altLang="x-none" sz="2000" dirty="0" err="1">
                <a:latin typeface="Courier New" charset="0"/>
                <a:ea typeface="ＭＳ Ｐゴシック" charset="-128"/>
              </a:rPr>
              <a:t>emp</a:t>
            </a:r>
            <a:endParaRPr lang="fr-FR" altLang="x-none" sz="2000" dirty="0">
              <a:latin typeface="Courier New" charset="0"/>
              <a:ea typeface="ＭＳ Ｐゴシック" charset="-128"/>
            </a:endParaRPr>
          </a:p>
          <a:p>
            <a:pPr lvl="1" eaLnBrk="1" hangingPunct="1">
              <a:buFont typeface="Wingdings" charset="2"/>
              <a:buNone/>
            </a:pPr>
            <a:r>
              <a:rPr lang="fr-FR" altLang="x-none" sz="2000" dirty="0">
                <a:solidFill>
                  <a:schemeClr val="accent1"/>
                </a:solidFill>
                <a:latin typeface="Courier New" charset="0"/>
                <a:ea typeface="ＭＳ Ｐゴシック" charset="-128"/>
              </a:rPr>
              <a:t>ADD CONSTRAINT </a:t>
            </a:r>
            <a:r>
              <a:rPr lang="fr-FR" altLang="x-none" sz="2000" dirty="0" err="1">
                <a:latin typeface="Courier New" charset="0"/>
                <a:ea typeface="ＭＳ Ｐゴシック" charset="-128"/>
              </a:rPr>
              <a:t>ck_emp_sal</a:t>
            </a:r>
            <a:r>
              <a:rPr lang="fr-FR" altLang="x-none" sz="2000" dirty="0">
                <a:latin typeface="Courier New" charset="0"/>
                <a:ea typeface="ＭＳ Ｐゴシック" charset="-128"/>
              </a:rPr>
              <a:t> CHECK (SAL &gt; COMM);</a:t>
            </a:r>
            <a:endParaRPr lang="fr-FR" altLang="x-none" sz="1400" dirty="0">
              <a:latin typeface="Courier New" charset="0"/>
              <a:ea typeface="ＭＳ Ｐゴシック" charset="-128"/>
            </a:endParaRPr>
          </a:p>
        </p:txBody>
      </p:sp>
      <p:sp>
        <p:nvSpPr>
          <p:cNvPr id="4" name="Espace réservé du numéro de diapositive 3"/>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1144746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p:spPr>
        <p:txBody>
          <a:bodyPr lIns="107950" tIns="53975" rIns="107950" bIns="53975" anchor="ctr">
            <a:normAutofit fontScale="90000"/>
          </a:bodyPr>
          <a:lstStyle/>
          <a:p>
            <a:pPr eaLnBrk="1" hangingPunct="1"/>
            <a:r>
              <a:rPr lang="fr-FR" altLang="x-none">
                <a:ea typeface="ＭＳ Ｐゴシック" charset="-128"/>
              </a:rPr>
              <a:t>Modification de table : </a:t>
            </a:r>
            <a:r>
              <a:rPr lang="fr-FR" altLang="x-none">
                <a:latin typeface="Courier New" charset="0"/>
                <a:ea typeface="ＭＳ Ｐゴシック" charset="-128"/>
              </a:rPr>
              <a:t>ALTER TABLE </a:t>
            </a:r>
            <a:r>
              <a:rPr lang="fr-FR" altLang="x-none">
                <a:ea typeface="ＭＳ Ｐゴシック" charset="-128"/>
              </a:rPr>
              <a:t>(suite)</a:t>
            </a:r>
          </a:p>
        </p:txBody>
      </p:sp>
      <p:sp>
        <p:nvSpPr>
          <p:cNvPr id="6" name="Rectangle 3"/>
          <p:cNvSpPr>
            <a:spLocks noGrp="1" noChangeArrowheads="1"/>
          </p:cNvSpPr>
          <p:nvPr>
            <p:ph idx="1"/>
          </p:nvPr>
        </p:nvSpPr>
        <p:spPr>
          <a:noFill/>
        </p:spPr>
        <p:txBody>
          <a:bodyPr lIns="107950" tIns="53975" rIns="107950" bIns="53975"/>
          <a:lstStyle/>
          <a:p>
            <a:pPr eaLnBrk="1" hangingPunct="1"/>
            <a:r>
              <a:rPr lang="fr-FR" altLang="x-none" sz="2400" b="1" dirty="0">
                <a:ea typeface="ＭＳ Ｐゴシック" charset="-128"/>
              </a:rPr>
              <a:t>Remarques</a:t>
            </a:r>
            <a:r>
              <a:rPr lang="fr-FR" altLang="x-none" sz="2400" dirty="0">
                <a:ea typeface="ＭＳ Ｐゴシック" charset="-128"/>
              </a:rPr>
              <a:t> :</a:t>
            </a:r>
          </a:p>
          <a:p>
            <a:pPr lvl="1" eaLnBrk="1" hangingPunct="1"/>
            <a:r>
              <a:rPr lang="fr-FR" altLang="x-none" sz="1800" dirty="0">
                <a:ea typeface="ＭＳ Ｐゴシック" charset="-128"/>
              </a:rPr>
              <a:t>Il est préférable de créer les contraintes de clé étrangère avec la commande </a:t>
            </a:r>
            <a:r>
              <a:rPr lang="fr-FR" altLang="x-none" sz="1800" dirty="0">
                <a:latin typeface="Courier New" charset="0"/>
                <a:ea typeface="ＭＳ Ｐゴシック" charset="-128"/>
              </a:rPr>
              <a:t>ALTER TABLE</a:t>
            </a:r>
            <a:r>
              <a:rPr lang="fr-FR" altLang="x-none" sz="1800" dirty="0">
                <a:ea typeface="ＭＳ Ｐゴシック" charset="-128"/>
              </a:rPr>
              <a:t>, i.e. après la création des tables, plutôt que d'utiliser les contraintes déclaratives dans les </a:t>
            </a:r>
            <a:r>
              <a:rPr lang="fr-FR" altLang="x-none" sz="1800" dirty="0">
                <a:latin typeface="Courier New" charset="0"/>
                <a:ea typeface="ＭＳ Ｐゴシック" charset="-128"/>
              </a:rPr>
              <a:t>CREATE TABLE</a:t>
            </a:r>
            <a:r>
              <a:rPr lang="fr-FR" altLang="x-none" sz="1800" dirty="0">
                <a:ea typeface="ＭＳ Ｐゴシック" charset="-128"/>
              </a:rPr>
              <a:t>. Si les clés étrangères sont créées en fin de script, il ne sera pas nécessaire de respecter l</a:t>
            </a:r>
            <a:r>
              <a:rPr lang="ja-JP" altLang="fr-FR" sz="1800" dirty="0">
                <a:ea typeface="ＭＳ Ｐゴシック" charset="-128"/>
              </a:rPr>
              <a:t>’</a:t>
            </a:r>
            <a:r>
              <a:rPr lang="fr-FR" altLang="ja-JP" sz="1800" dirty="0">
                <a:ea typeface="ＭＳ Ｐゴシック" charset="-128"/>
              </a:rPr>
              <a:t>ordre de création des tables.</a:t>
            </a:r>
          </a:p>
          <a:p>
            <a:pPr lvl="1" eaLnBrk="1" hangingPunct="1"/>
            <a:r>
              <a:rPr lang="fr-FR" altLang="x-none" sz="1800" dirty="0">
                <a:ea typeface="ＭＳ Ｐゴシック" charset="-128"/>
              </a:rPr>
              <a:t>Si un enregistrement ne satisfait pas la contrainte de type CHECK, celle-ci est rejetée.</a:t>
            </a:r>
          </a:p>
          <a:p>
            <a:pPr lvl="2" eaLnBrk="1" hangingPunct="1">
              <a:buFont typeface="Wingdings" charset="2"/>
              <a:buNone/>
            </a:pPr>
            <a:r>
              <a:rPr lang="fr-FR" altLang="x-none" sz="1800" dirty="0">
                <a:latin typeface="Courier New" charset="0"/>
                <a:ea typeface="ＭＳ Ｐゴシック" charset="-128"/>
              </a:rPr>
              <a:t>ALTER TABLE </a:t>
            </a:r>
            <a:r>
              <a:rPr lang="fr-FR" altLang="x-none" sz="1800" dirty="0" err="1">
                <a:latin typeface="Courier New" charset="0"/>
                <a:ea typeface="ＭＳ Ｐゴシック" charset="-128"/>
              </a:rPr>
              <a:t>emp</a:t>
            </a:r>
            <a:endParaRPr lang="fr-FR" altLang="x-none" sz="1800" dirty="0">
              <a:latin typeface="Courier New" charset="0"/>
              <a:ea typeface="ＭＳ Ｐゴシック" charset="-128"/>
            </a:endParaRPr>
          </a:p>
          <a:p>
            <a:pPr lvl="3" eaLnBrk="1" hangingPunct="1">
              <a:buFont typeface="Wingdings" charset="2"/>
              <a:buNone/>
            </a:pPr>
            <a:r>
              <a:rPr lang="fr-FR" altLang="x-none" sz="1800" dirty="0">
                <a:latin typeface="Courier New" charset="0"/>
                <a:ea typeface="ＭＳ Ｐゴシック" charset="-128"/>
              </a:rPr>
              <a:t>ADD CONSTRAINT </a:t>
            </a:r>
            <a:r>
              <a:rPr lang="fr-FR" altLang="x-none" sz="1800" dirty="0" err="1">
                <a:latin typeface="Courier New" charset="0"/>
                <a:ea typeface="ＭＳ Ｐゴシック" charset="-128"/>
              </a:rPr>
              <a:t>ck_emp_sal</a:t>
            </a:r>
            <a:r>
              <a:rPr lang="fr-FR" altLang="x-none" sz="1800" dirty="0">
                <a:latin typeface="Courier New" charset="0"/>
                <a:ea typeface="ＭＳ Ｐゴシック" charset="-128"/>
              </a:rPr>
              <a:t> </a:t>
            </a:r>
          </a:p>
          <a:p>
            <a:pPr lvl="3" eaLnBrk="1" hangingPunct="1">
              <a:buFont typeface="Wingdings" charset="2"/>
              <a:buNone/>
            </a:pPr>
            <a:r>
              <a:rPr lang="fr-FR" altLang="x-none" sz="1800" dirty="0">
                <a:latin typeface="Courier New" charset="0"/>
                <a:ea typeface="ＭＳ Ｐゴシック" charset="-128"/>
              </a:rPr>
              <a:t>CHECK (SAL &gt; COMM);</a:t>
            </a:r>
          </a:p>
          <a:p>
            <a:pPr lvl="2" eaLnBrk="1" hangingPunct="1">
              <a:buFont typeface="Wingdings" charset="2"/>
              <a:buNone/>
            </a:pPr>
            <a:endParaRPr lang="fr-FR" altLang="x-none" sz="1800" dirty="0">
              <a:latin typeface="Courier New" charset="0"/>
              <a:ea typeface="ＭＳ Ｐゴシック" charset="-128"/>
            </a:endParaRPr>
          </a:p>
          <a:p>
            <a:pPr lvl="2" eaLnBrk="1" hangingPunct="1">
              <a:buFont typeface="Wingdings" charset="2"/>
              <a:buNone/>
            </a:pPr>
            <a:r>
              <a:rPr lang="fr-FR" altLang="x-none" sz="1800" dirty="0">
                <a:latin typeface="Courier New" charset="0"/>
                <a:ea typeface="ＭＳ Ｐゴシック" charset="-128"/>
              </a:rPr>
              <a:t>ERROR : CHECK (SAL &gt; COMM)</a:t>
            </a:r>
          </a:p>
          <a:p>
            <a:pPr lvl="2" eaLnBrk="1" hangingPunct="1">
              <a:buFont typeface="Wingdings" charset="2"/>
              <a:buNone/>
            </a:pPr>
            <a:endParaRPr lang="fr-FR" altLang="x-none" sz="18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94862759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p:spPr>
        <p:txBody>
          <a:bodyPr lIns="107950" tIns="53975" rIns="107950" bIns="53975" anchor="ctr"/>
          <a:lstStyle/>
          <a:p>
            <a:pPr eaLnBrk="1" hangingPunct="1"/>
            <a:r>
              <a:rPr lang="fr-FR" altLang="x-none">
                <a:ea typeface="ＭＳ Ｐゴシック" charset="-128"/>
              </a:rPr>
              <a:t>Suppression de table : </a:t>
            </a:r>
            <a:r>
              <a:rPr lang="fr-FR" altLang="x-none">
                <a:latin typeface="Courier New" charset="0"/>
                <a:ea typeface="ＭＳ Ｐゴシック" charset="-128"/>
              </a:rPr>
              <a:t>DROP TABLE</a:t>
            </a:r>
            <a:endParaRPr lang="fr-FR" altLang="x-none">
              <a:ea typeface="ＭＳ Ｐゴシック" charset="-128"/>
            </a:endParaRPr>
          </a:p>
        </p:txBody>
      </p:sp>
      <p:sp>
        <p:nvSpPr>
          <p:cNvPr id="6" name="Rectangle 3"/>
          <p:cNvSpPr>
            <a:spLocks noGrp="1" noChangeArrowheads="1"/>
          </p:cNvSpPr>
          <p:nvPr>
            <p:ph idx="1"/>
          </p:nvPr>
        </p:nvSpPr>
        <p:spPr>
          <a:noFill/>
        </p:spPr>
        <p:txBody>
          <a:bodyPr lIns="107950" tIns="53975" rIns="107950" bIns="53975"/>
          <a:lstStyle/>
          <a:p>
            <a:pPr eaLnBrk="1" hangingPunct="1">
              <a:lnSpc>
                <a:spcPct val="90000"/>
              </a:lnSpc>
            </a:pPr>
            <a:r>
              <a:rPr lang="fr-FR" altLang="x-none" sz="2400" dirty="0">
                <a:ea typeface="ＭＳ Ｐゴシック" charset="-128"/>
              </a:rPr>
              <a:t>Exemple : suppression de la table </a:t>
            </a:r>
            <a:r>
              <a:rPr lang="fr-FR" altLang="x-none" sz="2400" dirty="0">
                <a:latin typeface="Courier New" charset="0"/>
                <a:ea typeface="ＭＳ Ｐゴシック" charset="-128"/>
              </a:rPr>
              <a:t>DEPT </a:t>
            </a:r>
          </a:p>
          <a:p>
            <a:pPr lvl="1" eaLnBrk="1" hangingPunct="1">
              <a:lnSpc>
                <a:spcPct val="90000"/>
              </a:lnSpc>
              <a:buFont typeface="Wingdings" charset="2"/>
              <a:buNone/>
            </a:pPr>
            <a:r>
              <a:rPr lang="fr-FR" altLang="x-none" sz="1800" dirty="0">
                <a:solidFill>
                  <a:schemeClr val="accent1"/>
                </a:solidFill>
                <a:latin typeface="Courier New" charset="0"/>
                <a:ea typeface="ＭＳ Ｐゴシック" charset="-128"/>
              </a:rPr>
              <a:t>DROP TABLE </a:t>
            </a:r>
            <a:r>
              <a:rPr lang="fr-FR" altLang="x-none" sz="1800" dirty="0" err="1">
                <a:latin typeface="Courier New" charset="0"/>
                <a:ea typeface="ＭＳ Ｐゴシック" charset="-128"/>
              </a:rPr>
              <a:t>dept</a:t>
            </a:r>
            <a:r>
              <a:rPr lang="fr-FR" altLang="x-none" sz="1800" dirty="0">
                <a:latin typeface="Courier New" charset="0"/>
                <a:ea typeface="ＭＳ Ｐゴシック" charset="-128"/>
              </a:rPr>
              <a:t>;</a:t>
            </a:r>
          </a:p>
          <a:p>
            <a:pPr lvl="1">
              <a:buFont typeface="Wingdings" charset="2"/>
              <a:buNone/>
            </a:pPr>
            <a:r>
              <a:rPr lang="fr-FR" altLang="x-none" sz="1400" i="1" dirty="0">
                <a:solidFill>
                  <a:srgbClr val="000000"/>
                </a:solidFill>
                <a:latin typeface="Monaco" charset="0"/>
                <a:ea typeface="ＭＳ Ｐゴシック" charset="-128"/>
              </a:rPr>
              <a:t>NOTICE:  </a:t>
            </a:r>
            <a:r>
              <a:rPr lang="fr-FR" altLang="x-none" sz="1400" i="1" dirty="0" err="1">
                <a:solidFill>
                  <a:srgbClr val="000000"/>
                </a:solidFill>
                <a:latin typeface="Monaco" charset="0"/>
                <a:ea typeface="ＭＳ Ｐゴシック" charset="-128"/>
              </a:rPr>
              <a:t>constraint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fk_emp_deptno</a:t>
            </a:r>
            <a:r>
              <a:rPr lang="fr-FR" altLang="x-none" sz="1400" i="1" dirty="0">
                <a:solidFill>
                  <a:srgbClr val="000000"/>
                </a:solidFill>
                <a:latin typeface="Monaco" charset="0"/>
                <a:ea typeface="ＭＳ Ｐゴシック" charset="-128"/>
              </a:rPr>
              <a:t> on table </a:t>
            </a:r>
            <a:r>
              <a:rPr lang="fr-FR" altLang="x-none" sz="1400" i="1" dirty="0" err="1">
                <a:solidFill>
                  <a:srgbClr val="000000"/>
                </a:solidFill>
                <a:latin typeface="Monaco" charset="0"/>
                <a:ea typeface="ＭＳ Ｐゴシック" charset="-128"/>
              </a:rPr>
              <a:t>emp</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depends</a:t>
            </a:r>
            <a:r>
              <a:rPr lang="fr-FR" altLang="x-none" sz="1400" i="1" dirty="0">
                <a:solidFill>
                  <a:srgbClr val="000000"/>
                </a:solidFill>
                <a:latin typeface="Monaco" charset="0"/>
                <a:ea typeface="ＭＳ Ｐゴシック" charset="-128"/>
              </a:rPr>
              <a:t> on table </a:t>
            </a:r>
            <a:r>
              <a:rPr lang="fr-FR" altLang="x-none" sz="1400" i="1" dirty="0" err="1">
                <a:solidFill>
                  <a:srgbClr val="000000"/>
                </a:solidFill>
                <a:latin typeface="Monaco" charset="0"/>
                <a:ea typeface="ＭＳ Ｐゴシック" charset="-128"/>
              </a:rPr>
              <a:t>dept</a:t>
            </a:r>
            <a:endParaRPr lang="fr-FR" altLang="x-none" sz="1400" i="1" dirty="0">
              <a:solidFill>
                <a:srgbClr val="000000"/>
              </a:solidFill>
              <a:latin typeface="Monaco" charset="0"/>
              <a:ea typeface="ＭＳ Ｐゴシック" charset="-128"/>
            </a:endParaRPr>
          </a:p>
          <a:p>
            <a:pPr lvl="1">
              <a:buFont typeface="Wingdings" charset="2"/>
              <a:buNone/>
            </a:pPr>
            <a:r>
              <a:rPr lang="fr-FR" altLang="x-none" sz="1400" i="1" dirty="0">
                <a:solidFill>
                  <a:srgbClr val="000000"/>
                </a:solidFill>
                <a:latin typeface="Monaco" charset="0"/>
                <a:ea typeface="ＭＳ Ｐゴシック" charset="-128"/>
              </a:rPr>
              <a:t>ERROR:  </a:t>
            </a:r>
            <a:r>
              <a:rPr lang="fr-FR" altLang="x-none" sz="1400" i="1" dirty="0" err="1">
                <a:solidFill>
                  <a:srgbClr val="000000"/>
                </a:solidFill>
                <a:latin typeface="Monaco" charset="0"/>
                <a:ea typeface="ＭＳ Ｐゴシック" charset="-128"/>
              </a:rPr>
              <a:t>cannot</a:t>
            </a:r>
            <a:r>
              <a:rPr lang="fr-FR" altLang="x-none" sz="1400" i="1" dirty="0">
                <a:solidFill>
                  <a:srgbClr val="000000"/>
                </a:solidFill>
                <a:latin typeface="Monaco" charset="0"/>
                <a:ea typeface="ＭＳ Ｐゴシック" charset="-128"/>
              </a:rPr>
              <a:t> drop table </a:t>
            </a:r>
            <a:r>
              <a:rPr lang="fr-FR" altLang="x-none" sz="1400" i="1" dirty="0" err="1">
                <a:solidFill>
                  <a:srgbClr val="000000"/>
                </a:solidFill>
                <a:latin typeface="Monaco" charset="0"/>
                <a:ea typeface="ＭＳ Ｐゴシック" charset="-128"/>
              </a:rPr>
              <a:t>dept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because</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other</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objects</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depend</a:t>
            </a:r>
            <a:r>
              <a:rPr lang="fr-FR" altLang="x-none" sz="1400" i="1" dirty="0">
                <a:solidFill>
                  <a:srgbClr val="000000"/>
                </a:solidFill>
                <a:latin typeface="Monaco" charset="0"/>
                <a:ea typeface="ＭＳ Ｐゴシック" charset="-128"/>
              </a:rPr>
              <a:t> on </a:t>
            </a:r>
            <a:r>
              <a:rPr lang="fr-FR" altLang="x-none" sz="1400" i="1" dirty="0" err="1">
                <a:solidFill>
                  <a:srgbClr val="000000"/>
                </a:solidFill>
                <a:latin typeface="Monaco" charset="0"/>
                <a:ea typeface="ＭＳ Ｐゴシック" charset="-128"/>
              </a:rPr>
              <a:t>it</a:t>
            </a:r>
            <a:endParaRPr lang="fr-FR" altLang="x-none" sz="1400" i="1" dirty="0">
              <a:solidFill>
                <a:srgbClr val="000000"/>
              </a:solidFill>
              <a:latin typeface="Monaco" charset="0"/>
              <a:ea typeface="ＭＳ Ｐゴシック" charset="-128"/>
            </a:endParaRPr>
          </a:p>
          <a:p>
            <a:pPr lvl="1">
              <a:buFont typeface="Wingdings" charset="2"/>
              <a:buNone/>
            </a:pPr>
            <a:r>
              <a:rPr lang="fr-FR" altLang="x-none" sz="1400" i="1" dirty="0">
                <a:solidFill>
                  <a:srgbClr val="000000"/>
                </a:solidFill>
                <a:latin typeface="Monaco" charset="0"/>
                <a:ea typeface="ＭＳ Ｐゴシック" charset="-128"/>
              </a:rPr>
              <a:t>HINT:  Use DROP ... CASCADE to drop the </a:t>
            </a:r>
            <a:r>
              <a:rPr lang="fr-FR" altLang="x-none" sz="1400" i="1" dirty="0" err="1">
                <a:solidFill>
                  <a:srgbClr val="000000"/>
                </a:solidFill>
                <a:latin typeface="Monaco" charset="0"/>
                <a:ea typeface="ＭＳ Ｐゴシック" charset="-128"/>
              </a:rPr>
              <a:t>dependent</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objects</a:t>
            </a:r>
            <a:r>
              <a:rPr lang="fr-FR" altLang="x-none" sz="1400" i="1" dirty="0">
                <a:solidFill>
                  <a:srgbClr val="000000"/>
                </a:solidFill>
                <a:latin typeface="Monaco" charset="0"/>
                <a:ea typeface="ＭＳ Ｐゴシック" charset="-128"/>
              </a:rPr>
              <a:t> </a:t>
            </a:r>
            <a:r>
              <a:rPr lang="fr-FR" altLang="x-none" sz="1400" i="1" dirty="0" err="1">
                <a:solidFill>
                  <a:srgbClr val="000000"/>
                </a:solidFill>
                <a:latin typeface="Monaco" charset="0"/>
                <a:ea typeface="ＭＳ Ｐゴシック" charset="-128"/>
              </a:rPr>
              <a:t>too</a:t>
            </a:r>
            <a:r>
              <a:rPr lang="fr-FR" altLang="x-none" sz="1200" i="1" dirty="0">
                <a:solidFill>
                  <a:srgbClr val="000000"/>
                </a:solidFill>
                <a:latin typeface="Monaco" charset="0"/>
                <a:ea typeface="ＭＳ Ｐゴシック" charset="-128"/>
              </a:rPr>
              <a:t>.</a:t>
            </a:r>
          </a:p>
          <a:p>
            <a:pPr lvl="1">
              <a:buFont typeface="Wingdings" charset="2"/>
              <a:buNone/>
            </a:pPr>
            <a:r>
              <a:rPr lang="fr-FR" altLang="x-none" sz="1800" dirty="0">
                <a:ea typeface="ＭＳ Ｐゴシック" charset="-128"/>
              </a:rPr>
              <a:t>=&gt; </a:t>
            </a:r>
            <a:r>
              <a:rPr lang="fr-FR" altLang="x-none" sz="1800" b="1" dirty="0">
                <a:ea typeface="ＭＳ Ｐゴシック" charset="-128"/>
              </a:rPr>
              <a:t>Nécessité de supprimer les tables dans l</a:t>
            </a:r>
            <a:r>
              <a:rPr lang="ja-JP" altLang="fr-FR" sz="1800" b="1" dirty="0">
                <a:ea typeface="ＭＳ Ｐゴシック" charset="-128"/>
              </a:rPr>
              <a:t>’</a:t>
            </a:r>
            <a:r>
              <a:rPr lang="fr-FR" altLang="ja-JP" sz="1800" b="1" dirty="0">
                <a:ea typeface="ＭＳ Ｐゴシック" charset="-128"/>
              </a:rPr>
              <a:t>ordre adéquat (inverse de leur création) afin de respecter les contraintes clé primaire / clé étrangère (de même pour les enregistrements !)</a:t>
            </a:r>
          </a:p>
          <a:p>
            <a:pPr lvl="1">
              <a:buFont typeface="Wingdings" charset="2"/>
              <a:buNone/>
            </a:pPr>
            <a:r>
              <a:rPr lang="fr-FR" altLang="x-none" sz="1800" dirty="0">
                <a:solidFill>
                  <a:srgbClr val="000000"/>
                </a:solidFill>
                <a:ea typeface="ＭＳ Ｐゴシック" charset="-128"/>
              </a:rPr>
              <a:t>Ou alors utiliser l</a:t>
            </a:r>
            <a:r>
              <a:rPr lang="ja-JP" altLang="fr-FR" sz="1800" dirty="0">
                <a:solidFill>
                  <a:srgbClr val="000000"/>
                </a:solidFill>
                <a:ea typeface="ＭＳ Ｐゴシック" charset="-128"/>
              </a:rPr>
              <a:t>’</a:t>
            </a:r>
            <a:r>
              <a:rPr lang="fr-FR" altLang="ja-JP" sz="1800" dirty="0">
                <a:solidFill>
                  <a:srgbClr val="000000"/>
                </a:solidFill>
                <a:ea typeface="ＭＳ Ｐゴシック" charset="-128"/>
              </a:rPr>
              <a:t>option </a:t>
            </a:r>
            <a:r>
              <a:rPr lang="fr-FR" altLang="ja-JP" sz="1800" dirty="0">
                <a:solidFill>
                  <a:schemeClr val="accent1"/>
                </a:solidFill>
                <a:ea typeface="ＭＳ Ｐゴシック" charset="-128"/>
              </a:rPr>
              <a:t>CASCADE </a:t>
            </a:r>
            <a:r>
              <a:rPr lang="fr-FR" altLang="ja-JP" sz="1800" dirty="0">
                <a:solidFill>
                  <a:srgbClr val="000000"/>
                </a:solidFill>
                <a:ea typeface="ＭＳ Ｐゴシック" charset="-128"/>
              </a:rPr>
              <a:t>qui supprime les clés étrangères dépendantes : </a:t>
            </a:r>
            <a:r>
              <a:rPr lang="fr-FR" altLang="ja-JP" sz="1800" dirty="0">
                <a:solidFill>
                  <a:schemeClr val="accent1"/>
                </a:solidFill>
                <a:latin typeface="Courier New" charset="0"/>
                <a:ea typeface="ＭＳ Ｐゴシック" charset="-128"/>
              </a:rPr>
              <a:t>DROP TABLE </a:t>
            </a:r>
            <a:r>
              <a:rPr lang="fr-FR" altLang="ja-JP" sz="1800" dirty="0" err="1">
                <a:latin typeface="Courier New" charset="0"/>
                <a:ea typeface="ＭＳ Ｐゴシック" charset="-128"/>
              </a:rPr>
              <a:t>dept</a:t>
            </a:r>
            <a:r>
              <a:rPr lang="fr-FR" altLang="ja-JP" sz="1800" dirty="0">
                <a:latin typeface="Courier New" charset="0"/>
                <a:ea typeface="ＭＳ Ｐゴシック" charset="-128"/>
              </a:rPr>
              <a:t> </a:t>
            </a:r>
            <a:r>
              <a:rPr lang="fr-FR" altLang="ja-JP" sz="1800" dirty="0">
                <a:solidFill>
                  <a:schemeClr val="accent1"/>
                </a:solidFill>
                <a:latin typeface="Courier New" charset="0"/>
                <a:ea typeface="ＭＳ Ｐゴシック" charset="-128"/>
              </a:rPr>
              <a:t>CASCADE</a:t>
            </a:r>
            <a:r>
              <a:rPr lang="fr-FR" altLang="ja-JP" sz="1800" dirty="0">
                <a:latin typeface="Courier New" charset="0"/>
                <a:ea typeface="ＭＳ Ｐゴシック" charset="-128"/>
              </a:rPr>
              <a:t>;</a:t>
            </a:r>
            <a:endParaRPr lang="fr-FR" altLang="ja-JP" sz="1800" dirty="0">
              <a:solidFill>
                <a:schemeClr val="accent1"/>
              </a:solidFill>
              <a:ea typeface="ＭＳ Ｐゴシック" charset="-128"/>
            </a:endParaRPr>
          </a:p>
          <a:p>
            <a:pPr eaLnBrk="1" hangingPunct="1">
              <a:lnSpc>
                <a:spcPct val="90000"/>
              </a:lnSpc>
            </a:pPr>
            <a:r>
              <a:rPr lang="fr-FR" altLang="x-none" sz="2400" dirty="0">
                <a:ea typeface="ＭＳ Ｐゴシック" charset="-128"/>
              </a:rPr>
              <a:t>Impossibilité de supprimer une contrainte avec un </a:t>
            </a:r>
            <a:r>
              <a:rPr lang="fr-FR" altLang="x-none" sz="2400" dirty="0">
                <a:latin typeface="Courier New" charset="0"/>
                <a:ea typeface="ＭＳ Ｐゴシック" charset="-128"/>
              </a:rPr>
              <a:t>DROP</a:t>
            </a:r>
            <a:r>
              <a:rPr lang="fr-FR" altLang="x-none" sz="2400" dirty="0">
                <a:ea typeface="ＭＳ Ｐゴシック" charset="-128"/>
              </a:rPr>
              <a:t>. Il faut utiliser </a:t>
            </a:r>
            <a:r>
              <a:rPr lang="fr-FR" altLang="x-none" sz="2400" dirty="0">
                <a:latin typeface="Courier New" charset="0"/>
                <a:ea typeface="ＭＳ Ｐゴシック" charset="-128"/>
              </a:rPr>
              <a:t>ALTER TABLE … DROP …</a:t>
            </a:r>
            <a:endParaRPr lang="fr-FR" altLang="x-none" sz="2400" dirty="0">
              <a:ea typeface="ＭＳ Ｐゴシック" charset="-128"/>
            </a:endParaRPr>
          </a:p>
          <a:p>
            <a:pPr lvl="1" eaLnBrk="1" hangingPunct="1">
              <a:lnSpc>
                <a:spcPct val="90000"/>
              </a:lnSpc>
            </a:pPr>
            <a:r>
              <a:rPr lang="fr-FR" altLang="x-none" sz="2000" dirty="0">
                <a:ea typeface="ＭＳ Ｐゴシック" charset="-128"/>
              </a:rPr>
              <a:t>Exemple : </a:t>
            </a:r>
            <a:r>
              <a:rPr lang="fr-FR" altLang="x-none" sz="1800" dirty="0">
                <a:solidFill>
                  <a:srgbClr val="00E4A8"/>
                </a:solidFill>
                <a:latin typeface="Courier New" charset="0"/>
                <a:ea typeface="ＭＳ Ｐゴシック" charset="-128"/>
              </a:rPr>
              <a:t>ALTER TABLE </a:t>
            </a:r>
            <a:r>
              <a:rPr lang="fr-FR" altLang="x-none" sz="1800" dirty="0" err="1">
                <a:latin typeface="Courier New" charset="0"/>
                <a:ea typeface="ＭＳ Ｐゴシック" charset="-128"/>
              </a:rPr>
              <a:t>emp</a:t>
            </a:r>
            <a:r>
              <a:rPr lang="fr-FR" altLang="x-none" sz="1800" dirty="0">
                <a:latin typeface="Courier New" charset="0"/>
                <a:ea typeface="ＭＳ Ｐゴシック" charset="-128"/>
              </a:rPr>
              <a:t> </a:t>
            </a:r>
            <a:r>
              <a:rPr lang="fr-FR" altLang="x-none" sz="1800" dirty="0">
                <a:solidFill>
                  <a:srgbClr val="00E4A8"/>
                </a:solidFill>
                <a:latin typeface="Courier New" charset="0"/>
                <a:ea typeface="ＭＳ Ｐゴシック" charset="-128"/>
              </a:rPr>
              <a:t>DROP CONSTRAINT </a:t>
            </a:r>
            <a:r>
              <a:rPr lang="fr-FR" altLang="x-none" sz="1800" dirty="0" err="1">
                <a:latin typeface="Courier New" charset="0"/>
                <a:ea typeface="ＭＳ Ｐゴシック" charset="-128"/>
              </a:rPr>
              <a:t>fk_emp_deptno</a:t>
            </a:r>
            <a:r>
              <a:rPr lang="fr-FR" altLang="x-none" sz="1800" dirty="0">
                <a:latin typeface="Courier New" charset="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189181902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ctrTitle"/>
          </p:nvPr>
        </p:nvSpPr>
        <p:spPr/>
        <p:txBody>
          <a:bodyPr/>
          <a:lstStyle/>
          <a:p>
            <a:pPr algn="ctr" eaLnBrk="1" hangingPunct="1"/>
            <a:r>
              <a:rPr lang="fr-FR" altLang="x-none" sz="4000">
                <a:ea typeface="ＭＳ Ｐゴシック" charset="-128"/>
              </a:rPr>
              <a:t>Séquence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109580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fr-FR" altLang="x-none">
                <a:ea typeface="ＭＳ Ｐゴシック" charset="-128"/>
              </a:rPr>
              <a:t>Objectifs LDD</a:t>
            </a:r>
          </a:p>
        </p:txBody>
      </p:sp>
      <p:sp>
        <p:nvSpPr>
          <p:cNvPr id="2" name="Espace réservé du contenu 1"/>
          <p:cNvSpPr>
            <a:spLocks noGrp="1"/>
          </p:cNvSpPr>
          <p:nvPr>
            <p:ph idx="1"/>
          </p:nvPr>
        </p:nvSpPr>
        <p:spPr/>
        <p:txBody>
          <a:bodyPr/>
          <a:lstStyle/>
          <a:p>
            <a:r>
              <a:rPr lang="fr-FR" altLang="x-none" sz="2200" dirty="0">
                <a:ea typeface="ＭＳ Ｐゴシック" charset="-128"/>
              </a:rPr>
              <a:t>Objectifs :</a:t>
            </a:r>
          </a:p>
          <a:p>
            <a:pPr lvl="1"/>
            <a:r>
              <a:rPr lang="fr-FR" altLang="x-none" dirty="0">
                <a:latin typeface="Courier New" charset="0"/>
                <a:ea typeface="ＭＳ Ｐゴシック" charset="-128"/>
              </a:rPr>
              <a:t>CREATE </a:t>
            </a:r>
            <a:r>
              <a:rPr lang="fr-FR" altLang="x-none" dirty="0">
                <a:ea typeface="ＭＳ Ｐゴシック" charset="-128"/>
              </a:rPr>
              <a:t>(création) :</a:t>
            </a:r>
          </a:p>
          <a:p>
            <a:pPr lvl="2"/>
            <a:r>
              <a:rPr lang="fr-FR" altLang="x-none" sz="1600" dirty="0">
                <a:ea typeface="ＭＳ Ｐゴシック" charset="-128"/>
              </a:rPr>
              <a:t>Tables avec des colonnes de types différents et contraintes (</a:t>
            </a:r>
            <a:r>
              <a:rPr lang="fr-FR" altLang="x-none" sz="1600" dirty="0">
                <a:latin typeface="Courier New" charset="0"/>
                <a:ea typeface="ＭＳ Ｐゴシック" charset="-128"/>
              </a:rPr>
              <a:t>CREATE TABLE</a:t>
            </a:r>
            <a:r>
              <a:rPr lang="fr-FR" altLang="x-none" sz="1600" dirty="0">
                <a:ea typeface="ＭＳ Ｐゴシック" charset="-128"/>
              </a:rPr>
              <a:t>)</a:t>
            </a:r>
          </a:p>
          <a:p>
            <a:pPr lvl="2"/>
            <a:r>
              <a:rPr lang="fr-FR" altLang="x-none" sz="1600" dirty="0">
                <a:ea typeface="ＭＳ Ｐゴシック" charset="-128"/>
              </a:rPr>
              <a:t>Séquence (</a:t>
            </a:r>
            <a:r>
              <a:rPr lang="fr-FR" altLang="x-none" sz="1600" dirty="0">
                <a:latin typeface="Courier New" charset="0"/>
                <a:ea typeface="ＭＳ Ｐゴシック" charset="-128"/>
              </a:rPr>
              <a:t>CREATE SEQUENCE</a:t>
            </a:r>
            <a:r>
              <a:rPr lang="fr-FR" altLang="x-none" sz="1600" dirty="0">
                <a:ea typeface="ＭＳ Ｐゴシック" charset="-128"/>
              </a:rPr>
              <a:t>)</a:t>
            </a:r>
          </a:p>
          <a:p>
            <a:pPr lvl="2"/>
            <a:r>
              <a:rPr lang="fr-FR" altLang="x-none" sz="1600" dirty="0">
                <a:ea typeface="ＭＳ Ｐゴシック" charset="-128"/>
              </a:rPr>
              <a:t>Vue (</a:t>
            </a:r>
            <a:r>
              <a:rPr lang="fr-FR" altLang="x-none" sz="1600" dirty="0">
                <a:latin typeface="Courier New" charset="0"/>
                <a:ea typeface="ＭＳ Ｐゴシック" charset="-128"/>
              </a:rPr>
              <a:t>CREATE VIEW</a:t>
            </a:r>
            <a:r>
              <a:rPr lang="fr-FR" altLang="x-none" sz="1600" dirty="0">
                <a:ea typeface="ＭＳ Ｐゴシック" charset="-128"/>
              </a:rPr>
              <a:t>)</a:t>
            </a:r>
          </a:p>
          <a:p>
            <a:pPr lvl="2"/>
            <a:r>
              <a:rPr lang="fr-FR" altLang="x-none" sz="1600" dirty="0">
                <a:ea typeface="ＭＳ Ｐゴシック" charset="-128"/>
              </a:rPr>
              <a:t>Index (</a:t>
            </a:r>
            <a:r>
              <a:rPr lang="fr-FR" altLang="x-none" sz="1600" dirty="0">
                <a:latin typeface="Courier New" charset="0"/>
                <a:ea typeface="ＭＳ Ｐゴシック" charset="-128"/>
              </a:rPr>
              <a:t>CREATE INDEX</a:t>
            </a:r>
            <a:r>
              <a:rPr lang="fr-FR" altLang="x-none" sz="1600" dirty="0">
                <a:ea typeface="ＭＳ Ｐゴシック" charset="-128"/>
              </a:rPr>
              <a:t>)</a:t>
            </a:r>
          </a:p>
          <a:p>
            <a:pPr lvl="1"/>
            <a:r>
              <a:rPr lang="fr-FR" altLang="x-none" dirty="0">
                <a:latin typeface="Courier New" charset="0"/>
                <a:ea typeface="ＭＳ Ｐゴシック" charset="-128"/>
              </a:rPr>
              <a:t>ALTER </a:t>
            </a:r>
            <a:r>
              <a:rPr lang="fr-FR" altLang="x-none" dirty="0">
                <a:ea typeface="ＭＳ Ｐゴシック" charset="-128"/>
              </a:rPr>
              <a:t>(modification) :</a:t>
            </a:r>
          </a:p>
          <a:p>
            <a:pPr lvl="2"/>
            <a:r>
              <a:rPr lang="fr-FR" altLang="x-none" sz="1600" dirty="0">
                <a:ea typeface="ＭＳ Ｐゴシック" charset="-128"/>
              </a:rPr>
              <a:t>Tables et contraintes (</a:t>
            </a:r>
            <a:r>
              <a:rPr lang="fr-FR" altLang="x-none" sz="1600" dirty="0">
                <a:latin typeface="Courier New" charset="0"/>
                <a:ea typeface="ＭＳ Ｐゴシック" charset="-128"/>
              </a:rPr>
              <a:t>ALTER TABLE</a:t>
            </a:r>
            <a:r>
              <a:rPr lang="fr-FR" altLang="x-none" sz="1600" dirty="0">
                <a:ea typeface="ＭＳ Ｐゴシック" charset="-128"/>
              </a:rPr>
              <a:t>)</a:t>
            </a:r>
            <a:endParaRPr lang="fr-FR" altLang="x-none" sz="1600" i="1" dirty="0">
              <a:ea typeface="ＭＳ Ｐゴシック" charset="-128"/>
            </a:endParaRPr>
          </a:p>
          <a:p>
            <a:pPr lvl="2"/>
            <a:r>
              <a:rPr lang="fr-FR" altLang="x-none" sz="1600" dirty="0">
                <a:ea typeface="ＭＳ Ｐゴシック" charset="-128"/>
              </a:rPr>
              <a:t>Séquence (</a:t>
            </a:r>
            <a:r>
              <a:rPr lang="fr-FR" altLang="x-none" sz="1600" dirty="0">
                <a:latin typeface="Courier New" charset="0"/>
                <a:ea typeface="ＭＳ Ｐゴシック" charset="-128"/>
              </a:rPr>
              <a:t>ALTER SEQUENCE</a:t>
            </a:r>
            <a:r>
              <a:rPr lang="fr-FR" altLang="x-none" sz="1600" dirty="0">
                <a:ea typeface="ＭＳ Ｐゴシック" charset="-128"/>
              </a:rPr>
              <a:t>)</a:t>
            </a:r>
          </a:p>
          <a:p>
            <a:pPr lvl="2"/>
            <a:r>
              <a:rPr lang="fr-FR" altLang="x-none" sz="1600" dirty="0">
                <a:ea typeface="ＭＳ Ｐゴシック" charset="-128"/>
              </a:rPr>
              <a:t>Vue (</a:t>
            </a:r>
            <a:r>
              <a:rPr lang="fr-FR" altLang="x-none" sz="1600" dirty="0">
                <a:latin typeface="Courier New" charset="0"/>
                <a:ea typeface="ＭＳ Ｐゴシック" charset="-128"/>
              </a:rPr>
              <a:t>ALTER VIEW</a:t>
            </a:r>
            <a:r>
              <a:rPr lang="fr-FR" altLang="x-none" sz="1600" dirty="0">
                <a:ea typeface="ＭＳ Ｐゴシック" charset="-128"/>
              </a:rPr>
              <a:t>)</a:t>
            </a:r>
          </a:p>
          <a:p>
            <a:pPr lvl="2"/>
            <a:r>
              <a:rPr lang="fr-FR" altLang="x-none" sz="1600" dirty="0">
                <a:ea typeface="ＭＳ Ｐゴシック" charset="-128"/>
              </a:rPr>
              <a:t>Index (</a:t>
            </a:r>
            <a:r>
              <a:rPr lang="fr-FR" altLang="x-none" sz="1600" dirty="0">
                <a:latin typeface="Courier New" charset="0"/>
                <a:ea typeface="ＭＳ Ｐゴシック" charset="-128"/>
              </a:rPr>
              <a:t>ALTER INDEX</a:t>
            </a:r>
            <a:r>
              <a:rPr lang="fr-FR" altLang="x-none" sz="1600" dirty="0">
                <a:ea typeface="ＭＳ Ｐゴシック" charset="-128"/>
              </a:rPr>
              <a:t>)</a:t>
            </a:r>
          </a:p>
          <a:p>
            <a:pPr lvl="1"/>
            <a:r>
              <a:rPr lang="fr-FR" altLang="x-none" dirty="0">
                <a:latin typeface="Courier New" charset="0"/>
                <a:ea typeface="ＭＳ Ｐゴシック" charset="-128"/>
              </a:rPr>
              <a:t>DROP </a:t>
            </a:r>
            <a:r>
              <a:rPr lang="fr-FR" altLang="x-none" dirty="0">
                <a:ea typeface="ＭＳ Ｐゴシック" charset="-128"/>
              </a:rPr>
              <a:t>(suppression) :</a:t>
            </a:r>
          </a:p>
          <a:p>
            <a:pPr lvl="2"/>
            <a:r>
              <a:rPr lang="fr-FR" altLang="x-none" sz="1600" dirty="0">
                <a:ea typeface="ＭＳ Ｐゴシック" charset="-128"/>
              </a:rPr>
              <a:t>Tables et contraintes (</a:t>
            </a:r>
            <a:r>
              <a:rPr lang="fr-FR" altLang="x-none" sz="1600" dirty="0">
                <a:latin typeface="Courier New" charset="0"/>
                <a:ea typeface="ＭＳ Ｐゴシック" charset="-128"/>
              </a:rPr>
              <a:t>DROP TABLE</a:t>
            </a:r>
            <a:r>
              <a:rPr lang="fr-FR" altLang="x-none" sz="1600" dirty="0">
                <a:ea typeface="ＭＳ Ｐゴシック" charset="-128"/>
              </a:rPr>
              <a:t>)</a:t>
            </a:r>
            <a:endParaRPr lang="fr-FR" altLang="x-none" sz="1600" i="1" dirty="0">
              <a:ea typeface="ＭＳ Ｐゴシック" charset="-128"/>
            </a:endParaRPr>
          </a:p>
          <a:p>
            <a:pPr lvl="2"/>
            <a:r>
              <a:rPr lang="fr-FR" altLang="x-none" sz="1600" dirty="0">
                <a:ea typeface="ＭＳ Ｐゴシック" charset="-128"/>
              </a:rPr>
              <a:t>Séquence (</a:t>
            </a:r>
            <a:r>
              <a:rPr lang="fr-FR" altLang="x-none" sz="1600" dirty="0">
                <a:latin typeface="Courier New" charset="0"/>
                <a:ea typeface="ＭＳ Ｐゴシック" charset="-128"/>
              </a:rPr>
              <a:t>DROP SEQUENCE</a:t>
            </a:r>
            <a:r>
              <a:rPr lang="fr-FR" altLang="x-none" sz="1600" dirty="0">
                <a:ea typeface="ＭＳ Ｐゴシック" charset="-128"/>
              </a:rPr>
              <a:t>)</a:t>
            </a:r>
          </a:p>
          <a:p>
            <a:pPr lvl="2"/>
            <a:r>
              <a:rPr lang="fr-FR" altLang="x-none" sz="1600" dirty="0">
                <a:ea typeface="ＭＳ Ｐゴシック" charset="-128"/>
              </a:rPr>
              <a:t>Vue (</a:t>
            </a:r>
            <a:r>
              <a:rPr lang="fr-FR" altLang="x-none" sz="1600" dirty="0">
                <a:latin typeface="Courier New" charset="0"/>
                <a:ea typeface="ＭＳ Ｐゴシック" charset="-128"/>
              </a:rPr>
              <a:t>DROP VIEW</a:t>
            </a:r>
            <a:r>
              <a:rPr lang="fr-FR" altLang="x-none" sz="1600" dirty="0">
                <a:ea typeface="ＭＳ Ｐゴシック" charset="-128"/>
              </a:rPr>
              <a:t>)</a:t>
            </a:r>
          </a:p>
          <a:p>
            <a:pPr lvl="2"/>
            <a:r>
              <a:rPr lang="fr-FR" altLang="x-none" sz="1600" dirty="0">
                <a:ea typeface="ＭＳ Ｐゴシック" charset="-128"/>
              </a:rPr>
              <a:t>Index (</a:t>
            </a:r>
            <a:r>
              <a:rPr lang="fr-FR" altLang="x-none" sz="1600" dirty="0">
                <a:latin typeface="Courier New" charset="0"/>
                <a:ea typeface="ＭＳ Ｐゴシック" charset="-128"/>
              </a:rPr>
              <a:t>DROP INDEX</a:t>
            </a:r>
            <a:r>
              <a:rPr lang="fr-FR" altLang="x-none" sz="1600" dirty="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893032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fr-FR" altLang="x-none">
                <a:ea typeface="ＭＳ Ｐゴシック" charset="-128"/>
              </a:rPr>
              <a:t>Séquence</a:t>
            </a:r>
          </a:p>
        </p:txBody>
      </p:sp>
      <p:sp>
        <p:nvSpPr>
          <p:cNvPr id="6" name="Rectangle 3"/>
          <p:cNvSpPr>
            <a:spLocks noGrp="1" noChangeArrowheads="1"/>
          </p:cNvSpPr>
          <p:nvPr>
            <p:ph idx="1"/>
          </p:nvPr>
        </p:nvSpPr>
        <p:spPr/>
        <p:txBody>
          <a:bodyPr/>
          <a:lstStyle/>
          <a:p>
            <a:pPr eaLnBrk="1" hangingPunct="1"/>
            <a:r>
              <a:rPr lang="fr-FR" altLang="x-none" sz="1800" dirty="0">
                <a:ea typeface="ＭＳ Ｐゴシック" charset="-128"/>
              </a:rPr>
              <a:t> = générateur de nombre</a:t>
            </a:r>
          </a:p>
          <a:p>
            <a:pPr eaLnBrk="1" hangingPunct="1"/>
            <a:r>
              <a:rPr lang="fr-FR" altLang="x-none" sz="1800" dirty="0">
                <a:ea typeface="ＭＳ Ｐゴシック" charset="-128"/>
                <a:sym typeface="Wingdings" charset="2"/>
              </a:rPr>
              <a:t> </a:t>
            </a:r>
            <a:r>
              <a:rPr lang="fr-FR" altLang="x-none" sz="1800" dirty="0">
                <a:latin typeface="Courier New" charset="0"/>
                <a:ea typeface="ＭＳ Ｐゴシック" charset="-128"/>
                <a:sym typeface="Wingdings" charset="2"/>
              </a:rPr>
              <a:t>AUTO_INCREMENT</a:t>
            </a:r>
            <a:r>
              <a:rPr lang="fr-FR" altLang="x-none" sz="1800" dirty="0">
                <a:ea typeface="ＭＳ Ｐゴシック" charset="-128"/>
                <a:sym typeface="Wingdings" charset="2"/>
              </a:rPr>
              <a:t> dans MySQL</a:t>
            </a:r>
          </a:p>
          <a:p>
            <a:pPr eaLnBrk="1" hangingPunct="1"/>
            <a:r>
              <a:rPr lang="fr-FR" altLang="x-none" sz="1800" dirty="0">
                <a:ea typeface="ＭＳ Ｐゴシック" charset="-128"/>
                <a:sym typeface="Wingdings" charset="2"/>
              </a:rPr>
              <a:t>Vous devez utiliser une séquence à chaque fois que vous voulez </a:t>
            </a:r>
            <a:r>
              <a:rPr lang="fr-FR" altLang="x-none" sz="1800" dirty="0" err="1">
                <a:ea typeface="ＭＳ Ｐゴシック" charset="-128"/>
                <a:sym typeface="Wingdings" charset="2"/>
              </a:rPr>
              <a:t>qu</a:t>
            </a:r>
            <a:r>
              <a:rPr lang="ja-JP" altLang="fr-FR" sz="1800" dirty="0">
                <a:ea typeface="ＭＳ Ｐゴシック" charset="-128"/>
                <a:sym typeface="Wingdings" charset="2"/>
              </a:rPr>
              <a:t>’</a:t>
            </a:r>
            <a:r>
              <a:rPr lang="fr-FR" altLang="ja-JP" sz="1800" dirty="0">
                <a:ea typeface="ＭＳ Ｐゴシック" charset="-128"/>
                <a:sym typeface="Wingdings" charset="2"/>
              </a:rPr>
              <a:t>un numéro s</a:t>
            </a:r>
            <a:r>
              <a:rPr lang="ja-JP" altLang="fr-FR" sz="1800" dirty="0">
                <a:ea typeface="ＭＳ Ｐゴシック" charset="-128"/>
                <a:sym typeface="Wingdings" charset="2"/>
              </a:rPr>
              <a:t>’</a:t>
            </a:r>
            <a:r>
              <a:rPr lang="fr-FR" altLang="ja-JP" sz="1800" dirty="0">
                <a:ea typeface="ＭＳ Ｐゴシック" charset="-128"/>
                <a:sym typeface="Wingdings" charset="2"/>
              </a:rPr>
              <a:t>incrémente automatiquement</a:t>
            </a:r>
          </a:p>
          <a:p>
            <a:pPr eaLnBrk="1" hangingPunct="1"/>
            <a:r>
              <a:rPr lang="fr-FR" altLang="x-none" sz="1800" dirty="0">
                <a:ea typeface="ＭＳ Ｐゴシック" charset="-128"/>
                <a:sym typeface="Wingdings" charset="2"/>
              </a:rPr>
              <a:t>Des tables différentes peuvent utiliser la même séquence. Sinon, possibilité de créer une séquence pour chaque table ayant un numéro automatique</a:t>
            </a:r>
          </a:p>
          <a:p>
            <a:pPr eaLnBrk="1" hangingPunct="1"/>
            <a:r>
              <a:rPr lang="fr-FR" altLang="x-none" sz="1800" dirty="0">
                <a:ea typeface="ＭＳ Ｐゴシック" charset="-128"/>
                <a:sym typeface="Wingdings" charset="2"/>
              </a:rPr>
              <a:t>A</a:t>
            </a:r>
            <a:r>
              <a:rPr lang="fr-FR" altLang="x-none" sz="1800" dirty="0">
                <a:ea typeface="ＭＳ Ｐゴシック" charset="-128"/>
              </a:rPr>
              <a:t>près création d'une séquence, les fonctions </a:t>
            </a:r>
            <a:r>
              <a:rPr lang="fr-FR" altLang="x-none" sz="1800" dirty="0" err="1">
                <a:latin typeface="Courier New" charset="0"/>
                <a:ea typeface="ＭＳ Ｐゴシック" charset="-128"/>
              </a:rPr>
              <a:t>nextval</a:t>
            </a:r>
            <a:r>
              <a:rPr lang="fr-FR" altLang="x-none" sz="1800" dirty="0">
                <a:ea typeface="ＭＳ Ｐゴシック" charset="-128"/>
              </a:rPr>
              <a:t>, </a:t>
            </a:r>
            <a:r>
              <a:rPr lang="fr-FR" altLang="x-none" sz="1800" dirty="0" err="1">
                <a:latin typeface="Courier New" charset="0"/>
                <a:ea typeface="ＭＳ Ｐゴシック" charset="-128"/>
              </a:rPr>
              <a:t>currval</a:t>
            </a:r>
            <a:r>
              <a:rPr lang="fr-FR" altLang="x-none" sz="1800" dirty="0">
                <a:latin typeface="Courier New" charset="0"/>
                <a:ea typeface="ＭＳ Ｐゴシック" charset="-128"/>
              </a:rPr>
              <a:t> </a:t>
            </a:r>
            <a:r>
              <a:rPr lang="fr-FR" altLang="x-none" sz="1800" dirty="0">
                <a:ea typeface="ＭＳ Ｐゴシック" charset="-128"/>
              </a:rPr>
              <a:t>et </a:t>
            </a:r>
            <a:r>
              <a:rPr lang="fr-FR" altLang="x-none" sz="1800" dirty="0" err="1">
                <a:latin typeface="Courier New" charset="0"/>
                <a:ea typeface="ＭＳ Ｐゴシック" charset="-128"/>
              </a:rPr>
              <a:t>setval</a:t>
            </a:r>
            <a:r>
              <a:rPr lang="fr-FR" altLang="x-none" sz="1800" dirty="0">
                <a:latin typeface="Courier New" charset="0"/>
                <a:ea typeface="ＭＳ Ｐゴシック" charset="-128"/>
              </a:rPr>
              <a:t> </a:t>
            </a:r>
            <a:r>
              <a:rPr lang="fr-FR" altLang="x-none" sz="1800" dirty="0">
                <a:ea typeface="ＭＳ Ｐゴシック" charset="-128"/>
              </a:rPr>
              <a:t>sont utilisées pour agir sur la séquence.</a:t>
            </a:r>
            <a:endParaRPr lang="fr-FR" altLang="x-none" sz="1800" dirty="0">
              <a:ea typeface="ＭＳ Ｐゴシック" charset="-128"/>
              <a:sym typeface="Wingdings" charset="2"/>
            </a:endParaRPr>
          </a:p>
          <a:p>
            <a:pPr eaLnBrk="1" hangingPunct="1"/>
            <a:r>
              <a:rPr lang="fr-FR" altLang="x-none" sz="1800" dirty="0">
                <a:ea typeface="ＭＳ Ｐゴシック" charset="-128"/>
                <a:sym typeface="Wingdings" charset="2"/>
              </a:rPr>
              <a:t>Syntaxe (partielle) :</a:t>
            </a:r>
          </a:p>
          <a:p>
            <a:pPr eaLnBrk="1" hangingPunct="1">
              <a:buFont typeface="Wingdings" charset="2"/>
              <a:buNone/>
            </a:pPr>
            <a:r>
              <a:rPr lang="fr-FR" altLang="x-none" sz="1800" dirty="0">
                <a:latin typeface="Courier New" charset="0"/>
                <a:ea typeface="ＭＳ Ｐゴシック" charset="-128"/>
              </a:rPr>
              <a:t>	CREATE SEQUENCE </a:t>
            </a:r>
            <a:r>
              <a:rPr lang="fr-FR" altLang="x-none" sz="1800" i="1" dirty="0">
                <a:latin typeface="Courier New" charset="0"/>
                <a:ea typeface="ＭＳ Ｐゴシック" charset="-128"/>
              </a:rPr>
              <a:t>nom [ INCREMENT [ BY ] incrément ]</a:t>
            </a:r>
            <a:r>
              <a:rPr lang="fr-FR" altLang="x-none" sz="1800" dirty="0">
                <a:latin typeface="Courier New" charset="0"/>
                <a:ea typeface="ＭＳ Ｐゴシック" charset="-128"/>
              </a:rPr>
              <a:t>[ MINVALUE </a:t>
            </a:r>
            <a:r>
              <a:rPr lang="fr-FR" altLang="x-none" sz="1800" i="1" dirty="0" err="1">
                <a:latin typeface="Courier New" charset="0"/>
                <a:ea typeface="ＭＳ Ｐゴシック" charset="-128"/>
              </a:rPr>
              <a:t>valeurmin</a:t>
            </a:r>
            <a:r>
              <a:rPr lang="fr-FR" altLang="x-none" sz="1800" i="1" dirty="0">
                <a:latin typeface="Courier New" charset="0"/>
                <a:ea typeface="ＭＳ Ｐゴシック" charset="-128"/>
              </a:rPr>
              <a:t> | NO MINVALUE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MAXVALUE </a:t>
            </a:r>
            <a:r>
              <a:rPr lang="fr-FR" altLang="x-none" sz="1800" i="1" dirty="0" err="1">
                <a:latin typeface="Courier New" charset="0"/>
                <a:ea typeface="ＭＳ Ｐゴシック" charset="-128"/>
              </a:rPr>
              <a:t>valeurmax</a:t>
            </a:r>
            <a:r>
              <a:rPr lang="fr-FR" altLang="x-none" sz="1800" i="1" dirty="0">
                <a:latin typeface="Courier New" charset="0"/>
                <a:ea typeface="ＭＳ Ｐゴシック" charset="-128"/>
              </a:rPr>
              <a:t> | NO MAXVALUE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START [ WITH ] </a:t>
            </a:r>
            <a:r>
              <a:rPr lang="fr-FR" altLang="x-none" sz="1800" i="1" dirty="0">
                <a:latin typeface="Courier New" charset="0"/>
                <a:ea typeface="ＭＳ Ｐゴシック" charset="-128"/>
              </a:rPr>
              <a:t>début ]</a:t>
            </a:r>
          </a:p>
          <a:p>
            <a:pPr eaLnBrk="1" hangingPunct="1">
              <a:buFont typeface="Wingdings" charset="2"/>
              <a:buNone/>
            </a:pPr>
            <a:r>
              <a:rPr lang="fr-FR" altLang="x-none" sz="1800" i="1" dirty="0">
                <a:latin typeface="Courier New" charset="0"/>
                <a:ea typeface="ＭＳ Ｐゴシック" charset="-128"/>
              </a:rPr>
              <a:t>	</a:t>
            </a:r>
            <a:r>
              <a:rPr lang="fr-FR" altLang="x-none" sz="1800" dirty="0">
                <a:latin typeface="Courier New" charset="0"/>
                <a:ea typeface="ＭＳ Ｐゴシック" charset="-128"/>
              </a:rPr>
              <a:t>[ OWNED BY { </a:t>
            </a:r>
            <a:r>
              <a:rPr lang="fr-FR" altLang="x-none" sz="1800" i="1" dirty="0" err="1">
                <a:latin typeface="Courier New" charset="0"/>
                <a:ea typeface="ＭＳ Ｐゴシック" charset="-128"/>
              </a:rPr>
              <a:t>table.colonne</a:t>
            </a:r>
            <a:r>
              <a:rPr lang="fr-FR" altLang="x-none" sz="1800" i="1" dirty="0">
                <a:latin typeface="Courier New" charset="0"/>
                <a:ea typeface="ＭＳ Ｐゴシック" charset="-128"/>
              </a:rPr>
              <a:t> | NONE }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1648175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p:txBody>
          <a:bodyPr/>
          <a:lstStyle/>
          <a:p>
            <a:pPr eaLnBrk="1" hangingPunct="1"/>
            <a:r>
              <a:rPr lang="fr-FR" altLang="x-none" sz="1800" dirty="0">
                <a:latin typeface="Courier New" charset="0"/>
                <a:ea typeface="ＭＳ Ｐゴシック" charset="-128"/>
                <a:sym typeface="Wingdings" charset="2"/>
              </a:rPr>
              <a:t>INCREMENT BY </a:t>
            </a:r>
            <a:r>
              <a:rPr lang="fr-FR" altLang="x-none" sz="1800" i="1" dirty="0">
                <a:latin typeface="Courier New" charset="0"/>
                <a:ea typeface="ＭＳ Ｐゴシック" charset="-128"/>
                <a:sym typeface="Wingdings" charset="2"/>
              </a:rPr>
              <a:t>incrément </a:t>
            </a:r>
            <a:r>
              <a:rPr lang="fr-FR" altLang="x-none" sz="1800" dirty="0">
                <a:ea typeface="ＭＳ Ｐゴシック" charset="-128"/>
                <a:sym typeface="Wingdings" charset="2"/>
              </a:rPr>
              <a:t>: précise la valeur à ajouter à la valeur courante de la séquence pour créer une nouvelle valeur. Valeur &gt;0 (</a:t>
            </a:r>
            <a:r>
              <a:rPr lang="fr-FR" altLang="x-none" sz="1800" dirty="0" err="1">
                <a:ea typeface="ＭＳ Ｐゴシック" charset="-128"/>
                <a:sym typeface="Wingdings" charset="2"/>
              </a:rPr>
              <a:t>seq</a:t>
            </a:r>
            <a:r>
              <a:rPr lang="fr-FR" altLang="x-none" sz="1800" dirty="0">
                <a:ea typeface="ＭＳ Ｐゴシック" charset="-128"/>
                <a:sym typeface="Wingdings" charset="2"/>
              </a:rPr>
              <a:t>. croissante) ou &lt;0 (</a:t>
            </a:r>
            <a:r>
              <a:rPr lang="fr-FR" altLang="x-none" sz="1800" dirty="0" err="1">
                <a:ea typeface="ＭＳ Ｐゴシック" charset="-128"/>
                <a:sym typeface="Wingdings" charset="2"/>
              </a:rPr>
              <a:t>seq</a:t>
            </a:r>
            <a:r>
              <a:rPr lang="fr-FR" altLang="x-none" sz="1800" dirty="0">
                <a:ea typeface="ＭＳ Ｐゴシック" charset="-128"/>
                <a:sym typeface="Wingdings" charset="2"/>
              </a:rPr>
              <a:t>. décroissante). 1 est la valeur par défaut.</a:t>
            </a:r>
          </a:p>
          <a:p>
            <a:pPr eaLnBrk="1" hangingPunct="1"/>
            <a:r>
              <a:rPr lang="fr-FR" altLang="x-none" sz="1800" dirty="0">
                <a:latin typeface="Courier New" charset="0"/>
                <a:ea typeface="ＭＳ Ｐゴシック" charset="-128"/>
                <a:sym typeface="Wingdings" charset="2"/>
              </a:rPr>
              <a:t>MINVALUE </a:t>
            </a:r>
            <a:r>
              <a:rPr lang="fr-FR" altLang="x-none" sz="1800" i="1" dirty="0" err="1">
                <a:latin typeface="Courier New" charset="0"/>
                <a:ea typeface="ＭＳ Ｐゴシック" charset="-128"/>
                <a:sym typeface="Wingdings" charset="2"/>
              </a:rPr>
              <a:t>valeurmin</a:t>
            </a:r>
            <a:r>
              <a:rPr lang="fr-FR" altLang="x-none" sz="1800" i="1" dirty="0">
                <a:latin typeface="Courier New" charset="0"/>
                <a:ea typeface="ＭＳ Ｐゴシック" charset="-128"/>
                <a:sym typeface="Wingdings" charset="2"/>
              </a:rPr>
              <a:t> </a:t>
            </a:r>
            <a:r>
              <a:rPr lang="fr-FR" altLang="x-none" sz="1800" dirty="0">
                <a:ea typeface="ＭＳ Ｐゴシック" charset="-128"/>
                <a:sym typeface="Wingdings" charset="2"/>
              </a:rPr>
              <a:t>: détermine la valeur minimale de la séquence. Si cette clause n'est pas fournie ou si </a:t>
            </a:r>
            <a:r>
              <a:rPr lang="fr-FR" altLang="x-none" sz="1800" dirty="0">
                <a:latin typeface="Courier New" charset="0"/>
                <a:ea typeface="ＭＳ Ｐゴシック" charset="-128"/>
                <a:sym typeface="Wingdings" charset="2"/>
              </a:rPr>
              <a:t>NO MINVALUE</a:t>
            </a:r>
            <a:r>
              <a:rPr lang="fr-FR" altLang="x-none" sz="1800" dirty="0">
                <a:ea typeface="ＭＳ Ｐゴシック" charset="-128"/>
                <a:sym typeface="Wingdings" charset="2"/>
              </a:rPr>
              <a:t>, valeur par défaut = 1 (séquence croissante) ou -2</a:t>
            </a:r>
            <a:r>
              <a:rPr lang="fr-FR" altLang="x-none" sz="1800" baseline="30000" dirty="0">
                <a:ea typeface="ＭＳ Ｐゴシック" charset="-128"/>
                <a:sym typeface="Wingdings" charset="2"/>
              </a:rPr>
              <a:t>63</a:t>
            </a:r>
            <a:r>
              <a:rPr lang="fr-FR" altLang="x-none" sz="1800" dirty="0">
                <a:ea typeface="ＭＳ Ｐゴシック" charset="-128"/>
                <a:sym typeface="Wingdings" charset="2"/>
              </a:rPr>
              <a:t>-1 (</a:t>
            </a:r>
            <a:r>
              <a:rPr lang="fr-FR" altLang="x-none" sz="1800" dirty="0" err="1">
                <a:ea typeface="ＭＳ Ｐゴシック" charset="-128"/>
                <a:sym typeface="Wingdings" charset="2"/>
              </a:rPr>
              <a:t>séq</a:t>
            </a:r>
            <a:r>
              <a:rPr lang="fr-FR" altLang="x-none" sz="1800" dirty="0">
                <a:ea typeface="ＭＳ Ｐゴシック" charset="-128"/>
                <a:sym typeface="Wingdings" charset="2"/>
              </a:rPr>
              <a:t>. décroissante)</a:t>
            </a:r>
          </a:p>
          <a:p>
            <a:pPr eaLnBrk="1" hangingPunct="1"/>
            <a:r>
              <a:rPr lang="fr-FR" altLang="x-none" sz="1800" dirty="0">
                <a:latin typeface="Courier New" charset="0"/>
                <a:ea typeface="ＭＳ Ｐゴシック" charset="-128"/>
                <a:sym typeface="Wingdings" charset="2"/>
              </a:rPr>
              <a:t>MAXVALUE </a:t>
            </a:r>
            <a:r>
              <a:rPr lang="fr-FR" altLang="x-none" sz="1800" i="1" dirty="0" err="1">
                <a:latin typeface="Courier New" charset="0"/>
                <a:ea typeface="ＭＳ Ｐゴシック" charset="-128"/>
                <a:sym typeface="Wingdings" charset="2"/>
              </a:rPr>
              <a:t>valeurmax</a:t>
            </a:r>
            <a:r>
              <a:rPr lang="fr-FR" altLang="x-none" sz="1800" i="1" dirty="0">
                <a:latin typeface="Courier New" charset="0"/>
                <a:ea typeface="ＭＳ Ｐゴシック" charset="-128"/>
                <a:sym typeface="Wingdings" charset="2"/>
              </a:rPr>
              <a:t> </a:t>
            </a:r>
            <a:r>
              <a:rPr lang="fr-FR" altLang="x-none" sz="1800" dirty="0">
                <a:ea typeface="ＭＳ Ｐゴシック" charset="-128"/>
                <a:sym typeface="Wingdings" charset="2"/>
              </a:rPr>
              <a:t>: détermine la valeur maximale de la séquence. Si cette clause n'est pas fournie ou si </a:t>
            </a:r>
            <a:r>
              <a:rPr lang="fr-FR" altLang="x-none" sz="1800" dirty="0">
                <a:latin typeface="Courier New" charset="0"/>
                <a:ea typeface="ＭＳ Ｐゴシック" charset="-128"/>
                <a:sym typeface="Wingdings" charset="2"/>
              </a:rPr>
              <a:t>NO MAXVALUE </a:t>
            </a:r>
            <a:r>
              <a:rPr lang="fr-FR" altLang="x-none" sz="1800" dirty="0">
                <a:ea typeface="ＭＳ Ｐゴシック" charset="-128"/>
                <a:sym typeface="Wingdings" charset="2"/>
              </a:rPr>
              <a:t>est </a:t>
            </a:r>
            <a:r>
              <a:rPr lang="fr-FR" altLang="x-none" sz="1800" dirty="0" err="1">
                <a:ea typeface="ＭＳ Ｐゴシック" charset="-128"/>
                <a:sym typeface="Wingdings" charset="2"/>
              </a:rPr>
              <a:t>specifié</a:t>
            </a:r>
            <a:r>
              <a:rPr lang="fr-FR" altLang="x-none" sz="1800" dirty="0">
                <a:ea typeface="ＭＳ Ｐゴシック" charset="-128"/>
                <a:sym typeface="Wingdings" charset="2"/>
              </a:rPr>
              <a:t>, valeur par défaut = 2</a:t>
            </a:r>
            <a:r>
              <a:rPr lang="fr-FR" altLang="x-none" sz="1800" baseline="30000" dirty="0">
                <a:ea typeface="ＭＳ Ｐゴシック" charset="-128"/>
                <a:sym typeface="Wingdings" charset="2"/>
              </a:rPr>
              <a:t>63</a:t>
            </a:r>
            <a:r>
              <a:rPr lang="fr-FR" altLang="x-none" sz="1800" dirty="0">
                <a:ea typeface="ＭＳ Ｐゴシック" charset="-128"/>
                <a:sym typeface="Wingdings" charset="2"/>
              </a:rPr>
              <a:t>-1 ou -1 pour les séquences ascendantes et descendantes.</a:t>
            </a:r>
          </a:p>
          <a:p>
            <a:pPr eaLnBrk="1" hangingPunct="1"/>
            <a:r>
              <a:rPr lang="fr-FR" altLang="x-none" sz="1800" dirty="0">
                <a:latin typeface="Courier New" charset="0"/>
                <a:ea typeface="ＭＳ Ｐゴシック" charset="-128"/>
                <a:sym typeface="Wingdings" charset="2"/>
              </a:rPr>
              <a:t>START WITH </a:t>
            </a:r>
            <a:r>
              <a:rPr lang="fr-FR" altLang="x-none" sz="1800" i="1" dirty="0">
                <a:latin typeface="Courier New" charset="0"/>
                <a:ea typeface="ＭＳ Ｐゴシック" charset="-128"/>
                <a:sym typeface="Wingdings" charset="2"/>
              </a:rPr>
              <a:t>début </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permet à la séquence de démarrer n'importe où. La valeur de début par défaut est </a:t>
            </a:r>
            <a:r>
              <a:rPr lang="fr-FR" altLang="x-none" sz="1800" dirty="0" err="1">
                <a:latin typeface="Courier New" charset="0"/>
                <a:ea typeface="ＭＳ Ｐゴシック" charset="-128"/>
                <a:sym typeface="Wingdings" charset="2"/>
              </a:rPr>
              <a:t>valeurmin</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pour les séquences ascendantes et </a:t>
            </a:r>
            <a:r>
              <a:rPr lang="fr-FR" altLang="x-none" sz="1800" dirty="0" err="1">
                <a:latin typeface="Courier New" charset="0"/>
                <a:ea typeface="ＭＳ Ｐゴシック" charset="-128"/>
                <a:sym typeface="Wingdings" charset="2"/>
              </a:rPr>
              <a:t>valeurmax</a:t>
            </a:r>
            <a:r>
              <a:rPr lang="fr-FR" altLang="x-none" sz="1800" dirty="0">
                <a:latin typeface="Courier New" charset="0"/>
                <a:ea typeface="ＭＳ Ｐゴシック" charset="-128"/>
                <a:sym typeface="Wingdings" charset="2"/>
              </a:rPr>
              <a:t> </a:t>
            </a:r>
            <a:r>
              <a:rPr lang="fr-FR" altLang="x-none" sz="1800" dirty="0">
                <a:ea typeface="ＭＳ Ｐゴシック" charset="-128"/>
                <a:sym typeface="Wingdings" charset="2"/>
              </a:rPr>
              <a:t>pour les séquences descendantes.</a:t>
            </a:r>
          </a:p>
          <a:p>
            <a:pPr eaLnBrk="1" hangingPunct="1"/>
            <a:r>
              <a:rPr lang="fr-FR" altLang="x-none" sz="1800" dirty="0">
                <a:latin typeface="Courier New" charset="0"/>
                <a:ea typeface="ＭＳ Ｐゴシック" charset="-128"/>
                <a:sym typeface="Wingdings" charset="2"/>
              </a:rPr>
              <a:t>OWNED BY </a:t>
            </a:r>
            <a:r>
              <a:rPr lang="fr-FR" altLang="x-none" sz="1800" i="1" dirty="0" err="1">
                <a:latin typeface="Courier New" charset="0"/>
                <a:ea typeface="ＭＳ Ｐゴシック" charset="-128"/>
                <a:sym typeface="Wingdings" charset="2"/>
              </a:rPr>
              <a:t>table.colonne</a:t>
            </a:r>
            <a:r>
              <a:rPr lang="fr-FR" altLang="x-none" sz="1800" dirty="0">
                <a:ea typeface="ＭＳ Ｐゴシック" charset="-128"/>
                <a:sym typeface="Wingdings" charset="2"/>
              </a:rPr>
              <a:t>, </a:t>
            </a:r>
            <a:r>
              <a:rPr lang="fr-FR" altLang="x-none" sz="1800" dirty="0">
                <a:latin typeface="Courier New" charset="0"/>
                <a:ea typeface="ＭＳ Ｐゴシック" charset="-128"/>
                <a:sym typeface="Wingdings" charset="2"/>
              </a:rPr>
              <a:t>OWNED BY NONE </a:t>
            </a:r>
            <a:r>
              <a:rPr lang="fr-FR" altLang="x-none" sz="1800" dirty="0">
                <a:ea typeface="ＭＳ Ｐゴシック" charset="-128"/>
                <a:sym typeface="Wingdings" charset="2"/>
              </a:rPr>
              <a:t>: permet d'associer la séquence à une colonne de table spécifique. De cette façon, la séquence sera automatiquement supprimée si la colonne (ou la table entière) est supprimée. </a:t>
            </a:r>
            <a:r>
              <a:rPr lang="fr-FR" altLang="x-none" sz="1800" dirty="0">
                <a:latin typeface="Courier New" charset="0"/>
                <a:ea typeface="ＭＳ Ｐゴシック" charset="-128"/>
                <a:sym typeface="Wingdings" charset="2"/>
              </a:rPr>
              <a:t>OWNED BY NONE</a:t>
            </a:r>
            <a:r>
              <a:rPr lang="fr-FR" altLang="x-none" sz="1800" dirty="0">
                <a:ea typeface="ＭＳ Ｐゴシック" charset="-128"/>
                <a:sym typeface="Wingdings" charset="2"/>
              </a:rPr>
              <a:t>, valeur par défaut, indique qu'il n'y a pas d'association.</a:t>
            </a:r>
          </a:p>
          <a:p>
            <a:pPr lvl="2">
              <a:buFont typeface="Wingdings" charset="2"/>
              <a:buNone/>
            </a:pPr>
            <a:endParaRPr lang="fr-FR" altLang="x-none" sz="1600"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09261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fr-FR" altLang="x-none" dirty="0">
                <a:ea typeface="ＭＳ Ｐゴシック" charset="-128"/>
              </a:rPr>
              <a:t>Séquence (suite)</a:t>
            </a:r>
          </a:p>
        </p:txBody>
      </p:sp>
      <p:sp>
        <p:nvSpPr>
          <p:cNvPr id="6" name="Rectangle 3"/>
          <p:cNvSpPr>
            <a:spLocks noGrp="1" noChangeArrowheads="1"/>
          </p:cNvSpPr>
          <p:nvPr>
            <p:ph idx="1"/>
          </p:nvPr>
        </p:nvSpPr>
        <p:spPr/>
        <p:txBody>
          <a:bodyPr/>
          <a:lstStyle/>
          <a:p>
            <a:pPr eaLnBrk="1" hangingPunct="1">
              <a:lnSpc>
                <a:spcPct val="80000"/>
              </a:lnSpc>
            </a:pPr>
            <a:r>
              <a:rPr lang="fr-FR" altLang="x-none" dirty="0">
                <a:ea typeface="ＭＳ Ｐゴシック" charset="-128"/>
                <a:sym typeface="Wingdings" charset="2"/>
              </a:rPr>
              <a:t>Exemples :</a:t>
            </a:r>
          </a:p>
          <a:p>
            <a:pPr lvl="1"/>
            <a:r>
              <a:rPr lang="fr-FR" altLang="x-none" sz="1800" dirty="0">
                <a:ea typeface="ＭＳ Ｐゴシック" charset="-128"/>
              </a:rPr>
              <a:t>Créer une séquence ascendante appelée </a:t>
            </a:r>
            <a:r>
              <a:rPr lang="fr-FR" altLang="x-none" sz="1800" dirty="0" err="1">
                <a:latin typeface="Courier New" charset="0"/>
                <a:ea typeface="ＭＳ Ｐゴシック" charset="-128"/>
              </a:rPr>
              <a:t>seq_dept</a:t>
            </a:r>
            <a:r>
              <a:rPr lang="fr-FR" altLang="x-none" sz="1800" dirty="0">
                <a:latin typeface="Courier New" charset="0"/>
                <a:ea typeface="ＭＳ Ｐゴシック" charset="-128"/>
              </a:rPr>
              <a:t> </a:t>
            </a:r>
            <a:r>
              <a:rPr lang="fr-FR" altLang="x-none" sz="1800" dirty="0">
                <a:ea typeface="ＭＳ Ｐゴシック" charset="-128"/>
              </a:rPr>
              <a:t>(valeur max = 100), associée à la table </a:t>
            </a:r>
            <a:r>
              <a:rPr lang="fr-FR" altLang="x-none" sz="1800" dirty="0">
                <a:latin typeface="Courier New" charset="0"/>
                <a:ea typeface="ＭＳ Ｐゴシック" charset="-128"/>
              </a:rPr>
              <a:t>DEPT </a:t>
            </a:r>
            <a:r>
              <a:rPr lang="fr-FR" altLang="x-none" sz="1800" dirty="0">
                <a:ea typeface="ＭＳ Ｐゴシック" charset="-128"/>
              </a:rPr>
              <a:t>:</a:t>
            </a:r>
          </a:p>
          <a:p>
            <a:pPr lvl="1">
              <a:buFont typeface="Wingdings" charset="2"/>
              <a:buNone/>
            </a:pPr>
            <a:r>
              <a:rPr lang="fr-FR" altLang="x-none" sz="1800" dirty="0">
                <a:latin typeface="Courier New" charset="0"/>
                <a:ea typeface="ＭＳ Ｐゴシック" charset="-128"/>
              </a:rPr>
              <a:t>CREATE SEQUENCE </a:t>
            </a:r>
            <a:r>
              <a:rPr lang="fr-FR" altLang="x-none" sz="1800" dirty="0" err="1">
                <a:latin typeface="Courier New" charset="0"/>
                <a:ea typeface="ＭＳ Ｐゴシック" charset="-128"/>
              </a:rPr>
              <a:t>seq_dept</a:t>
            </a:r>
            <a:r>
              <a:rPr lang="fr-FR" altLang="x-none" sz="1800" dirty="0">
                <a:latin typeface="Courier New" charset="0"/>
                <a:ea typeface="ＭＳ Ｐゴシック" charset="-128"/>
              </a:rPr>
              <a:t> MAXVALUE 100 OWNED BY </a:t>
            </a:r>
            <a:r>
              <a:rPr lang="fr-FR" altLang="x-none" sz="1800" dirty="0" err="1">
                <a:latin typeface="Courier New" charset="0"/>
                <a:ea typeface="ＭＳ Ｐゴシック" charset="-128"/>
              </a:rPr>
              <a:t>DEPT.deptno</a:t>
            </a:r>
            <a:r>
              <a:rPr lang="fr-FR" altLang="x-none" sz="1800" dirty="0">
                <a:latin typeface="Courier New" charset="0"/>
                <a:ea typeface="ＭＳ Ｐゴシック" charset="-128"/>
              </a:rPr>
              <a:t>;</a:t>
            </a:r>
          </a:p>
          <a:p>
            <a:pPr lvl="1"/>
            <a:r>
              <a:rPr lang="fr-FR" altLang="x-none" sz="1800" dirty="0">
                <a:ea typeface="ＭＳ Ｐゴシック" charset="-128"/>
              </a:rPr>
              <a:t>Insérer un nouveau département</a:t>
            </a:r>
            <a:r>
              <a:rPr lang="fr-FR" altLang="x-none" sz="1800" dirty="0">
                <a:latin typeface="Courier New" charset="0"/>
                <a:ea typeface="ＭＳ Ｐゴシック" charset="-128"/>
              </a:rPr>
              <a:t> </a:t>
            </a:r>
            <a:r>
              <a:rPr lang="fr-FR" altLang="x-none" sz="1800" b="1" dirty="0">
                <a:ea typeface="ＭＳ Ｐゴシック" charset="-128"/>
              </a:rPr>
              <a:t>:</a:t>
            </a:r>
          </a:p>
          <a:p>
            <a:pPr lvl="1">
              <a:buFont typeface="Wingdings" charset="2"/>
              <a:buNone/>
            </a:pPr>
            <a:r>
              <a:rPr lang="fr-FR" altLang="x-none" sz="1800" dirty="0">
                <a:latin typeface="Courier New" charset="0"/>
                <a:ea typeface="ＭＳ Ｐゴシック" charset="-128"/>
              </a:rPr>
              <a:t>INSERT INTO DEPT(</a:t>
            </a:r>
            <a:r>
              <a:rPr lang="fr-FR" altLang="x-none" sz="1800" dirty="0" err="1">
                <a:latin typeface="Courier New" charset="0"/>
                <a:ea typeface="ＭＳ Ｐゴシック" charset="-128"/>
              </a:rPr>
              <a:t>deptno</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dname</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loc</a:t>
            </a:r>
            <a:r>
              <a:rPr lang="fr-FR" altLang="x-none" sz="1800" dirty="0">
                <a:latin typeface="Courier New" charset="0"/>
                <a:ea typeface="ＭＳ Ｐゴシック" charset="-128"/>
              </a:rPr>
              <a:t>) VALUES (</a:t>
            </a:r>
            <a:r>
              <a:rPr lang="fr-FR" altLang="x-none" sz="1800" dirty="0" err="1">
                <a:latin typeface="Courier New" charset="0"/>
                <a:ea typeface="ＭＳ Ｐゴシック" charset="-128"/>
              </a:rPr>
              <a:t>nextval</a:t>
            </a:r>
            <a:r>
              <a:rPr lang="fr-FR" altLang="x-none" sz="1800" dirty="0">
                <a:latin typeface="Courier New" charset="0"/>
                <a:ea typeface="ＭＳ Ｐゴシック" charset="-128"/>
              </a:rPr>
              <a:t>('</a:t>
            </a:r>
            <a:r>
              <a:rPr lang="fr-FR" altLang="x-none" sz="1800" dirty="0" err="1">
                <a:latin typeface="Courier New" charset="0"/>
                <a:ea typeface="ＭＳ Ｐゴシック" charset="-128"/>
              </a:rPr>
              <a:t>seq_dept</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Sce</a:t>
            </a:r>
            <a:r>
              <a:rPr lang="fr-FR" altLang="x-none" sz="1800" dirty="0">
                <a:latin typeface="Courier New" charset="0"/>
                <a:ea typeface="ＭＳ Ｐゴシック" charset="-128"/>
              </a:rPr>
              <a:t> marketing', 'Annecy');</a:t>
            </a:r>
          </a:p>
          <a:p>
            <a:pPr lvl="1">
              <a:buFont typeface="Wingdings" charset="2"/>
              <a:buNone/>
            </a:pPr>
            <a:r>
              <a:rPr lang="fr-FR" altLang="x-none" sz="1800" dirty="0">
                <a:latin typeface="+mj-lt"/>
                <a:ea typeface="ＭＳ Ｐゴシック" charset="-128"/>
              </a:rPr>
              <a:t>-- Insère 1, '</a:t>
            </a:r>
            <a:r>
              <a:rPr lang="fr-FR" altLang="x-none" sz="1800" dirty="0" err="1">
                <a:latin typeface="+mj-lt"/>
                <a:ea typeface="ＭＳ Ｐゴシック" charset="-128"/>
              </a:rPr>
              <a:t>Sce</a:t>
            </a:r>
            <a:r>
              <a:rPr lang="fr-FR" altLang="x-none" sz="1800" dirty="0">
                <a:latin typeface="+mj-lt"/>
                <a:ea typeface="ＭＳ Ｐゴシック" charset="-128"/>
              </a:rPr>
              <a:t> marketing', 'Annecy</a:t>
            </a:r>
            <a:r>
              <a:rPr lang="ja-JP" altLang="fr-FR" sz="1800" dirty="0">
                <a:latin typeface="+mj-lt"/>
                <a:ea typeface="ＭＳ Ｐゴシック" charset="-128"/>
              </a:rPr>
              <a:t>’</a:t>
            </a:r>
            <a:endParaRPr lang="fr-FR" altLang="ja-JP" sz="1800" dirty="0">
              <a:latin typeface="+mj-lt"/>
              <a:ea typeface="ＭＳ Ｐゴシック" charset="-128"/>
            </a:endParaRPr>
          </a:p>
          <a:p>
            <a:pPr lvl="1"/>
            <a:r>
              <a:rPr lang="fr-FR" altLang="x-none" sz="1800" dirty="0">
                <a:ea typeface="ＭＳ Ｐゴシック" charset="-128"/>
              </a:rPr>
              <a:t>Suppression de la table </a:t>
            </a:r>
            <a:r>
              <a:rPr lang="fr-FR" altLang="x-none" sz="1800" dirty="0">
                <a:latin typeface="Courier New" charset="0"/>
                <a:ea typeface="ＭＳ Ｐゴシック" charset="-128"/>
              </a:rPr>
              <a:t>DEPT </a:t>
            </a:r>
            <a:r>
              <a:rPr lang="fr-FR" altLang="x-none" sz="1800" b="1" dirty="0">
                <a:ea typeface="ＭＳ Ｐゴシック" charset="-128"/>
              </a:rPr>
              <a:t>:</a:t>
            </a:r>
          </a:p>
          <a:p>
            <a:pPr lvl="1">
              <a:buFont typeface="Wingdings" charset="2"/>
              <a:buNone/>
            </a:pPr>
            <a:r>
              <a:rPr lang="fr-FR" altLang="x-none" sz="1800" dirty="0">
                <a:latin typeface="Courier New" charset="0"/>
                <a:ea typeface="ＭＳ Ｐゴシック" charset="-128"/>
                <a:sym typeface="Wingdings" charset="2"/>
              </a:rPr>
              <a:t>DROP TABLE DEPT;</a:t>
            </a:r>
          </a:p>
          <a:p>
            <a:pPr lvl="1">
              <a:buFont typeface="Wingdings" charset="2"/>
              <a:buNone/>
            </a:pPr>
            <a:r>
              <a:rPr lang="fr-FR" altLang="x-none" sz="1800" dirty="0">
                <a:latin typeface="+mj-lt"/>
                <a:ea typeface="ＭＳ Ｐゴシック" charset="-128"/>
                <a:sym typeface="Wingdings" charset="2"/>
              </a:rPr>
              <a:t>-- Supprime également la séquence car option OWNED BY utilisée, sinon :</a:t>
            </a:r>
          </a:p>
          <a:p>
            <a:pPr lvl="1">
              <a:buFont typeface="Wingdings" charset="2"/>
              <a:buNone/>
            </a:pPr>
            <a:r>
              <a:rPr lang="fr-FR" altLang="x-none" sz="1800" dirty="0">
                <a:latin typeface="Courier New" charset="0"/>
                <a:ea typeface="ＭＳ Ｐゴシック" charset="-128"/>
                <a:sym typeface="Wingdings" charset="2"/>
              </a:rPr>
              <a:t>DROP SEQUENCE </a:t>
            </a:r>
            <a:r>
              <a:rPr lang="fr-FR" altLang="x-none" sz="1800" dirty="0" err="1">
                <a:latin typeface="Courier New" charset="0"/>
                <a:ea typeface="ＭＳ Ｐゴシック" charset="-128"/>
                <a:sym typeface="Wingdings" charset="2"/>
              </a:rPr>
              <a:t>seq_dept</a:t>
            </a:r>
            <a:r>
              <a:rPr lang="fr-FR" altLang="x-none" sz="1800" dirty="0">
                <a:latin typeface="Courier New" charset="0"/>
                <a:ea typeface="ＭＳ Ｐゴシック" charset="-128"/>
                <a:sym typeface="Wingdings" charset="2"/>
              </a:rPr>
              <a:t>;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883948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a:xfrm>
            <a:off x="457200" y="1387234"/>
            <a:ext cx="8229600" cy="5470766"/>
          </a:xfrm>
        </p:spPr>
        <p:txBody>
          <a:bodyPr/>
          <a:lstStyle/>
          <a:p>
            <a:pPr eaLnBrk="1" hangingPunct="1">
              <a:lnSpc>
                <a:spcPct val="80000"/>
              </a:lnSpc>
            </a:pPr>
            <a:r>
              <a:rPr lang="fr-FR" altLang="x-none" sz="1800" dirty="0">
                <a:ea typeface="ＭＳ Ｐゴシック" charset="-128"/>
                <a:sym typeface="Wingdings" charset="2"/>
              </a:rPr>
              <a:t>Il est possible de remplacer une séquence en utilisant un type sérié </a:t>
            </a:r>
            <a:r>
              <a:rPr lang="fr-FR" altLang="x-none" sz="1800" dirty="0">
                <a:latin typeface="Courier New" charset="0"/>
                <a:ea typeface="ＭＳ Ｐゴシック" charset="-128"/>
                <a:sym typeface="Wingdings" charset="2"/>
              </a:rPr>
              <a:t>SERIAL </a:t>
            </a:r>
            <a:r>
              <a:rPr lang="fr-FR" altLang="x-none" sz="1800" dirty="0">
                <a:ea typeface="ＭＳ Ｐゴシック" charset="-128"/>
                <a:sym typeface="Wingdings" charset="2"/>
              </a:rPr>
              <a:t>ou </a:t>
            </a:r>
            <a:r>
              <a:rPr lang="fr-FR" altLang="x-none" sz="1800" dirty="0">
                <a:latin typeface="Courier New" charset="0"/>
                <a:ea typeface="ＭＳ Ｐゴシック" charset="-128"/>
                <a:sym typeface="Wingdings" charset="2"/>
              </a:rPr>
              <a:t>BIGSERIAL </a:t>
            </a:r>
            <a:r>
              <a:rPr lang="fr-FR" altLang="x-none" sz="1800" dirty="0">
                <a:ea typeface="ＭＳ Ｐゴシック" charset="-128"/>
                <a:sym typeface="Wingdings" charset="2"/>
              </a:rPr>
              <a:t>:</a:t>
            </a:r>
          </a:p>
          <a:p>
            <a:pPr lvl="1" eaLnBrk="1" hangingPunct="1">
              <a:lnSpc>
                <a:spcPct val="80000"/>
              </a:lnSpc>
            </a:pPr>
            <a:r>
              <a:rPr lang="fr-FR" altLang="x-none" sz="1500" dirty="0">
                <a:latin typeface="Courier New" charset="0"/>
                <a:ea typeface="ＭＳ Ｐゴシック" charset="-128"/>
                <a:sym typeface="Wingdings" charset="2"/>
              </a:rPr>
              <a:t>SERIAL </a:t>
            </a:r>
            <a:r>
              <a:rPr lang="fr-FR" altLang="x-none" sz="1500" dirty="0">
                <a:ea typeface="ＭＳ Ｐゴシック" charset="-128"/>
                <a:sym typeface="Wingdings" charset="2"/>
              </a:rPr>
              <a:t>(</a:t>
            </a:r>
            <a:r>
              <a:rPr lang="fr-FR" altLang="x-none" sz="1500" dirty="0">
                <a:ea typeface="ＭＳ Ｐゴシック" charset="-128"/>
              </a:rPr>
              <a:t>entier à incrémentation automatique variant de 1 à 2147483647). Utiliser un type </a:t>
            </a:r>
            <a:r>
              <a:rPr lang="fr-FR" altLang="x-none" sz="1500" dirty="0">
                <a:latin typeface="Courier New" charset="0"/>
                <a:ea typeface="ＭＳ Ｐゴシック" charset="-128"/>
              </a:rPr>
              <a:t>INTEGER </a:t>
            </a:r>
            <a:r>
              <a:rPr lang="fr-FR" altLang="x-none" sz="1500" dirty="0">
                <a:ea typeface="ＭＳ Ｐゴシック" charset="-128"/>
              </a:rPr>
              <a:t>dans la clé étrangère.</a:t>
            </a:r>
          </a:p>
          <a:p>
            <a:pPr lvl="1" eaLnBrk="1" hangingPunct="1">
              <a:lnSpc>
                <a:spcPct val="80000"/>
              </a:lnSpc>
            </a:pPr>
            <a:r>
              <a:rPr lang="fr-FR" altLang="x-none" sz="1500" dirty="0">
                <a:latin typeface="Courier New" charset="0"/>
                <a:ea typeface="ＭＳ Ｐゴシック" charset="-128"/>
                <a:sym typeface="Wingdings" charset="2"/>
              </a:rPr>
              <a:t>BIGSERIAL </a:t>
            </a:r>
            <a:r>
              <a:rPr lang="fr-FR" altLang="x-none" sz="1500" dirty="0">
                <a:ea typeface="ＭＳ Ｐゴシック" charset="-128"/>
                <a:sym typeface="Wingdings" charset="2"/>
              </a:rPr>
              <a:t>(</a:t>
            </a:r>
            <a:r>
              <a:rPr lang="fr-FR" altLang="x-none" sz="1500" dirty="0">
                <a:ea typeface="ＭＳ Ｐゴシック" charset="-128"/>
              </a:rPr>
              <a:t>entier de grande taille à incrémentation automatique variant de 1 à 9223372036854775807). Utiliser un type </a:t>
            </a:r>
            <a:r>
              <a:rPr lang="fr-FR" altLang="x-none" sz="1500" dirty="0">
                <a:latin typeface="Courier New" charset="0"/>
                <a:ea typeface="ＭＳ Ｐゴシック" charset="-128"/>
              </a:rPr>
              <a:t>BIGINT </a:t>
            </a:r>
            <a:r>
              <a:rPr lang="fr-FR" altLang="x-none" sz="1500" dirty="0">
                <a:ea typeface="ＭＳ Ｐゴシック" charset="-128"/>
              </a:rPr>
              <a:t>dans la clé étrangère.</a:t>
            </a:r>
            <a:endParaRPr lang="fr-FR" altLang="x-none" sz="1500" dirty="0">
              <a:ea typeface="ＭＳ Ｐゴシック" charset="-128"/>
              <a:sym typeface="Wingdings" charset="2"/>
            </a:endParaRPr>
          </a:p>
          <a:p>
            <a:pPr eaLnBrk="1" hangingPunct="1">
              <a:lnSpc>
                <a:spcPct val="80000"/>
              </a:lnSpc>
            </a:pPr>
            <a:r>
              <a:rPr lang="fr-FR" altLang="x-none" sz="1800" dirty="0">
                <a:ea typeface="ＭＳ Ｐゴシック" charset="-128"/>
                <a:sym typeface="Wingdings" charset="2"/>
              </a:rPr>
              <a:t>Exemple :</a:t>
            </a:r>
          </a:p>
          <a:p>
            <a:pPr lvl="1" eaLnBrk="1" hangingPunct="1">
              <a:lnSpc>
                <a:spcPct val="80000"/>
              </a:lnSpc>
              <a:buFont typeface="Wingdings" charset="2"/>
              <a:buNone/>
            </a:pPr>
            <a:r>
              <a:rPr lang="fr-FR" altLang="x-none" sz="1500" dirty="0">
                <a:latin typeface="Courier New" charset="0"/>
                <a:ea typeface="ＭＳ Ｐゴシック" charset="-128"/>
              </a:rPr>
              <a:t>CREATE SEQUENCE </a:t>
            </a:r>
            <a:r>
              <a:rPr lang="fr-FR" altLang="x-none" sz="1500" dirty="0" err="1">
                <a:latin typeface="Courier New" charset="0"/>
                <a:ea typeface="ＭＳ Ｐゴシック" charset="-128"/>
              </a:rPr>
              <a:t>seq_dept</a:t>
            </a:r>
            <a:r>
              <a:rPr lang="fr-FR" altLang="x-none" sz="1500" dirty="0">
                <a:latin typeface="Courier New" charset="0"/>
                <a:ea typeface="ＭＳ Ｐゴシック" charset="-128"/>
              </a:rPr>
              <a:t>; -- Créé la séquence </a:t>
            </a:r>
            <a:r>
              <a:rPr lang="fr-FR" altLang="x-none" sz="1500" dirty="0" err="1">
                <a:latin typeface="Courier New" charset="0"/>
                <a:ea typeface="ＭＳ Ｐゴシック" charset="-128"/>
              </a:rPr>
              <a:t>seq_dept</a:t>
            </a:r>
            <a:endParaRPr lang="fr-FR" altLang="x-none" sz="1500" dirty="0">
              <a:latin typeface="Courier New" charset="0"/>
              <a:ea typeface="ＭＳ Ｐゴシック" charset="-128"/>
            </a:endParaRPr>
          </a:p>
          <a:p>
            <a:pPr lvl="1" eaLnBrk="1" hangingPunct="1">
              <a:lnSpc>
                <a:spcPct val="80000"/>
              </a:lnSpc>
              <a:buFont typeface="Wingdings" charset="2"/>
              <a:buNone/>
            </a:pPr>
            <a:r>
              <a:rPr lang="fr-FR" altLang="x-none" sz="1500" dirty="0">
                <a:latin typeface="Courier New" charset="0"/>
                <a:ea typeface="ＭＳ Ｐゴシック" charset="-128"/>
              </a:rPr>
              <a:t>CREATE TABLE DEPT(</a:t>
            </a:r>
          </a:p>
          <a:p>
            <a:pPr lvl="1" eaLnBrk="1" hangingPunct="1">
              <a:lnSpc>
                <a:spcPct val="80000"/>
              </a:lnSpc>
              <a:buFont typeface="Wingdings" charset="2"/>
              <a:buNone/>
            </a:pPr>
            <a:r>
              <a:rPr lang="fr-FR" altLang="x-none" sz="1500" dirty="0">
                <a:latin typeface="Courier New" charset="0"/>
                <a:ea typeface="ＭＳ Ｐゴシック" charset="-128"/>
              </a:rPr>
              <a:t>   DEPTNO NUMERIC(2) NOT NULL DEFAULT </a:t>
            </a:r>
            <a:r>
              <a:rPr lang="fr-FR" altLang="x-none" sz="1500" dirty="0" err="1">
                <a:latin typeface="Courier New" charset="0"/>
                <a:ea typeface="ＭＳ Ｐゴシック" charset="-128"/>
              </a:rPr>
              <a:t>nextval</a:t>
            </a:r>
            <a:r>
              <a:rPr lang="fr-FR" altLang="x-none" sz="1500" dirty="0">
                <a:latin typeface="Courier New" charset="0"/>
                <a:ea typeface="ＭＳ Ｐゴシック" charset="-128"/>
              </a:rPr>
              <a:t>('</a:t>
            </a:r>
            <a:r>
              <a:rPr lang="fr-FR" altLang="x-none" sz="1500" dirty="0" err="1">
                <a:latin typeface="Courier New" charset="0"/>
                <a:ea typeface="ＭＳ Ｐゴシック" charset="-128"/>
              </a:rPr>
              <a:t>seq_dept</a:t>
            </a:r>
            <a:r>
              <a:rPr lang="fr-FR" altLang="x-none" sz="1500" dirty="0">
                <a:latin typeface="Courier New" charset="0"/>
                <a:ea typeface="ＭＳ Ｐゴシック" charset="-128"/>
              </a:rPr>
              <a:t>'),</a:t>
            </a:r>
          </a:p>
          <a:p>
            <a:pPr lvl="1" eaLnBrk="1" hangingPunct="1">
              <a:lnSpc>
                <a:spcPct val="80000"/>
              </a:lnSpc>
              <a:buFont typeface="Wingdings" charset="2"/>
              <a:buNone/>
            </a:pPr>
            <a:r>
              <a:rPr lang="fr-FR" altLang="x-none" sz="1500" dirty="0">
                <a:latin typeface="Courier New" charset="0"/>
                <a:ea typeface="ＭＳ Ｐゴシック" charset="-128"/>
              </a:rPr>
              <a:t>   DNAME VARCHAR(14),</a:t>
            </a:r>
          </a:p>
          <a:p>
            <a:pPr lvl="1" eaLnBrk="1" hangingPunct="1">
              <a:lnSpc>
                <a:spcPct val="80000"/>
              </a:lnSpc>
              <a:buFont typeface="Wingdings" charset="2"/>
              <a:buNone/>
            </a:pPr>
            <a:r>
              <a:rPr lang="fr-FR" altLang="x-none" sz="1500" dirty="0">
                <a:latin typeface="Courier New" charset="0"/>
                <a:ea typeface="ＭＳ Ｐゴシック" charset="-128"/>
              </a:rPr>
              <a:t>   LOC VARCHAR(13) );</a:t>
            </a:r>
          </a:p>
          <a:p>
            <a:pPr lvl="1" eaLnBrk="1" hangingPunct="1">
              <a:lnSpc>
                <a:spcPct val="80000"/>
              </a:lnSpc>
              <a:buFont typeface="Wingdings" charset="2"/>
              <a:buNone/>
            </a:pPr>
            <a:r>
              <a:rPr lang="fr-FR" altLang="x-none" sz="1500" dirty="0">
                <a:latin typeface="Courier New" charset="0"/>
                <a:ea typeface="ＭＳ Ｐゴシック" charset="-128"/>
              </a:rPr>
              <a:t>ALTER SEQUENCE </a:t>
            </a:r>
            <a:r>
              <a:rPr lang="fr-FR" altLang="x-none" sz="1500" dirty="0" err="1">
                <a:latin typeface="Courier New" charset="0"/>
                <a:ea typeface="ＭＳ Ｐゴシック" charset="-128"/>
              </a:rPr>
              <a:t>seq_dept</a:t>
            </a:r>
            <a:r>
              <a:rPr lang="fr-FR" altLang="x-none" sz="1500" dirty="0">
                <a:latin typeface="Courier New" charset="0"/>
                <a:ea typeface="ＭＳ Ｐゴシック" charset="-128"/>
              </a:rPr>
              <a:t> OWNED BY </a:t>
            </a:r>
            <a:r>
              <a:rPr lang="fr-FR" altLang="x-none" sz="1500" dirty="0" err="1">
                <a:latin typeface="Courier New" charset="0"/>
                <a:ea typeface="ＭＳ Ｐゴシック" charset="-128"/>
              </a:rPr>
              <a:t>DEPT.deptno</a:t>
            </a:r>
            <a:r>
              <a:rPr lang="fr-FR" altLang="x-none" sz="1500" dirty="0">
                <a:latin typeface="Courier New" charset="0"/>
                <a:ea typeface="ＭＳ Ｐゴシック" charset="-128"/>
              </a:rPr>
              <a:t>; -- Modifie la séquence pour l</a:t>
            </a:r>
            <a:r>
              <a:rPr lang="ja-JP" altLang="fr-FR" sz="1500" dirty="0">
                <a:latin typeface="Courier New" charset="0"/>
                <a:ea typeface="ＭＳ Ｐゴシック" charset="-128"/>
              </a:rPr>
              <a:t>’</a:t>
            </a:r>
            <a:r>
              <a:rPr lang="fr-FR" altLang="ja-JP" sz="1500" dirty="0">
                <a:latin typeface="Courier New" charset="0"/>
                <a:ea typeface="ＭＳ Ｐゴシック" charset="-128"/>
              </a:rPr>
              <a:t>associer au champ </a:t>
            </a:r>
            <a:r>
              <a:rPr lang="fr-FR" altLang="ja-JP" sz="1500" dirty="0" err="1">
                <a:latin typeface="Courier New" charset="0"/>
                <a:ea typeface="ＭＳ Ｐゴシック" charset="-128"/>
              </a:rPr>
              <a:t>deptno</a:t>
            </a:r>
            <a:r>
              <a:rPr lang="fr-FR" altLang="ja-JP" sz="1500" dirty="0">
                <a:latin typeface="Courier New" charset="0"/>
                <a:ea typeface="ＭＳ Ｐゴシック" charset="-128"/>
              </a:rPr>
              <a:t> de DEPT</a:t>
            </a:r>
          </a:p>
          <a:p>
            <a:pPr lvl="1" eaLnBrk="1" hangingPunct="1">
              <a:lnSpc>
                <a:spcPct val="80000"/>
              </a:lnSpc>
              <a:buFont typeface="Wingdings" charset="2"/>
              <a:buNone/>
            </a:pPr>
            <a:r>
              <a:rPr lang="fr-FR" altLang="x-none" sz="1500" b="1" dirty="0">
                <a:ea typeface="ＭＳ Ｐゴシック" charset="-128"/>
                <a:sym typeface="Wingdings" charset="2"/>
              </a:rPr>
              <a:t></a:t>
            </a:r>
          </a:p>
          <a:p>
            <a:pPr lvl="1" eaLnBrk="1" hangingPunct="1">
              <a:lnSpc>
                <a:spcPct val="80000"/>
              </a:lnSpc>
              <a:buFont typeface="Wingdings" charset="2"/>
              <a:buNone/>
            </a:pPr>
            <a:r>
              <a:rPr lang="fr-FR" altLang="x-none" sz="1500" dirty="0">
                <a:latin typeface="Courier New" charset="0"/>
                <a:ea typeface="ＭＳ Ｐゴシック" charset="-128"/>
              </a:rPr>
              <a:t>CREATE TABLE DEPT(</a:t>
            </a:r>
          </a:p>
          <a:p>
            <a:pPr lvl="1" eaLnBrk="1" hangingPunct="1">
              <a:lnSpc>
                <a:spcPct val="80000"/>
              </a:lnSpc>
              <a:buFont typeface="Wingdings" charset="2"/>
              <a:buNone/>
            </a:pPr>
            <a:r>
              <a:rPr lang="fr-FR" altLang="x-none" sz="1500" dirty="0">
                <a:latin typeface="Courier New" charset="0"/>
                <a:ea typeface="ＭＳ Ｐゴシック" charset="-128"/>
              </a:rPr>
              <a:t>   DEPTNO SERIAL NOT NULL,</a:t>
            </a:r>
          </a:p>
          <a:p>
            <a:pPr lvl="1" eaLnBrk="1" hangingPunct="1">
              <a:lnSpc>
                <a:spcPct val="80000"/>
              </a:lnSpc>
              <a:buFont typeface="Wingdings" charset="2"/>
              <a:buNone/>
            </a:pPr>
            <a:r>
              <a:rPr lang="fr-FR" altLang="x-none" sz="1500" dirty="0">
                <a:latin typeface="Courier New" charset="0"/>
                <a:ea typeface="ＭＳ Ｐゴシック" charset="-128"/>
              </a:rPr>
              <a:t>   DNAME VARCHAR(14),</a:t>
            </a:r>
          </a:p>
          <a:p>
            <a:pPr lvl="1" eaLnBrk="1" hangingPunct="1">
              <a:lnSpc>
                <a:spcPct val="80000"/>
              </a:lnSpc>
              <a:buFont typeface="Wingdings" charset="2"/>
              <a:buNone/>
            </a:pPr>
            <a:r>
              <a:rPr lang="fr-FR" altLang="x-none" sz="1500" dirty="0">
                <a:latin typeface="Courier New" charset="0"/>
                <a:ea typeface="ＭＳ Ｐゴシック" charset="-128"/>
              </a:rPr>
              <a:t>   LOC VARCHAR(13) );</a:t>
            </a:r>
          </a:p>
          <a:p>
            <a:pPr lvl="1" eaLnBrk="1" hangingPunct="1">
              <a:lnSpc>
                <a:spcPct val="80000"/>
              </a:lnSpc>
              <a:buFont typeface="Wingdings" charset="2"/>
              <a:buNone/>
            </a:pPr>
            <a:r>
              <a:rPr lang="fr-FR" altLang="x-none" sz="1500" b="1" i="1" dirty="0">
                <a:ea typeface="ＭＳ Ｐゴシック" charset="-128"/>
              </a:rPr>
              <a:t>-- </a:t>
            </a:r>
            <a:r>
              <a:rPr lang="fr-FR" altLang="x-none" sz="1500" b="1" i="1" dirty="0">
                <a:solidFill>
                  <a:srgbClr val="000000"/>
                </a:solidFill>
                <a:ea typeface="ＭＳ Ｐゴシック" charset="-128"/>
              </a:rPr>
              <a:t>NOTICE:  CREATE TABLE </a:t>
            </a:r>
            <a:r>
              <a:rPr lang="fr-FR" altLang="x-none" sz="1500" b="1" i="1" dirty="0" err="1">
                <a:solidFill>
                  <a:srgbClr val="000000"/>
                </a:solidFill>
                <a:ea typeface="ＭＳ Ｐゴシック" charset="-128"/>
              </a:rPr>
              <a:t>will</a:t>
            </a:r>
            <a:r>
              <a:rPr lang="fr-FR" altLang="x-none" sz="1500" b="1" i="1" dirty="0">
                <a:solidFill>
                  <a:srgbClr val="000000"/>
                </a:solidFill>
                <a:ea typeface="ＭＳ Ｐゴシック" charset="-128"/>
              </a:rPr>
              <a:t> </a:t>
            </a:r>
            <a:r>
              <a:rPr lang="fr-FR" altLang="x-none" sz="1500" b="1" i="1" dirty="0" err="1">
                <a:solidFill>
                  <a:srgbClr val="000000"/>
                </a:solidFill>
                <a:ea typeface="ＭＳ Ｐゴシック" charset="-128"/>
              </a:rPr>
              <a:t>create</a:t>
            </a:r>
            <a:r>
              <a:rPr lang="fr-FR" altLang="x-none" sz="1500" b="1" i="1" dirty="0">
                <a:solidFill>
                  <a:srgbClr val="000000"/>
                </a:solidFill>
                <a:ea typeface="ＭＳ Ｐゴシック" charset="-128"/>
              </a:rPr>
              <a:t> </a:t>
            </a:r>
            <a:r>
              <a:rPr lang="fr-FR" altLang="x-none" sz="1500" b="1" i="1" dirty="0" err="1">
                <a:solidFill>
                  <a:srgbClr val="000000"/>
                </a:solidFill>
                <a:ea typeface="ＭＳ Ｐゴシック" charset="-128"/>
              </a:rPr>
              <a:t>implicit</a:t>
            </a:r>
            <a:r>
              <a:rPr lang="fr-FR" altLang="x-none" sz="1500" b="1" i="1" dirty="0">
                <a:solidFill>
                  <a:srgbClr val="000000"/>
                </a:solidFill>
                <a:ea typeface="ＭＳ Ｐゴシック" charset="-128"/>
              </a:rPr>
              <a:t> </a:t>
            </a:r>
            <a:r>
              <a:rPr lang="fr-FR" altLang="x-none" sz="1500" b="1" i="1" dirty="0" err="1">
                <a:solidFill>
                  <a:srgbClr val="000000"/>
                </a:solidFill>
                <a:ea typeface="ＭＳ Ｐゴシック" charset="-128"/>
              </a:rPr>
              <a:t>sequence</a:t>
            </a:r>
            <a:r>
              <a:rPr lang="fr-FR" altLang="x-none" sz="1500" b="1" i="1" dirty="0">
                <a:solidFill>
                  <a:srgbClr val="000000"/>
                </a:solidFill>
                <a:ea typeface="ＭＳ Ｐゴシック" charset="-128"/>
              </a:rPr>
              <a:t> "</a:t>
            </a:r>
            <a:r>
              <a:rPr lang="fr-FR" altLang="x-none" sz="1500" b="1" i="1" dirty="0" err="1">
                <a:solidFill>
                  <a:srgbClr val="000000"/>
                </a:solidFill>
                <a:ea typeface="ＭＳ Ｐゴシック" charset="-128"/>
              </a:rPr>
              <a:t>dept_deptno_seq</a:t>
            </a:r>
            <a:r>
              <a:rPr lang="fr-FR" altLang="x-none" sz="1500" b="1" i="1" dirty="0">
                <a:solidFill>
                  <a:srgbClr val="000000"/>
                </a:solidFill>
                <a:ea typeface="ＭＳ Ｐゴシック" charset="-128"/>
              </a:rPr>
              <a:t>" for serial </a:t>
            </a:r>
            <a:r>
              <a:rPr lang="fr-FR" altLang="x-none" sz="1500" b="1" i="1" dirty="0" err="1">
                <a:solidFill>
                  <a:srgbClr val="000000"/>
                </a:solidFill>
                <a:ea typeface="ＭＳ Ｐゴシック" charset="-128"/>
              </a:rPr>
              <a:t>column</a:t>
            </a:r>
            <a:r>
              <a:rPr lang="fr-FR" altLang="x-none" sz="1500" b="1" i="1" dirty="0">
                <a:solidFill>
                  <a:srgbClr val="000000"/>
                </a:solidFill>
                <a:ea typeface="ＭＳ Ｐゴシック" charset="-128"/>
              </a:rPr>
              <a:t> "</a:t>
            </a:r>
            <a:r>
              <a:rPr lang="fr-FR" altLang="x-none" sz="1500" b="1" i="1" dirty="0" err="1">
                <a:solidFill>
                  <a:srgbClr val="000000"/>
                </a:solidFill>
                <a:ea typeface="ＭＳ Ｐゴシック" charset="-128"/>
              </a:rPr>
              <a:t>dept.deptno</a:t>
            </a:r>
            <a:r>
              <a:rPr lang="fr-FR" altLang="x-none" sz="1500" b="1" i="1" dirty="0">
                <a:solidFill>
                  <a:srgbClr val="000000"/>
                </a:solidFill>
                <a:ea typeface="ＭＳ Ｐゴシック" charset="-128"/>
              </a:rPr>
              <a:t>"</a:t>
            </a:r>
            <a:endParaRPr lang="fr-FR" altLang="x-none" sz="1500" b="1" i="1" dirty="0">
              <a:ea typeface="ＭＳ Ｐゴシック" charset="-128"/>
            </a:endParaRPr>
          </a:p>
          <a:p>
            <a:pPr lvl="1" eaLnBrk="1" hangingPunct="1">
              <a:lnSpc>
                <a:spcPct val="80000"/>
              </a:lnSpc>
            </a:pPr>
            <a:endParaRPr lang="fr-FR" altLang="x-none" sz="1600" dirty="0">
              <a:latin typeface="Courier New" charset="0"/>
              <a:ea typeface="ＭＳ Ｐゴシック" charset="-128"/>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4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285366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fr-FR" altLang="x-none">
                <a:ea typeface="ＭＳ Ｐゴシック" charset="-128"/>
              </a:rPr>
              <a:t>Séquence (suite)</a:t>
            </a:r>
          </a:p>
        </p:txBody>
      </p:sp>
      <p:sp>
        <p:nvSpPr>
          <p:cNvPr id="6" name="Rectangle 3"/>
          <p:cNvSpPr>
            <a:spLocks noGrp="1" noChangeArrowheads="1"/>
          </p:cNvSpPr>
          <p:nvPr>
            <p:ph idx="1"/>
          </p:nvPr>
        </p:nvSpPr>
        <p:spPr/>
        <p:txBody>
          <a:bodyPr/>
          <a:lstStyle/>
          <a:p>
            <a:pPr eaLnBrk="1" hangingPunct="1">
              <a:lnSpc>
                <a:spcPct val="80000"/>
              </a:lnSpc>
            </a:pPr>
            <a:r>
              <a:rPr lang="fr-FR" altLang="x-none" sz="2000" dirty="0">
                <a:ea typeface="ＭＳ Ｐゴシック" charset="-128"/>
                <a:sym typeface="Wingdings" charset="2"/>
              </a:rPr>
              <a:t>Insertion dans la table DEPT :</a:t>
            </a:r>
          </a:p>
          <a:p>
            <a:pPr lvl="1">
              <a:buFont typeface="Wingdings" charset="2"/>
              <a:buNone/>
            </a:pPr>
            <a:r>
              <a:rPr lang="fr-FR" altLang="x-none" sz="1600" dirty="0">
                <a:latin typeface="Courier New" charset="0"/>
                <a:ea typeface="ＭＳ Ｐゴシック" charset="-128"/>
              </a:rPr>
              <a:t>INSERT INTO DEPT(</a:t>
            </a:r>
            <a:r>
              <a:rPr lang="fr-FR" altLang="x-none" sz="1600" dirty="0" err="1">
                <a:latin typeface="Courier New" charset="0"/>
                <a:ea typeface="ＭＳ Ｐゴシック" charset="-128"/>
              </a:rPr>
              <a:t>dname</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loc</a:t>
            </a:r>
            <a:r>
              <a:rPr lang="fr-FR" altLang="x-none" sz="1600" dirty="0">
                <a:latin typeface="Courier New" charset="0"/>
                <a:ea typeface="ＭＳ Ｐゴシック" charset="-128"/>
              </a:rPr>
              <a:t>) VALUES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marketing', 'Annecy');</a:t>
            </a:r>
          </a:p>
          <a:p>
            <a:pPr lvl="1">
              <a:buFont typeface="Wingdings" charset="2"/>
              <a:buNone/>
            </a:pPr>
            <a:r>
              <a:rPr lang="fr-FR" altLang="x-none" sz="1600" dirty="0">
                <a:latin typeface="Courier New" charset="0"/>
                <a:ea typeface="ＭＳ Ｐゴシック" charset="-128"/>
              </a:rPr>
              <a:t>-- Insère 1,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marketing', 'Annecy</a:t>
            </a:r>
            <a:r>
              <a:rPr lang="ja-JP" altLang="fr-FR" sz="1600" dirty="0">
                <a:latin typeface="Courier New" charset="0"/>
                <a:ea typeface="ＭＳ Ｐゴシック" charset="-128"/>
              </a:rPr>
              <a:t>’</a:t>
            </a:r>
            <a:endParaRPr lang="fr-FR" altLang="ja-JP" sz="1600" b="1" i="1" dirty="0">
              <a:ea typeface="ＭＳ Ｐゴシック" charset="-128"/>
            </a:endParaRPr>
          </a:p>
          <a:p>
            <a:pPr lvl="1" eaLnBrk="1" hangingPunct="1">
              <a:lnSpc>
                <a:spcPct val="80000"/>
              </a:lnSpc>
              <a:buFont typeface="Wingdings" charset="2"/>
              <a:buNone/>
            </a:pPr>
            <a:endParaRPr lang="fr-FR" altLang="x-none" sz="1600" dirty="0">
              <a:latin typeface="Courier New" charset="0"/>
              <a:ea typeface="ＭＳ Ｐゴシック" charset="-128"/>
            </a:endParaRPr>
          </a:p>
          <a:p>
            <a:pPr lvl="1">
              <a:buFont typeface="Wingdings" charset="2"/>
              <a:buNone/>
            </a:pPr>
            <a:r>
              <a:rPr lang="fr-FR" altLang="x-none" sz="1600" dirty="0">
                <a:latin typeface="Courier New" charset="0"/>
                <a:ea typeface="ＭＳ Ｐゴシック" charset="-128"/>
              </a:rPr>
              <a:t>INSERT INTO DEPT(</a:t>
            </a:r>
            <a:r>
              <a:rPr lang="fr-FR" altLang="x-none" sz="1600" dirty="0" err="1">
                <a:latin typeface="Courier New" charset="0"/>
                <a:ea typeface="ＭＳ Ｐゴシック" charset="-128"/>
              </a:rPr>
              <a:t>dname</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loc</a:t>
            </a:r>
            <a:r>
              <a:rPr lang="fr-FR" altLang="x-none" sz="1600" dirty="0">
                <a:latin typeface="Courier New" charset="0"/>
                <a:ea typeface="ＭＳ Ｐゴシック" charset="-128"/>
              </a:rPr>
              <a:t>) VALUES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financier', 'Paris');</a:t>
            </a:r>
          </a:p>
          <a:p>
            <a:pPr lvl="1">
              <a:buFont typeface="Wingdings" charset="2"/>
              <a:buNone/>
            </a:pPr>
            <a:r>
              <a:rPr lang="fr-FR" altLang="x-none" sz="1600" dirty="0">
                <a:latin typeface="Courier New" charset="0"/>
                <a:ea typeface="ＭＳ Ｐゴシック" charset="-128"/>
              </a:rPr>
              <a:t>-- Insère 2, '</a:t>
            </a:r>
            <a:r>
              <a:rPr lang="fr-FR" altLang="x-none" sz="1600" dirty="0" err="1">
                <a:latin typeface="Courier New" charset="0"/>
                <a:ea typeface="ＭＳ Ｐゴシック" charset="-128"/>
              </a:rPr>
              <a:t>Sce</a:t>
            </a:r>
            <a:r>
              <a:rPr lang="fr-FR" altLang="x-none" sz="1600" dirty="0">
                <a:latin typeface="Courier New" charset="0"/>
                <a:ea typeface="ＭＳ Ｐゴシック" charset="-128"/>
              </a:rPr>
              <a:t> financier', </a:t>
            </a:r>
            <a:r>
              <a:rPr lang="ja-JP" altLang="fr-FR" sz="1600" dirty="0">
                <a:latin typeface="Courier New" charset="0"/>
                <a:ea typeface="ＭＳ Ｐゴシック" charset="-128"/>
              </a:rPr>
              <a:t>’</a:t>
            </a:r>
            <a:r>
              <a:rPr lang="fr-FR" altLang="ja-JP" sz="1600" dirty="0">
                <a:latin typeface="Courier New" charset="0"/>
                <a:ea typeface="ＭＳ Ｐゴシック" charset="-128"/>
              </a:rPr>
              <a:t>Paris</a:t>
            </a:r>
            <a:r>
              <a:rPr lang="ja-JP" altLang="fr-FR" sz="1600" dirty="0">
                <a:latin typeface="Courier New" charset="0"/>
                <a:ea typeface="ＭＳ Ｐゴシック" charset="-128"/>
              </a:rPr>
              <a:t>’</a:t>
            </a:r>
            <a:endParaRPr lang="fr-FR" altLang="ja-JP" sz="1600" b="1" i="1" dirty="0">
              <a:ea typeface="ＭＳ Ｐゴシック" charset="-128"/>
            </a:endParaRPr>
          </a:p>
          <a:p>
            <a:pPr lvl="1" eaLnBrk="1" hangingPunct="1">
              <a:lnSpc>
                <a:spcPct val="80000"/>
              </a:lnSpc>
              <a:buFont typeface="Wingdings" charset="2"/>
              <a:buNone/>
            </a:pPr>
            <a:endParaRPr lang="fr-FR" altLang="x-none" sz="1600" dirty="0">
              <a:latin typeface="Courier New" charset="0"/>
              <a:ea typeface="ＭＳ Ｐゴシック" charset="-128"/>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800" dirty="0">
              <a:ea typeface="ＭＳ Ｐゴシック" charset="-128"/>
              <a:sym typeface="Wingdings" charset="2"/>
            </a:endParaRPr>
          </a:p>
          <a:p>
            <a:pPr eaLnBrk="1" hangingPunct="1">
              <a:lnSpc>
                <a:spcPct val="80000"/>
              </a:lnSpc>
            </a:pPr>
            <a:endParaRPr lang="fr-FR" altLang="x-none" sz="1400" dirty="0">
              <a:latin typeface="Courier New" charset="0"/>
              <a:ea typeface="ＭＳ Ｐゴシック" charset="-128"/>
              <a:sym typeface="Wingdings" charset="2"/>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1146693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ctrTitle"/>
          </p:nvPr>
        </p:nvSpPr>
        <p:spPr/>
        <p:txBody>
          <a:bodyPr/>
          <a:lstStyle/>
          <a:p>
            <a:pPr algn="ctr" eaLnBrk="1" hangingPunct="1"/>
            <a:r>
              <a:rPr lang="fr-FR" altLang="x-none" sz="4000">
                <a:ea typeface="ＭＳ Ｐゴシック" charset="-128"/>
              </a:rPr>
              <a:t>Vue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1904258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fr-FR" altLang="x-none">
                <a:ea typeface="ＭＳ Ｐゴシック" charset="-128"/>
              </a:rPr>
              <a:t>Création de vue</a:t>
            </a:r>
          </a:p>
        </p:txBody>
      </p:sp>
      <p:sp>
        <p:nvSpPr>
          <p:cNvPr id="6" name="Rectangle 3"/>
          <p:cNvSpPr>
            <a:spLocks noGrp="1" noChangeArrowheads="1"/>
          </p:cNvSpPr>
          <p:nvPr>
            <p:ph idx="1"/>
          </p:nvPr>
        </p:nvSpPr>
        <p:spPr/>
        <p:txBody>
          <a:bodyPr/>
          <a:lstStyle/>
          <a:p>
            <a:pPr>
              <a:lnSpc>
                <a:spcPct val="80000"/>
              </a:lnSpc>
            </a:pPr>
            <a:r>
              <a:rPr lang="fr-FR" altLang="x-none" sz="2000" dirty="0">
                <a:ea typeface="ＭＳ Ｐゴシック" charset="-128"/>
              </a:rPr>
              <a:t>Syntaxe :</a:t>
            </a:r>
          </a:p>
          <a:p>
            <a:pPr lvl="1" eaLnBrk="1" hangingPunct="1">
              <a:lnSpc>
                <a:spcPct val="90000"/>
              </a:lnSpc>
              <a:buFont typeface="Wingdings" charset="2"/>
              <a:buNone/>
            </a:pPr>
            <a:r>
              <a:rPr lang="fr-FR" altLang="x-none" sz="1600" dirty="0">
                <a:latin typeface="Courier New" charset="0"/>
                <a:ea typeface="ＭＳ Ｐゴシック" charset="-128"/>
              </a:rPr>
              <a:t>CREATE VIEW &lt;</a:t>
            </a:r>
            <a:r>
              <a:rPr lang="fr-FR" altLang="x-none" sz="1600" dirty="0" err="1">
                <a:latin typeface="Courier New" charset="0"/>
                <a:ea typeface="ＭＳ Ｐゴシック" charset="-128"/>
              </a:rPr>
              <a:t>nom_de_la_vue</a:t>
            </a:r>
            <a:r>
              <a:rPr lang="fr-FR" altLang="x-none" sz="1600" dirty="0">
                <a:latin typeface="Courier New" charset="0"/>
                <a:ea typeface="ＭＳ Ｐゴシック" charset="-128"/>
              </a:rPr>
              <a:t>&gt;</a:t>
            </a:r>
          </a:p>
          <a:p>
            <a:pPr lvl="1" eaLnBrk="1" hangingPunct="1">
              <a:lnSpc>
                <a:spcPct val="90000"/>
              </a:lnSpc>
              <a:buFont typeface="Wingdings" charset="2"/>
              <a:buNone/>
            </a:pPr>
            <a:r>
              <a:rPr lang="fr-FR" altLang="x-none" sz="1600" dirty="0">
                <a:latin typeface="Courier New" charset="0"/>
                <a:ea typeface="ＭＳ Ｐゴシック" charset="-128"/>
              </a:rPr>
              <a:t>  AS &lt;</a:t>
            </a:r>
            <a:r>
              <a:rPr lang="fr-FR" altLang="x-none" sz="1600" dirty="0" err="1">
                <a:latin typeface="Courier New" charset="0"/>
                <a:ea typeface="ＭＳ Ｐゴシック" charset="-128"/>
              </a:rPr>
              <a:t>commande_SELECT</a:t>
            </a:r>
            <a:r>
              <a:rPr lang="fr-FR" altLang="x-none" sz="1600" dirty="0">
                <a:latin typeface="Courier New" charset="0"/>
                <a:ea typeface="ＭＳ Ｐゴシック" charset="-128"/>
              </a:rPr>
              <a:t>&gt;</a:t>
            </a:r>
            <a:r>
              <a:rPr lang="fr-FR" altLang="x-none" sz="1600" dirty="0">
                <a:solidFill>
                  <a:schemeClr val="hlink"/>
                </a:solidFill>
                <a:latin typeface="Verdana" charset="0"/>
                <a:ea typeface="ＭＳ Ｐゴシック" charset="-128"/>
              </a:rPr>
              <a:t> </a:t>
            </a:r>
            <a:endParaRPr lang="fr-FR" altLang="x-none" sz="1600" dirty="0">
              <a:ea typeface="ＭＳ Ｐゴシック" charset="-128"/>
            </a:endParaRPr>
          </a:p>
          <a:p>
            <a:pPr>
              <a:lnSpc>
                <a:spcPct val="80000"/>
              </a:lnSpc>
            </a:pPr>
            <a:r>
              <a:rPr lang="fr-FR" altLang="x-none" sz="2000" dirty="0">
                <a:ea typeface="ＭＳ Ｐゴシック" charset="-128"/>
              </a:rPr>
              <a:t>Les vues permettent :</a:t>
            </a:r>
          </a:p>
          <a:p>
            <a:pPr lvl="1">
              <a:lnSpc>
                <a:spcPct val="80000"/>
              </a:lnSpc>
            </a:pPr>
            <a:r>
              <a:rPr lang="fr-FR" altLang="x-none" sz="1800" dirty="0">
                <a:ea typeface="ＭＳ Ｐゴシック" charset="-128"/>
              </a:rPr>
              <a:t>une indépendance fonctionnelle et logique </a:t>
            </a:r>
          </a:p>
          <a:p>
            <a:pPr lvl="2">
              <a:lnSpc>
                <a:spcPct val="80000"/>
              </a:lnSpc>
            </a:pPr>
            <a:r>
              <a:rPr lang="fr-FR" altLang="x-none" sz="1600" dirty="0">
                <a:ea typeface="ＭＳ Ｐゴシック" charset="-128"/>
              </a:rPr>
              <a:t>modification des tables sans modification de l'application qui utilise la vue et non directement la table, rapprochement du langage utilisateur</a:t>
            </a:r>
          </a:p>
          <a:p>
            <a:pPr lvl="1">
              <a:lnSpc>
                <a:spcPct val="80000"/>
              </a:lnSpc>
            </a:pPr>
            <a:r>
              <a:rPr lang="fr-FR" altLang="x-none" sz="1800" dirty="0">
                <a:ea typeface="ＭＳ Ｐゴシック" charset="-128"/>
              </a:rPr>
              <a:t>la simplification d'utilisation pour l'utilisateur</a:t>
            </a:r>
          </a:p>
          <a:p>
            <a:pPr lvl="2">
              <a:lnSpc>
                <a:spcPct val="80000"/>
              </a:lnSpc>
            </a:pPr>
            <a:r>
              <a:rPr lang="fr-FR" altLang="x-none" sz="1600" dirty="0">
                <a:ea typeface="ＭＳ Ｐゴシック" charset="-128"/>
              </a:rPr>
              <a:t>jointures, </a:t>
            </a:r>
            <a:r>
              <a:rPr lang="fr-FR" altLang="x-none" sz="1600" dirty="0">
                <a:latin typeface="Courier New" charset="0"/>
                <a:ea typeface="ＭＳ Ｐゴシック" charset="-128"/>
              </a:rPr>
              <a:t>CASE</a:t>
            </a:r>
            <a:r>
              <a:rPr lang="fr-FR" altLang="x-none" sz="1600" dirty="0">
                <a:ea typeface="ＭＳ Ｐゴシック" charset="-128"/>
              </a:rPr>
              <a:t>, </a:t>
            </a:r>
            <a:r>
              <a:rPr lang="fr-FR" altLang="x-none" sz="1600" dirty="0">
                <a:latin typeface="Courier New" charset="0"/>
                <a:ea typeface="ＭＳ Ｐゴシック" charset="-128"/>
              </a:rPr>
              <a:t>SUM</a:t>
            </a:r>
            <a:r>
              <a:rPr lang="fr-FR" altLang="x-none" sz="1600" dirty="0">
                <a:ea typeface="ＭＳ Ｐゴシック" charset="-128"/>
              </a:rPr>
              <a:t>... déjà faits dans la création de la vue</a:t>
            </a:r>
          </a:p>
          <a:p>
            <a:pPr lvl="1">
              <a:lnSpc>
                <a:spcPct val="80000"/>
              </a:lnSpc>
            </a:pPr>
            <a:r>
              <a:rPr lang="fr-FR" altLang="x-none" sz="1800" dirty="0">
                <a:ea typeface="ＭＳ Ｐゴシック" charset="-128"/>
              </a:rPr>
              <a:t>la confidentialité</a:t>
            </a:r>
          </a:p>
          <a:p>
            <a:pPr lvl="2">
              <a:lnSpc>
                <a:spcPct val="80000"/>
              </a:lnSpc>
            </a:pPr>
            <a:r>
              <a:rPr lang="fr-FR" altLang="x-none" sz="1600" dirty="0">
                <a:ea typeface="ＭＳ Ｐゴシック" charset="-128"/>
              </a:rPr>
              <a:t>restriction du nombre de colonnes, du nombre de lignes suivant l'utilisateur. </a:t>
            </a:r>
          </a:p>
          <a:p>
            <a:pPr>
              <a:lnSpc>
                <a:spcPct val="80000"/>
              </a:lnSpc>
            </a:pPr>
            <a:r>
              <a:rPr lang="fr-FR" altLang="x-none" sz="2000" dirty="0">
                <a:ea typeface="ＭＳ Ｐゴシック" charset="-128"/>
              </a:rPr>
              <a:t>Une vue </a:t>
            </a:r>
          </a:p>
          <a:p>
            <a:pPr lvl="1">
              <a:lnSpc>
                <a:spcPct val="80000"/>
              </a:lnSpc>
            </a:pPr>
            <a:r>
              <a:rPr lang="fr-FR" altLang="x-none" sz="1600" dirty="0">
                <a:ea typeface="ＭＳ Ｐゴシック" charset="-128"/>
              </a:rPr>
              <a:t>n'occupe pas de place : seul l'ordre </a:t>
            </a:r>
            <a:r>
              <a:rPr lang="fr-FR" altLang="x-none" sz="1600" dirty="0">
                <a:latin typeface="Courier New" charset="0"/>
                <a:ea typeface="ＭＳ Ｐゴシック" charset="-128"/>
              </a:rPr>
              <a:t>SELECT </a:t>
            </a:r>
            <a:r>
              <a:rPr lang="fr-FR" altLang="x-none" sz="1600" dirty="0">
                <a:ea typeface="ＭＳ Ｐゴシック" charset="-128"/>
              </a:rPr>
              <a:t>est stocké dans le dictionnaire,</a:t>
            </a:r>
          </a:p>
          <a:p>
            <a:pPr lvl="1">
              <a:lnSpc>
                <a:spcPct val="80000"/>
              </a:lnSpc>
            </a:pPr>
            <a:r>
              <a:rPr lang="fr-FR" altLang="x-none" sz="1600" dirty="0">
                <a:ea typeface="ＭＳ Ｐゴシック" charset="-128"/>
              </a:rPr>
              <a:t>n'est pas une autre table,</a:t>
            </a:r>
          </a:p>
          <a:p>
            <a:pPr lvl="1">
              <a:lnSpc>
                <a:spcPct val="80000"/>
              </a:lnSpc>
            </a:pPr>
            <a:r>
              <a:rPr lang="fr-FR" altLang="x-none" sz="1600" dirty="0">
                <a:ea typeface="ＭＳ Ｐゴシック" charset="-128"/>
              </a:rPr>
              <a:t>ne possède pas de données : les données restent stockées dans les tables faisant partie de l'ordre </a:t>
            </a:r>
            <a:r>
              <a:rPr lang="fr-FR" altLang="x-none" sz="1600" dirty="0">
                <a:latin typeface="Courier New" charset="0"/>
                <a:ea typeface="ＭＳ Ｐゴシック" charset="-128"/>
              </a:rPr>
              <a:t>SELECT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333581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fr-FR" altLang="x-none">
                <a:ea typeface="ＭＳ Ｐゴシック" charset="-128"/>
              </a:rPr>
              <a:t>Création de vue (suite)</a:t>
            </a:r>
          </a:p>
        </p:txBody>
      </p:sp>
      <p:sp>
        <p:nvSpPr>
          <p:cNvPr id="6" name="Rectangle 3"/>
          <p:cNvSpPr>
            <a:spLocks noGrp="1" noChangeArrowheads="1"/>
          </p:cNvSpPr>
          <p:nvPr>
            <p:ph idx="1"/>
          </p:nvPr>
        </p:nvSpPr>
        <p:spPr/>
        <p:txBody>
          <a:bodyPr/>
          <a:lstStyle/>
          <a:p>
            <a:r>
              <a:rPr lang="fr-FR" altLang="x-none" sz="2000" dirty="0">
                <a:ea typeface="ＭＳ Ｐゴシック" charset="-128"/>
              </a:rPr>
              <a:t>Exemple : numéro et nom des employés du service 10</a:t>
            </a:r>
          </a:p>
          <a:p>
            <a:pPr lvl="1">
              <a:buFont typeface="Wingdings" charset="2"/>
              <a:buNone/>
            </a:pPr>
            <a:r>
              <a:rPr lang="fr-FR" altLang="x-none" sz="1800" dirty="0">
                <a:latin typeface="Courier New" charset="0"/>
                <a:ea typeface="ＭＳ Ｐゴシック" charset="-128"/>
              </a:rPr>
              <a:t>CREATE VIEW v_dept10 AS</a:t>
            </a:r>
          </a:p>
          <a:p>
            <a:pPr lvl="1">
              <a:buFont typeface="Wingdings" charset="2"/>
              <a:buNone/>
            </a:pPr>
            <a:r>
              <a:rPr lang="fr-FR" altLang="x-none" sz="1800" dirty="0">
                <a:latin typeface="Courier New" charset="0"/>
                <a:ea typeface="ＭＳ Ｐゴシック" charset="-128"/>
              </a:rPr>
              <a:t>	SELECT 	</a:t>
            </a:r>
            <a:r>
              <a:rPr lang="fr-FR" altLang="x-none" sz="1800" dirty="0" err="1">
                <a:latin typeface="Courier New" charset="0"/>
                <a:ea typeface="ＭＳ Ｐゴシック" charset="-128"/>
              </a:rPr>
              <a:t>empno</a:t>
            </a:r>
            <a:r>
              <a:rPr lang="fr-FR" altLang="x-none" sz="1800" dirty="0">
                <a:latin typeface="Courier New" charset="0"/>
                <a:ea typeface="ＭＳ Ｐゴシック" charset="-128"/>
              </a:rPr>
              <a:t>, </a:t>
            </a:r>
            <a:r>
              <a:rPr lang="fr-FR" altLang="x-none" sz="1800" dirty="0" err="1">
                <a:latin typeface="Courier New" charset="0"/>
                <a:ea typeface="ＭＳ Ｐゴシック" charset="-128"/>
              </a:rPr>
              <a:t>ename</a:t>
            </a: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FROM 	</a:t>
            </a:r>
            <a:r>
              <a:rPr lang="fr-FR" altLang="x-none" sz="1800" dirty="0" err="1">
                <a:latin typeface="Courier New" charset="0"/>
                <a:ea typeface="ＭＳ Ｐゴシック" charset="-128"/>
              </a:rPr>
              <a:t>emp</a:t>
            </a: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WHERE 	</a:t>
            </a:r>
            <a:r>
              <a:rPr lang="fr-FR" altLang="x-none" sz="1800" dirty="0" err="1">
                <a:latin typeface="Courier New" charset="0"/>
                <a:ea typeface="ＭＳ Ｐゴシック" charset="-128"/>
              </a:rPr>
              <a:t>deptno</a:t>
            </a:r>
            <a:r>
              <a:rPr lang="fr-FR" altLang="x-none" sz="1800" dirty="0">
                <a:latin typeface="Courier New" charset="0"/>
                <a:ea typeface="ＭＳ Ｐゴシック" charset="-128"/>
              </a:rPr>
              <a:t> = 10</a:t>
            </a:r>
          </a:p>
          <a:p>
            <a:r>
              <a:rPr lang="fr-FR" altLang="x-none" sz="2000" dirty="0">
                <a:ea typeface="ＭＳ Ｐゴシック" charset="-128"/>
              </a:rPr>
              <a:t>Dans l'exemple précédent, le nom des colonnes sera celui des colonnes dans le SELECT</a:t>
            </a:r>
          </a:p>
          <a:p>
            <a:pPr lvl="1">
              <a:buFont typeface="Wingdings" charset="2"/>
              <a:buNone/>
            </a:pPr>
            <a:r>
              <a:rPr lang="fr-FR" altLang="x-none" sz="1800" dirty="0">
                <a:latin typeface="Courier New" charset="0"/>
                <a:ea typeface="ＭＳ Ｐゴシック" charset="-128"/>
              </a:rPr>
              <a:t>SELECT 	* </a:t>
            </a:r>
          </a:p>
          <a:p>
            <a:pPr lvl="1">
              <a:buFont typeface="Wingdings" charset="2"/>
              <a:buNone/>
            </a:pPr>
            <a:r>
              <a:rPr lang="fr-FR" altLang="x-none" sz="1800" dirty="0">
                <a:latin typeface="Courier New" charset="0"/>
                <a:ea typeface="ＭＳ Ｐゴシック" charset="-128"/>
              </a:rPr>
              <a:t>FROM 	v_dept10</a:t>
            </a:r>
          </a:p>
          <a:p>
            <a:pPr lvl="1">
              <a:buFont typeface="Wingdings" charset="2"/>
              <a:buNone/>
            </a:pPr>
            <a:endParaRPr lang="fr-FR" altLang="x-none" sz="1800" dirty="0">
              <a:latin typeface="Courier New" charset="0"/>
              <a:ea typeface="ＭＳ Ｐゴシック" charset="-128"/>
            </a:endParaRPr>
          </a:p>
          <a:p>
            <a:pPr lvl="1">
              <a:buFont typeface="Wingdings" charset="2"/>
              <a:buNone/>
            </a:pPr>
            <a:r>
              <a:rPr lang="fr-FR" altLang="x-none" sz="1800" dirty="0">
                <a:latin typeface="Courier New" charset="0"/>
                <a:ea typeface="ＭＳ Ｐゴシック" charset="-128"/>
              </a:rPr>
              <a:t>     EMPNO ENAME</a:t>
            </a:r>
          </a:p>
          <a:p>
            <a:pPr lvl="1">
              <a:buFont typeface="Wingdings" charset="2"/>
              <a:buNone/>
            </a:pPr>
            <a:r>
              <a:rPr lang="fr-FR" altLang="x-none" sz="1800" dirty="0">
                <a:latin typeface="Courier New" charset="0"/>
                <a:ea typeface="ＭＳ Ｐゴシック" charset="-128"/>
              </a:rPr>
              <a:t>---------- ----------</a:t>
            </a:r>
          </a:p>
          <a:p>
            <a:pPr lvl="1">
              <a:buFont typeface="Wingdings" charset="2"/>
              <a:buNone/>
            </a:pPr>
            <a:r>
              <a:rPr lang="fr-FR" altLang="x-none" sz="1800" dirty="0">
                <a:latin typeface="Courier New" charset="0"/>
                <a:ea typeface="ＭＳ Ｐゴシック" charset="-128"/>
              </a:rPr>
              <a:t>      7782 CLARK</a:t>
            </a:r>
          </a:p>
          <a:p>
            <a:pPr lvl="1">
              <a:buFont typeface="Wingdings" charset="2"/>
              <a:buNone/>
            </a:pPr>
            <a:r>
              <a:rPr lang="fr-FR" altLang="x-none" sz="1800" dirty="0">
                <a:latin typeface="Courier New" charset="0"/>
                <a:ea typeface="ＭＳ Ｐゴシック" charset="-128"/>
              </a:rPr>
              <a:t>      7839 KING</a:t>
            </a:r>
          </a:p>
          <a:p>
            <a:pPr lvl="1">
              <a:buFont typeface="Wingdings" charset="2"/>
              <a:buNone/>
            </a:pPr>
            <a:r>
              <a:rPr lang="fr-FR" altLang="x-none" sz="1800" dirty="0">
                <a:latin typeface="Courier New" charset="0"/>
                <a:ea typeface="ＭＳ Ｐゴシック" charset="-128"/>
              </a:rPr>
              <a:t>      7934 MILLER</a:t>
            </a:r>
            <a:endParaRPr lang="fr-FR" altLang="x-none" sz="1800" b="1" dirty="0">
              <a:latin typeface="Courier New" charset="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1743132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fr-FR" altLang="x-none">
                <a:ea typeface="ＭＳ Ｐゴシック" charset="-128"/>
              </a:rPr>
              <a:t>Création de vue (suite)</a:t>
            </a:r>
          </a:p>
        </p:txBody>
      </p:sp>
      <p:sp>
        <p:nvSpPr>
          <p:cNvPr id="6" name="Rectangle 3"/>
          <p:cNvSpPr>
            <a:spLocks noGrp="1" noChangeArrowheads="1"/>
          </p:cNvSpPr>
          <p:nvPr>
            <p:ph idx="1"/>
          </p:nvPr>
        </p:nvSpPr>
        <p:spPr/>
        <p:txBody>
          <a:bodyPr/>
          <a:lstStyle/>
          <a:p>
            <a:pPr>
              <a:lnSpc>
                <a:spcPct val="80000"/>
              </a:lnSpc>
            </a:pPr>
            <a:r>
              <a:rPr lang="fr-FR" altLang="x-none" sz="1800" dirty="0">
                <a:ea typeface="ＭＳ Ｐゴシック" charset="-128"/>
              </a:rPr>
              <a:t>Exemple : création d'une vue donnant la moyenne des salaires, les salaires mini et maxi et le nombre de salaires par service.</a:t>
            </a:r>
          </a:p>
          <a:p>
            <a:pPr lvl="1">
              <a:lnSpc>
                <a:spcPct val="80000"/>
              </a:lnSpc>
              <a:buFont typeface="Wingdings" charset="2"/>
              <a:buNone/>
            </a:pPr>
            <a:r>
              <a:rPr lang="fr-FR" altLang="x-none" sz="1600" dirty="0">
                <a:latin typeface="Courier New" charset="0"/>
                <a:ea typeface="ＭＳ Ｐゴシック" charset="-128"/>
              </a:rPr>
              <a:t>CREATE VIEW </a:t>
            </a:r>
            <a:r>
              <a:rPr lang="fr-FR" altLang="x-none" sz="1600" dirty="0" err="1">
                <a:latin typeface="Courier New" charset="0"/>
                <a:ea typeface="ＭＳ Ｐゴシック" charset="-128"/>
              </a:rPr>
              <a:t>v_dept_ana</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nom_dept</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moyenne_sal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min_sal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max_sal</a:t>
            </a:r>
            <a:r>
              <a:rPr lang="fr-FR" altLang="x-none" sz="1600" dirty="0">
                <a:latin typeface="Courier New" charset="0"/>
                <a:ea typeface="ＭＳ Ｐゴシック" charset="-128"/>
              </a:rPr>
              <a:t>, </a:t>
            </a:r>
            <a:r>
              <a:rPr lang="fr-FR" altLang="x-none" sz="1600" dirty="0" err="1">
                <a:latin typeface="Courier New" charset="0"/>
                <a:ea typeface="ＭＳ Ｐゴシック" charset="-128"/>
              </a:rPr>
              <a:t>nb_sal</a:t>
            </a:r>
            <a:r>
              <a:rPr lang="fr-FR" altLang="x-none" sz="1600" dirty="0">
                <a:latin typeface="Courier New" charset="0"/>
                <a:ea typeface="ＭＳ Ｐゴシック" charset="-128"/>
              </a:rPr>
              <a:t>) AS</a:t>
            </a:r>
          </a:p>
          <a:p>
            <a:pPr lvl="1">
              <a:lnSpc>
                <a:spcPct val="80000"/>
              </a:lnSpc>
              <a:buFont typeface="Wingdings" charset="2"/>
              <a:buNone/>
            </a:pPr>
            <a:r>
              <a:rPr lang="fr-FR" altLang="x-none" sz="1600" dirty="0">
                <a:latin typeface="Courier New" charset="0"/>
                <a:ea typeface="ＭＳ Ｐゴシック" charset="-128"/>
              </a:rPr>
              <a:t>SELECT 	</a:t>
            </a:r>
            <a:r>
              <a:rPr lang="fr-FR" altLang="x-none" sz="1600" dirty="0" err="1">
                <a:latin typeface="Courier New" charset="0"/>
                <a:ea typeface="ＭＳ Ｐゴシック" charset="-128"/>
              </a:rPr>
              <a:t>d.dname</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AVG(</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MIN(</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MAX(</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 </a:t>
            </a:r>
          </a:p>
          <a:p>
            <a:pPr lvl="1">
              <a:lnSpc>
                <a:spcPct val="80000"/>
              </a:lnSpc>
              <a:buFont typeface="Wingdings" charset="2"/>
              <a:buNone/>
            </a:pPr>
            <a:r>
              <a:rPr lang="fr-FR" altLang="x-none" sz="1600" dirty="0">
                <a:latin typeface="Courier New" charset="0"/>
                <a:ea typeface="ＭＳ Ｐゴシック" charset="-128"/>
              </a:rPr>
              <a:t>			COUNT(</a:t>
            </a:r>
            <a:r>
              <a:rPr lang="fr-FR" altLang="x-none" sz="1600" dirty="0" err="1">
                <a:latin typeface="Courier New" charset="0"/>
                <a:ea typeface="ＭＳ Ｐゴシック" charset="-128"/>
              </a:rPr>
              <a:t>e.sal</a:t>
            </a:r>
            <a:r>
              <a:rPr lang="fr-FR" altLang="x-none" sz="1600" dirty="0">
                <a:latin typeface="Courier New" charset="0"/>
                <a:ea typeface="ＭＳ Ｐゴシック" charset="-128"/>
              </a:rPr>
              <a:t>)</a:t>
            </a:r>
          </a:p>
          <a:p>
            <a:pPr lvl="1">
              <a:lnSpc>
                <a:spcPct val="80000"/>
              </a:lnSpc>
              <a:buFont typeface="Wingdings" charset="2"/>
              <a:buNone/>
            </a:pPr>
            <a:r>
              <a:rPr lang="fr-FR" altLang="x-none" sz="1600" dirty="0">
                <a:latin typeface="Courier New" charset="0"/>
                <a:ea typeface="ＭＳ Ｐゴシック" charset="-128"/>
              </a:rPr>
              <a:t>FROM 	</a:t>
            </a:r>
            <a:r>
              <a:rPr lang="fr-FR" altLang="x-none" sz="1600" dirty="0" err="1">
                <a:latin typeface="Courier New" charset="0"/>
                <a:ea typeface="ＭＳ Ｐゴシック" charset="-128"/>
              </a:rPr>
              <a:t>dept</a:t>
            </a:r>
            <a:r>
              <a:rPr lang="fr-FR" altLang="x-none" sz="1600" dirty="0">
                <a:latin typeface="Courier New" charset="0"/>
                <a:ea typeface="ＭＳ Ｐゴシック" charset="-128"/>
              </a:rPr>
              <a:t> d</a:t>
            </a:r>
          </a:p>
          <a:p>
            <a:pPr lvl="1">
              <a:lnSpc>
                <a:spcPct val="80000"/>
              </a:lnSpc>
              <a:buFont typeface="Wingdings" charset="2"/>
              <a:buNone/>
            </a:pPr>
            <a:r>
              <a:rPr lang="fr-FR" altLang="x-none" sz="1600" dirty="0">
                <a:latin typeface="Courier New" charset="0"/>
                <a:ea typeface="ＭＳ Ｐゴシック" charset="-128"/>
              </a:rPr>
              <a:t>	JOIN </a:t>
            </a:r>
            <a:r>
              <a:rPr lang="fr-FR" altLang="x-none" sz="1600" dirty="0" err="1">
                <a:latin typeface="Courier New" charset="0"/>
                <a:ea typeface="ＭＳ Ｐゴシック" charset="-128"/>
              </a:rPr>
              <a:t>emp</a:t>
            </a:r>
            <a:r>
              <a:rPr lang="fr-FR" altLang="x-none" sz="1600" dirty="0">
                <a:latin typeface="Courier New" charset="0"/>
                <a:ea typeface="ＭＳ Ｐゴシック" charset="-128"/>
              </a:rPr>
              <a:t> e ON </a:t>
            </a:r>
            <a:r>
              <a:rPr lang="fr-FR" altLang="x-none" sz="1600" dirty="0" err="1">
                <a:latin typeface="Courier New" charset="0"/>
                <a:ea typeface="ＭＳ Ｐゴシック" charset="-128"/>
              </a:rPr>
              <a:t>e.deptno</a:t>
            </a:r>
            <a:r>
              <a:rPr lang="fr-FR" altLang="x-none" sz="1600" dirty="0">
                <a:latin typeface="Courier New" charset="0"/>
                <a:ea typeface="ＭＳ Ｐゴシック" charset="-128"/>
              </a:rPr>
              <a:t> = </a:t>
            </a:r>
            <a:r>
              <a:rPr lang="fr-FR" altLang="x-none" sz="1600" dirty="0" err="1">
                <a:latin typeface="Courier New" charset="0"/>
                <a:ea typeface="ＭＳ Ｐゴシック" charset="-128"/>
              </a:rPr>
              <a:t>d.deptno</a:t>
            </a:r>
            <a:endParaRPr lang="fr-FR" altLang="x-none" sz="1600" dirty="0">
              <a:latin typeface="Courier New" charset="0"/>
              <a:ea typeface="ＭＳ Ｐゴシック" charset="-128"/>
            </a:endParaRPr>
          </a:p>
          <a:p>
            <a:pPr lvl="1">
              <a:lnSpc>
                <a:spcPct val="80000"/>
              </a:lnSpc>
              <a:buFont typeface="Wingdings" charset="2"/>
              <a:buNone/>
            </a:pPr>
            <a:r>
              <a:rPr lang="fr-FR" altLang="x-none" sz="1600" dirty="0">
                <a:latin typeface="Courier New" charset="0"/>
                <a:ea typeface="ＭＳ Ｐゴシック" charset="-128"/>
              </a:rPr>
              <a:t>GROUP BY </a:t>
            </a:r>
            <a:r>
              <a:rPr lang="fr-FR" altLang="x-none" sz="1600" dirty="0" err="1">
                <a:latin typeface="Courier New" charset="0"/>
                <a:ea typeface="ＭＳ Ｐゴシック" charset="-128"/>
              </a:rPr>
              <a:t>dname</a:t>
            </a:r>
            <a:endParaRPr lang="fr-FR" altLang="x-none" sz="1600" dirty="0">
              <a:latin typeface="Courier New" charset="0"/>
              <a:ea typeface="ＭＳ Ｐゴシック" charset="-128"/>
            </a:endParaRPr>
          </a:p>
          <a:p>
            <a:pPr lvl="1">
              <a:lnSpc>
                <a:spcPct val="80000"/>
              </a:lnSpc>
              <a:buFont typeface="Wingdings" charset="2"/>
              <a:buNone/>
            </a:pPr>
            <a:r>
              <a:rPr lang="fr-FR" altLang="x-none" sz="1600" dirty="0">
                <a:ea typeface="ＭＳ Ｐゴシック" charset="-128"/>
              </a:rPr>
              <a:t>-- Dans cet exemple, le nom des colonnes est obligatoire du fait de l'utilisation de fonctions (AVG, MIN, ..)</a:t>
            </a:r>
          </a:p>
          <a:p>
            <a:pPr>
              <a:lnSpc>
                <a:spcPct val="80000"/>
              </a:lnSpc>
            </a:pPr>
            <a:r>
              <a:rPr lang="fr-FR" altLang="x-none" sz="1800" dirty="0">
                <a:ea typeface="ＭＳ Ｐゴシック" charset="-128"/>
              </a:rPr>
              <a:t>Résultat :</a:t>
            </a:r>
          </a:p>
          <a:p>
            <a:pPr lvl="1">
              <a:lnSpc>
                <a:spcPct val="80000"/>
              </a:lnSpc>
              <a:buFont typeface="Wingdings" charset="2"/>
              <a:buNone/>
            </a:pPr>
            <a:r>
              <a:rPr lang="fr-FR" altLang="x-none" sz="1500" dirty="0">
                <a:latin typeface="Courier New" charset="0"/>
                <a:ea typeface="ＭＳ Ｐゴシック" charset="-128"/>
              </a:rPr>
              <a:t>SELECT * FROM </a:t>
            </a:r>
            <a:r>
              <a:rPr lang="fr-FR" altLang="x-none" sz="1500" dirty="0" err="1">
                <a:latin typeface="Courier New" charset="0"/>
                <a:ea typeface="ＭＳ Ｐゴシック" charset="-128"/>
              </a:rPr>
              <a:t>v_dept_ana</a:t>
            </a:r>
            <a:endParaRPr lang="fr-FR" altLang="x-none" sz="1500" dirty="0">
              <a:latin typeface="Courier New" charset="0"/>
              <a:ea typeface="ＭＳ Ｐゴシック" charset="-128"/>
            </a:endParaRPr>
          </a:p>
          <a:p>
            <a:pPr lvl="1">
              <a:lnSpc>
                <a:spcPct val="80000"/>
              </a:lnSpc>
              <a:buFont typeface="Wingdings" charset="2"/>
              <a:buNone/>
            </a:pPr>
            <a:r>
              <a:rPr lang="fr-FR" altLang="x-none" sz="1500" dirty="0">
                <a:latin typeface="Courier New" charset="0"/>
                <a:ea typeface="ＭＳ Ｐゴシック" charset="-128"/>
              </a:rPr>
              <a:t>NOM_DEPT       MOYENNE_SAL    MIN_SAL    MAX_SAL     NB_SAL</a:t>
            </a:r>
          </a:p>
          <a:p>
            <a:pPr lvl="1">
              <a:lnSpc>
                <a:spcPct val="80000"/>
              </a:lnSpc>
              <a:buFont typeface="Wingdings" charset="2"/>
              <a:buNone/>
            </a:pPr>
            <a:r>
              <a:rPr lang="fr-FR" altLang="x-none" sz="1500" dirty="0">
                <a:latin typeface="Courier New" charset="0"/>
                <a:ea typeface="ＭＳ Ｐゴシック" charset="-128"/>
              </a:rPr>
              <a:t>-------------- ----------- ---------- ---------- ----------</a:t>
            </a:r>
          </a:p>
          <a:p>
            <a:pPr lvl="1">
              <a:lnSpc>
                <a:spcPct val="80000"/>
              </a:lnSpc>
              <a:buFont typeface="Wingdings" charset="2"/>
              <a:buNone/>
            </a:pPr>
            <a:r>
              <a:rPr lang="fr-FR" altLang="x-none" sz="1500" dirty="0">
                <a:latin typeface="Courier New" charset="0"/>
                <a:ea typeface="ＭＳ Ｐゴシック" charset="-128"/>
              </a:rPr>
              <a:t>ACCOUNTING      2916.66667       1300       5000          3</a:t>
            </a:r>
          </a:p>
          <a:p>
            <a:pPr lvl="1">
              <a:lnSpc>
                <a:spcPct val="80000"/>
              </a:lnSpc>
              <a:buFont typeface="Wingdings" charset="2"/>
              <a:buNone/>
            </a:pPr>
            <a:r>
              <a:rPr lang="fr-FR" altLang="x-none" sz="1500" dirty="0">
                <a:latin typeface="Courier New" charset="0"/>
                <a:ea typeface="ＭＳ Ｐゴシック" charset="-128"/>
              </a:rPr>
              <a:t>RESEARCH              2175        800       3000          5</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332338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ctrTitle"/>
          </p:nvPr>
        </p:nvSpPr>
        <p:spPr/>
        <p:txBody>
          <a:bodyPr/>
          <a:lstStyle/>
          <a:p>
            <a:pPr algn="ctr" eaLnBrk="1" hangingPunct="1"/>
            <a:r>
              <a:rPr lang="fr-FR" altLang="x-none" sz="4000">
                <a:ea typeface="ＭＳ Ｐゴシック" charset="-128"/>
              </a:rPr>
              <a:t>Index</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1540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u numéro de diapositive 3">
            <a:extLst>
              <a:ext uri="{FF2B5EF4-FFF2-40B4-BE49-F238E27FC236}">
                <a16:creationId xmlns:a16="http://schemas.microsoft.com/office/drawing/2014/main" id="{D4122473-1ABE-154B-AB24-69308F8DCB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defTabSz="76200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fld id="{3A872B12-C7C8-D54F-9F87-DBACE8DCA1FA}" type="slidenum">
              <a:rPr lang="fr-FR" altLang="fr-FR" sz="1800" b="0">
                <a:solidFill>
                  <a:srgbClr val="FFFFFF"/>
                </a:solidFill>
                <a:latin typeface="Trebuchet MS" panose="020B0703020202090204" pitchFamily="34" charset="0"/>
              </a:rPr>
              <a:pPr eaLnBrk="1" hangingPunct="1"/>
              <a:t>5</a:t>
            </a:fld>
            <a:endParaRPr lang="fr-FR" altLang="fr-FR" sz="1800" b="0">
              <a:solidFill>
                <a:srgbClr val="FFFFFF"/>
              </a:solidFill>
              <a:latin typeface="Trebuchet MS" panose="020B0703020202090204" pitchFamily="34" charset="0"/>
            </a:endParaRPr>
          </a:p>
        </p:txBody>
      </p:sp>
      <p:sp>
        <p:nvSpPr>
          <p:cNvPr id="21506" name="Rectangle 2">
            <a:extLst>
              <a:ext uri="{FF2B5EF4-FFF2-40B4-BE49-F238E27FC236}">
                <a16:creationId xmlns:a16="http://schemas.microsoft.com/office/drawing/2014/main" id="{90709FC7-2E54-694C-B118-45872FEFC4D5}"/>
              </a:ext>
            </a:extLst>
          </p:cNvPr>
          <p:cNvSpPr>
            <a:spLocks noChangeArrowheads="1"/>
          </p:cNvSpPr>
          <p:nvPr/>
        </p:nvSpPr>
        <p:spPr bwMode="auto">
          <a:xfrm>
            <a:off x="1432605"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7" name="Rectangle 3">
            <a:extLst>
              <a:ext uri="{FF2B5EF4-FFF2-40B4-BE49-F238E27FC236}">
                <a16:creationId xmlns:a16="http://schemas.microsoft.com/office/drawing/2014/main" id="{8FE41347-07AE-EF4B-B399-92AD74DB2CC8}"/>
              </a:ext>
            </a:extLst>
          </p:cNvPr>
          <p:cNvSpPr>
            <a:spLocks noChangeArrowheads="1"/>
          </p:cNvSpPr>
          <p:nvPr/>
        </p:nvSpPr>
        <p:spPr bwMode="auto">
          <a:xfrm>
            <a:off x="3894817"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8" name="AutoShape 4">
            <a:extLst>
              <a:ext uri="{FF2B5EF4-FFF2-40B4-BE49-F238E27FC236}">
                <a16:creationId xmlns:a16="http://schemas.microsoft.com/office/drawing/2014/main" id="{A5BC315A-992D-2F4A-9F83-D5FEE7638628}"/>
              </a:ext>
            </a:extLst>
          </p:cNvPr>
          <p:cNvSpPr>
            <a:spLocks noChangeArrowheads="1"/>
          </p:cNvSpPr>
          <p:nvPr/>
        </p:nvSpPr>
        <p:spPr bwMode="auto">
          <a:xfrm>
            <a:off x="2640692" y="2068513"/>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9" name="Rectangle 5">
            <a:extLst>
              <a:ext uri="{FF2B5EF4-FFF2-40B4-BE49-F238E27FC236}">
                <a16:creationId xmlns:a16="http://schemas.microsoft.com/office/drawing/2014/main" id="{3294874D-5725-954A-AB7F-427E62D071C2}"/>
              </a:ext>
            </a:extLst>
          </p:cNvPr>
          <p:cNvSpPr>
            <a:spLocks noChangeArrowheads="1"/>
          </p:cNvSpPr>
          <p:nvPr/>
        </p:nvSpPr>
        <p:spPr bwMode="auto">
          <a:xfrm>
            <a:off x="4539342" y="3363913"/>
            <a:ext cx="1171575"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0" name="Rectangle 6">
            <a:extLst>
              <a:ext uri="{FF2B5EF4-FFF2-40B4-BE49-F238E27FC236}">
                <a16:creationId xmlns:a16="http://schemas.microsoft.com/office/drawing/2014/main" id="{5449AF8E-2C04-5244-A7E0-A93B6B9DB49D}"/>
              </a:ext>
            </a:extLst>
          </p:cNvPr>
          <p:cNvSpPr>
            <a:spLocks noChangeArrowheads="1"/>
          </p:cNvSpPr>
          <p:nvPr/>
        </p:nvSpPr>
        <p:spPr bwMode="auto">
          <a:xfrm>
            <a:off x="4328205" y="3592513"/>
            <a:ext cx="1173162"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1" name="Rectangle 7">
            <a:extLst>
              <a:ext uri="{FF2B5EF4-FFF2-40B4-BE49-F238E27FC236}">
                <a16:creationId xmlns:a16="http://schemas.microsoft.com/office/drawing/2014/main" id="{7B451310-8A49-D846-A510-E8E2D53F9F27}"/>
              </a:ext>
            </a:extLst>
          </p:cNvPr>
          <p:cNvSpPr>
            <a:spLocks noGrp="1" noChangeArrowheads="1"/>
          </p:cNvSpPr>
          <p:nvPr>
            <p:ph type="title"/>
          </p:nvPr>
        </p:nvSpPr>
        <p:spPr>
          <a:noFill/>
        </p:spPr>
        <p:txBody>
          <a:bodyPr/>
          <a:lstStyle/>
          <a:p>
            <a:pPr defTabSz="903288"/>
            <a:r>
              <a:rPr lang="en-US" altLang="fr-FR" dirty="0">
                <a:latin typeface="Arial" panose="020B0604020202020204" pitchFamily="34" charset="0"/>
                <a:ea typeface="ＭＳ Ｐゴシック" panose="020B0600070205080204" pitchFamily="34" charset="-128"/>
              </a:rPr>
              <a:t>MySQL : </a:t>
            </a:r>
            <a:r>
              <a:rPr lang="en-US" altLang="fr-FR" dirty="0" err="1">
                <a:latin typeface="Arial" panose="020B0604020202020204" pitchFamily="34" charset="0"/>
                <a:ea typeface="ＭＳ Ｐゴシック" panose="020B0600070205080204" pitchFamily="34" charset="-128"/>
              </a:rPr>
              <a:t>Objets</a:t>
            </a:r>
            <a:r>
              <a:rPr lang="en-US" altLang="fr-FR" dirty="0">
                <a:latin typeface="Arial" panose="020B0604020202020204" pitchFamily="34" charset="0"/>
                <a:ea typeface="ＭＳ Ｐゴシック" panose="020B0600070205080204" pitchFamily="34" charset="-128"/>
              </a:rPr>
              <a:t> </a:t>
            </a:r>
            <a:r>
              <a:rPr lang="en-US" altLang="fr-FR" dirty="0" err="1">
                <a:latin typeface="Arial" panose="020B0604020202020204" pitchFamily="34" charset="0"/>
                <a:ea typeface="ＭＳ Ｐゴシック" panose="020B0600070205080204" pitchFamily="34" charset="-128"/>
              </a:rPr>
              <a:t>gérés</a:t>
            </a:r>
            <a:endParaRPr lang="en-US" altLang="fr-FR" dirty="0">
              <a:latin typeface="Arial" panose="020B0604020202020204" pitchFamily="34" charset="0"/>
              <a:ea typeface="ＭＳ Ｐゴシック" panose="020B0600070205080204" pitchFamily="34" charset="-128"/>
            </a:endParaRPr>
          </a:p>
        </p:txBody>
      </p:sp>
      <p:sp>
        <p:nvSpPr>
          <p:cNvPr id="21512" name="Rectangle 8">
            <a:extLst>
              <a:ext uri="{FF2B5EF4-FFF2-40B4-BE49-F238E27FC236}">
                <a16:creationId xmlns:a16="http://schemas.microsoft.com/office/drawing/2014/main" id="{54628D92-8AE0-634B-9FDA-13A3529D1A16}"/>
              </a:ext>
            </a:extLst>
          </p:cNvPr>
          <p:cNvSpPr>
            <a:spLocks noChangeArrowheads="1"/>
          </p:cNvSpPr>
          <p:nvPr/>
        </p:nvSpPr>
        <p:spPr bwMode="auto">
          <a:xfrm>
            <a:off x="4186917" y="3821113"/>
            <a:ext cx="1173163"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3" name="Rectangle 9">
            <a:extLst>
              <a:ext uri="{FF2B5EF4-FFF2-40B4-BE49-F238E27FC236}">
                <a16:creationId xmlns:a16="http://schemas.microsoft.com/office/drawing/2014/main" id="{80B303B7-6F7F-0E4F-8D18-C6764F39C6DB}"/>
              </a:ext>
            </a:extLst>
          </p:cNvPr>
          <p:cNvSpPr>
            <a:spLocks noChangeArrowheads="1"/>
          </p:cNvSpPr>
          <p:nvPr/>
        </p:nvSpPr>
        <p:spPr bwMode="auto">
          <a:xfrm>
            <a:off x="4264705" y="3938588"/>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1800" dirty="0">
                <a:latin typeface="Arial" panose="020B0604020202020204" pitchFamily="34" charset="0"/>
              </a:rPr>
              <a:t>TABLES</a:t>
            </a:r>
          </a:p>
        </p:txBody>
      </p:sp>
      <p:sp>
        <p:nvSpPr>
          <p:cNvPr id="21514" name="Rectangle 10">
            <a:extLst>
              <a:ext uri="{FF2B5EF4-FFF2-40B4-BE49-F238E27FC236}">
                <a16:creationId xmlns:a16="http://schemas.microsoft.com/office/drawing/2014/main" id="{A5783A84-332C-AE48-9A68-4B50F7150A61}"/>
              </a:ext>
            </a:extLst>
          </p:cNvPr>
          <p:cNvSpPr>
            <a:spLocks noChangeArrowheads="1"/>
          </p:cNvSpPr>
          <p:nvPr/>
        </p:nvSpPr>
        <p:spPr bwMode="auto">
          <a:xfrm>
            <a:off x="3039389" y="4524375"/>
            <a:ext cx="178093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dirty="0">
                <a:latin typeface="Arial" panose="020B0604020202020204" pitchFamily="34" charset="0"/>
              </a:rPr>
              <a:t>(</a:t>
            </a:r>
            <a:r>
              <a:rPr lang="en-US" altLang="fr-FR" sz="2000" dirty="0" err="1">
                <a:latin typeface="Arial" panose="020B0604020202020204" pitchFamily="34" charset="0"/>
              </a:rPr>
              <a:t>Contraintes</a:t>
            </a:r>
            <a:r>
              <a:rPr lang="en-US" altLang="fr-FR" sz="2000" dirty="0">
                <a:latin typeface="Arial" panose="020B0604020202020204" pitchFamily="34" charset="0"/>
              </a:rPr>
              <a:t>)</a:t>
            </a:r>
          </a:p>
        </p:txBody>
      </p:sp>
      <p:sp>
        <p:nvSpPr>
          <p:cNvPr id="21515" name="Rectangle 11">
            <a:extLst>
              <a:ext uri="{FF2B5EF4-FFF2-40B4-BE49-F238E27FC236}">
                <a16:creationId xmlns:a16="http://schemas.microsoft.com/office/drawing/2014/main" id="{1ADC28FC-82A9-2242-BF17-5EF783250A5C}"/>
              </a:ext>
            </a:extLst>
          </p:cNvPr>
          <p:cNvSpPr>
            <a:spLocks noChangeArrowheads="1"/>
          </p:cNvSpPr>
          <p:nvPr/>
        </p:nvSpPr>
        <p:spPr bwMode="auto">
          <a:xfrm>
            <a:off x="7460563" y="3078163"/>
            <a:ext cx="159819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dirty="0" err="1">
                <a:latin typeface="Arial" panose="020B0604020202020204" pitchFamily="34" charset="0"/>
              </a:rPr>
              <a:t>Procédures</a:t>
            </a:r>
            <a:endParaRPr lang="en-US" altLang="fr-FR" sz="2000" dirty="0">
              <a:latin typeface="Arial" panose="020B0604020202020204" pitchFamily="34" charset="0"/>
            </a:endParaRPr>
          </a:p>
        </p:txBody>
      </p:sp>
      <p:sp>
        <p:nvSpPr>
          <p:cNvPr id="21516" name="Rectangle 12">
            <a:extLst>
              <a:ext uri="{FF2B5EF4-FFF2-40B4-BE49-F238E27FC236}">
                <a16:creationId xmlns:a16="http://schemas.microsoft.com/office/drawing/2014/main" id="{57100208-A8F3-BE47-8D16-D18D7FDD5106}"/>
              </a:ext>
            </a:extLst>
          </p:cNvPr>
          <p:cNvSpPr>
            <a:spLocks noChangeArrowheads="1"/>
          </p:cNvSpPr>
          <p:nvPr/>
        </p:nvSpPr>
        <p:spPr bwMode="auto">
          <a:xfrm>
            <a:off x="1366609" y="2795132"/>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Index</a:t>
            </a:r>
          </a:p>
        </p:txBody>
      </p:sp>
      <p:sp>
        <p:nvSpPr>
          <p:cNvPr id="21517" name="AutoShape 13">
            <a:extLst>
              <a:ext uri="{FF2B5EF4-FFF2-40B4-BE49-F238E27FC236}">
                <a16:creationId xmlns:a16="http://schemas.microsoft.com/office/drawing/2014/main" id="{68CBFC41-E69B-9D42-A52C-A4133C525F77}"/>
              </a:ext>
            </a:extLst>
          </p:cNvPr>
          <p:cNvSpPr>
            <a:spLocks noChangeArrowheads="1"/>
          </p:cNvSpPr>
          <p:nvPr/>
        </p:nvSpPr>
        <p:spPr bwMode="auto">
          <a:xfrm>
            <a:off x="2769507" y="285228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8" name="AutoShape 14">
            <a:extLst>
              <a:ext uri="{FF2B5EF4-FFF2-40B4-BE49-F238E27FC236}">
                <a16:creationId xmlns:a16="http://schemas.microsoft.com/office/drawing/2014/main" id="{61F1296B-23C6-D04D-91E8-49196E2AD5E4}"/>
              </a:ext>
            </a:extLst>
          </p:cNvPr>
          <p:cNvSpPr>
            <a:spLocks noChangeArrowheads="1"/>
          </p:cNvSpPr>
          <p:nvPr/>
        </p:nvSpPr>
        <p:spPr bwMode="auto">
          <a:xfrm>
            <a:off x="6620775" y="3135313"/>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9" name="Rectangle 15">
            <a:extLst>
              <a:ext uri="{FF2B5EF4-FFF2-40B4-BE49-F238E27FC236}">
                <a16:creationId xmlns:a16="http://schemas.microsoft.com/office/drawing/2014/main" id="{1127A217-99C8-0947-9344-6337F016216B}"/>
              </a:ext>
            </a:extLst>
          </p:cNvPr>
          <p:cNvSpPr>
            <a:spLocks noChangeArrowheads="1"/>
          </p:cNvSpPr>
          <p:nvPr/>
        </p:nvSpPr>
        <p:spPr bwMode="auto">
          <a:xfrm>
            <a:off x="4386942" y="4829175"/>
            <a:ext cx="1268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Données</a:t>
            </a:r>
          </a:p>
        </p:txBody>
      </p:sp>
      <p:sp>
        <p:nvSpPr>
          <p:cNvPr id="21520" name="Rectangle 16">
            <a:extLst>
              <a:ext uri="{FF2B5EF4-FFF2-40B4-BE49-F238E27FC236}">
                <a16:creationId xmlns:a16="http://schemas.microsoft.com/office/drawing/2014/main" id="{9D1E7FE1-2A67-2D48-A285-70187D22AF34}"/>
              </a:ext>
            </a:extLst>
          </p:cNvPr>
          <p:cNvSpPr>
            <a:spLocks noChangeArrowheads="1"/>
          </p:cNvSpPr>
          <p:nvPr/>
        </p:nvSpPr>
        <p:spPr bwMode="auto">
          <a:xfrm>
            <a:off x="5406117" y="4524375"/>
            <a:ext cx="119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Triggers</a:t>
            </a:r>
          </a:p>
        </p:txBody>
      </p:sp>
      <p:sp>
        <p:nvSpPr>
          <p:cNvPr id="21523" name="Rectangle 19">
            <a:extLst>
              <a:ext uri="{FF2B5EF4-FFF2-40B4-BE49-F238E27FC236}">
                <a16:creationId xmlns:a16="http://schemas.microsoft.com/office/drawing/2014/main" id="{CF2626C1-FD39-804B-BD9A-80CE445CEF43}"/>
              </a:ext>
            </a:extLst>
          </p:cNvPr>
          <p:cNvSpPr>
            <a:spLocks noChangeArrowheads="1"/>
          </p:cNvSpPr>
          <p:nvPr/>
        </p:nvSpPr>
        <p:spPr bwMode="auto">
          <a:xfrm>
            <a:off x="7427225" y="3535363"/>
            <a:ext cx="141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Fonctions</a:t>
            </a:r>
          </a:p>
        </p:txBody>
      </p:sp>
      <p:sp>
        <p:nvSpPr>
          <p:cNvPr id="21524" name="AutoShape 20">
            <a:extLst>
              <a:ext uri="{FF2B5EF4-FFF2-40B4-BE49-F238E27FC236}">
                <a16:creationId xmlns:a16="http://schemas.microsoft.com/office/drawing/2014/main" id="{B4E35A6D-135D-8846-B5B7-8880A3120CEF}"/>
              </a:ext>
            </a:extLst>
          </p:cNvPr>
          <p:cNvSpPr>
            <a:spLocks noChangeArrowheads="1"/>
          </p:cNvSpPr>
          <p:nvPr/>
        </p:nvSpPr>
        <p:spPr bwMode="auto">
          <a:xfrm>
            <a:off x="6620775" y="3592513"/>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26" name="Rectangle 25">
            <a:extLst>
              <a:ext uri="{FF2B5EF4-FFF2-40B4-BE49-F238E27FC236}">
                <a16:creationId xmlns:a16="http://schemas.microsoft.com/office/drawing/2014/main" id="{8DF4C82B-7950-D04E-81BE-5C4C55C431DE}"/>
              </a:ext>
            </a:extLst>
          </p:cNvPr>
          <p:cNvSpPr>
            <a:spLocks noChangeArrowheads="1"/>
          </p:cNvSpPr>
          <p:nvPr/>
        </p:nvSpPr>
        <p:spPr bwMode="auto">
          <a:xfrm>
            <a:off x="3572555" y="6124575"/>
            <a:ext cx="646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Vue</a:t>
            </a:r>
          </a:p>
        </p:txBody>
      </p:sp>
      <p:sp>
        <p:nvSpPr>
          <p:cNvPr id="21528" name="AutoShape 28">
            <a:extLst>
              <a:ext uri="{FF2B5EF4-FFF2-40B4-BE49-F238E27FC236}">
                <a16:creationId xmlns:a16="http://schemas.microsoft.com/office/drawing/2014/main" id="{0F60CE86-941F-1145-9A7A-364250A922C8}"/>
              </a:ext>
            </a:extLst>
          </p:cNvPr>
          <p:cNvSpPr>
            <a:spLocks noChangeArrowheads="1"/>
          </p:cNvSpPr>
          <p:nvPr/>
        </p:nvSpPr>
        <p:spPr bwMode="auto">
          <a:xfrm>
            <a:off x="3766230" y="5497513"/>
            <a:ext cx="327025" cy="584200"/>
          </a:xfrm>
          <a:prstGeom prst="upArrow">
            <a:avLst>
              <a:gd name="adj1" fmla="val 50000"/>
              <a:gd name="adj2" fmla="val 82423"/>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Tree>
    <p:extLst>
      <p:ext uri="{BB962C8B-B14F-4D97-AF65-F5344CB8AC3E}">
        <p14:creationId xmlns:p14="http://schemas.microsoft.com/office/powerpoint/2010/main" val="2918850792"/>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fr-FR" altLang="x-none">
                <a:ea typeface="ＭＳ Ｐゴシック" charset="-128"/>
              </a:rPr>
              <a:t>Index</a:t>
            </a:r>
          </a:p>
        </p:txBody>
      </p:sp>
      <p:sp>
        <p:nvSpPr>
          <p:cNvPr id="6" name="Rectangle 3"/>
          <p:cNvSpPr>
            <a:spLocks noGrp="1" noChangeArrowheads="1"/>
          </p:cNvSpPr>
          <p:nvPr>
            <p:ph idx="1"/>
          </p:nvPr>
        </p:nvSpPr>
        <p:spPr/>
        <p:txBody>
          <a:bodyPr/>
          <a:lstStyle/>
          <a:p>
            <a:pPr eaLnBrk="1" hangingPunct="1">
              <a:lnSpc>
                <a:spcPct val="80000"/>
              </a:lnSpc>
            </a:pPr>
            <a:r>
              <a:rPr lang="fr-FR" altLang="x-none" sz="2000" dirty="0">
                <a:ea typeface="ＭＳ Ｐゴシック" charset="-128"/>
              </a:rPr>
              <a:t>Les index permettent :</a:t>
            </a:r>
          </a:p>
          <a:p>
            <a:pPr lvl="1" eaLnBrk="1" hangingPunct="1">
              <a:lnSpc>
                <a:spcPct val="80000"/>
              </a:lnSpc>
            </a:pPr>
            <a:r>
              <a:rPr lang="fr-FR" altLang="x-none" sz="1800" dirty="0">
                <a:ea typeface="ＭＳ Ｐゴシック" charset="-128"/>
              </a:rPr>
              <a:t>d'améliorer les performances en réduisant les lectures de blocs nécessaires pour retrouver les données,</a:t>
            </a:r>
          </a:p>
          <a:p>
            <a:pPr lvl="1" eaLnBrk="1" hangingPunct="1">
              <a:lnSpc>
                <a:spcPct val="80000"/>
              </a:lnSpc>
            </a:pPr>
            <a:r>
              <a:rPr lang="fr-FR" altLang="x-none" sz="1800" dirty="0">
                <a:ea typeface="ＭＳ Ｐゴシック" charset="-128"/>
              </a:rPr>
              <a:t>de garantir l'unicité (INDEX UNIQUE).</a:t>
            </a:r>
          </a:p>
          <a:p>
            <a:pPr eaLnBrk="1" hangingPunct="1">
              <a:lnSpc>
                <a:spcPct val="90000"/>
              </a:lnSpc>
            </a:pPr>
            <a:r>
              <a:rPr lang="fr-FR" altLang="x-none" sz="2000" b="1" dirty="0">
                <a:ea typeface="ＭＳ Ｐゴシック" charset="-128"/>
              </a:rPr>
              <a:t>Index</a:t>
            </a:r>
            <a:r>
              <a:rPr lang="fr-FR" altLang="x-none" sz="2000" dirty="0">
                <a:ea typeface="ＭＳ Ｐゴシック" charset="-128"/>
              </a:rPr>
              <a:t> toujours positionné sur un fichier trié. Le(s) champ(s) sur le(s)quel(s) le fichier est trié est appelé </a:t>
            </a:r>
            <a:r>
              <a:rPr lang="fr-FR" altLang="x-none" sz="2000" b="1" dirty="0">
                <a:ea typeface="ＭＳ Ｐゴシック" charset="-128"/>
              </a:rPr>
              <a:t>clé </a:t>
            </a:r>
            <a:r>
              <a:rPr lang="fr-FR" altLang="x-none" sz="2000" dirty="0">
                <a:ea typeface="ＭＳ Ｐゴシック" charset="-128"/>
              </a:rPr>
              <a:t>(≠ clé primaire).</a:t>
            </a:r>
          </a:p>
          <a:p>
            <a:pPr eaLnBrk="1" hangingPunct="1">
              <a:lnSpc>
                <a:spcPct val="90000"/>
              </a:lnSpc>
            </a:pPr>
            <a:r>
              <a:rPr lang="fr-FR" altLang="x-none" sz="2000" dirty="0">
                <a:ea typeface="ＭＳ Ｐゴシック" charset="-128"/>
              </a:rPr>
              <a:t>Un index est un </a:t>
            </a:r>
            <a:r>
              <a:rPr lang="fr-FR" altLang="x-none" sz="2000" i="1" dirty="0">
                <a:ea typeface="ＭＳ Ｐゴシック" charset="-128"/>
              </a:rPr>
              <a:t>second fichier </a:t>
            </a:r>
            <a:r>
              <a:rPr lang="fr-FR" altLang="x-none" sz="2000" dirty="0">
                <a:ea typeface="ＭＳ Ｐゴシック" charset="-128"/>
              </a:rPr>
              <a:t>possédant les caractéristiques suivantes:</a:t>
            </a:r>
            <a:endParaRPr lang="fr-FR" altLang="x-none" sz="2400" dirty="0">
              <a:ea typeface="ＭＳ Ｐゴシック" charset="-128"/>
            </a:endParaRPr>
          </a:p>
          <a:p>
            <a:pPr lvl="1" eaLnBrk="1" hangingPunct="1">
              <a:lnSpc>
                <a:spcPct val="90000"/>
              </a:lnSpc>
            </a:pPr>
            <a:r>
              <a:rPr lang="fr-FR" altLang="x-none" sz="1800" dirty="0">
                <a:ea typeface="ＭＳ Ｐゴシック" charset="-128"/>
              </a:rPr>
              <a:t>Les articles sont des couples </a:t>
            </a:r>
            <a:r>
              <a:rPr lang="fr-FR" altLang="x-none" sz="1800" i="1" dirty="0">
                <a:ea typeface="ＭＳ Ｐゴシック" charset="-128"/>
              </a:rPr>
              <a:t>(</a:t>
            </a:r>
            <a:r>
              <a:rPr lang="fr-FR" altLang="x-none" sz="1800" i="1" dirty="0" err="1">
                <a:ea typeface="ＭＳ Ｐゴシック" charset="-128"/>
              </a:rPr>
              <a:t>valeurdecléderecherche</a:t>
            </a:r>
            <a:r>
              <a:rPr lang="fr-FR" altLang="x-none" sz="1800" i="1" dirty="0">
                <a:ea typeface="ＭＳ Ｐゴシック" charset="-128"/>
              </a:rPr>
              <a:t>, </a:t>
            </a:r>
            <a:r>
              <a:rPr lang="fr-FR" altLang="x-none" sz="1800" i="1" dirty="0" err="1">
                <a:ea typeface="ＭＳ Ｐゴシック" charset="-128"/>
              </a:rPr>
              <a:t>adressedepage</a:t>
            </a:r>
            <a:r>
              <a:rPr lang="fr-FR" altLang="x-none" sz="1800" i="1" dirty="0">
                <a:ea typeface="ＭＳ Ｐゴシック" charset="-128"/>
              </a:rPr>
              <a:t>)</a:t>
            </a:r>
          </a:p>
          <a:p>
            <a:pPr lvl="1" eaLnBrk="1" hangingPunct="1">
              <a:lnSpc>
                <a:spcPct val="90000"/>
              </a:lnSpc>
            </a:pPr>
            <a:r>
              <a:rPr lang="fr-FR" altLang="x-none" sz="1800" dirty="0">
                <a:ea typeface="ＭＳ Ｐゴシック" charset="-128"/>
              </a:rPr>
              <a:t>Une </a:t>
            </a:r>
            <a:r>
              <a:rPr lang="fr-FR" altLang="x-none" sz="1800" dirty="0" err="1">
                <a:ea typeface="ＭＳ Ｐゴシック" charset="-128"/>
              </a:rPr>
              <a:t>occurence</a:t>
            </a:r>
            <a:r>
              <a:rPr lang="fr-FR" altLang="x-none" sz="1800" dirty="0">
                <a:ea typeface="ＭＳ Ｐゴシック" charset="-128"/>
              </a:rPr>
              <a:t> </a:t>
            </a:r>
            <a:r>
              <a:rPr lang="fr-FR" altLang="x-none" sz="1800" i="1" dirty="0">
                <a:ea typeface="ＭＳ Ｐゴシック" charset="-128"/>
              </a:rPr>
              <a:t>(v, b) (</a:t>
            </a:r>
            <a:r>
              <a:rPr lang="fr-FR" altLang="x-none" sz="1800" dirty="0">
                <a:ea typeface="ＭＳ Ｐゴシック" charset="-128"/>
              </a:rPr>
              <a:t>ou</a:t>
            </a:r>
            <a:r>
              <a:rPr lang="fr-FR" altLang="x-none" sz="1800" i="1" dirty="0">
                <a:ea typeface="ＭＳ Ｐゴシック" charset="-128"/>
              </a:rPr>
              <a:t> entrée) </a:t>
            </a:r>
            <a:r>
              <a:rPr lang="fr-FR" altLang="x-none" sz="1800" dirty="0">
                <a:ea typeface="ＭＳ Ｐゴシック" charset="-128"/>
              </a:rPr>
              <a:t>dans un index signifie que le premier enregistrement dans la page </a:t>
            </a:r>
            <a:r>
              <a:rPr lang="fr-FR" altLang="x-none" sz="1800" b="1" i="1" dirty="0">
                <a:ea typeface="ＭＳ Ｐゴシック" charset="-128"/>
              </a:rPr>
              <a:t>b</a:t>
            </a:r>
            <a:r>
              <a:rPr lang="fr-FR" altLang="x-none" sz="1800" i="1" dirty="0">
                <a:ea typeface="ＭＳ Ｐゴシック" charset="-128"/>
              </a:rPr>
              <a:t> </a:t>
            </a:r>
            <a:r>
              <a:rPr lang="fr-FR" altLang="x-none" sz="1800" dirty="0">
                <a:ea typeface="ＭＳ Ｐゴシック" charset="-128"/>
              </a:rPr>
              <a:t>du fichier trié a pour valeur de clé </a:t>
            </a:r>
            <a:r>
              <a:rPr lang="fr-FR" altLang="x-none" sz="1800" b="1" i="1" dirty="0">
                <a:ea typeface="ＭＳ Ｐゴシック" charset="-128"/>
              </a:rPr>
              <a:t>v</a:t>
            </a:r>
            <a:r>
              <a:rPr lang="fr-FR" altLang="x-none" sz="1800" dirty="0">
                <a:ea typeface="ＭＳ Ｐゴシック" charset="-128"/>
              </a:rPr>
              <a:t>.</a:t>
            </a:r>
            <a:endParaRPr lang="fr-FR" altLang="x-none" sz="2000" dirty="0">
              <a:ea typeface="ＭＳ Ｐゴシック" charset="-128"/>
            </a:endParaRPr>
          </a:p>
          <a:p>
            <a:pPr eaLnBrk="1" hangingPunct="1">
              <a:lnSpc>
                <a:spcPct val="90000"/>
              </a:lnSpc>
            </a:pPr>
            <a:r>
              <a:rPr lang="fr-FR" altLang="x-none" sz="2000" dirty="0">
                <a:ea typeface="ＭＳ Ｐゴシック" charset="-128"/>
              </a:rPr>
              <a:t>L'index est lui-même </a:t>
            </a:r>
            <a:r>
              <a:rPr lang="fr-FR" altLang="x-none" sz="2000" b="1" dirty="0">
                <a:ea typeface="ＭＳ Ｐゴシック" charset="-128"/>
              </a:rPr>
              <a:t>trié</a:t>
            </a:r>
            <a:r>
              <a:rPr lang="fr-FR" altLang="x-none" sz="2000" dirty="0">
                <a:ea typeface="ＭＳ Ｐゴシック" charset="-128"/>
              </a:rPr>
              <a:t> sur la valeur de clé.</a:t>
            </a:r>
            <a:endParaRPr lang="fr-FR" altLang="x-none" sz="2400"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1800227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fr-FR" altLang="x-none">
                <a:ea typeface="ＭＳ Ｐゴシック" charset="-128"/>
              </a:rPr>
              <a:t>Exemple fichier indexé</a:t>
            </a:r>
          </a:p>
        </p:txBody>
      </p:sp>
      <p:graphicFrame>
        <p:nvGraphicFramePr>
          <p:cNvPr id="1038339" name="Group 3"/>
          <p:cNvGraphicFramePr>
            <a:graphicFrameLocks noGrp="1"/>
          </p:cNvGraphicFramePr>
          <p:nvPr>
            <p:ph sz="half" idx="1"/>
          </p:nvPr>
        </p:nvGraphicFramePr>
        <p:xfrm>
          <a:off x="1258888" y="2332038"/>
          <a:ext cx="5763219" cy="518048"/>
        </p:xfrm>
        <a:graphic>
          <a:graphicData uri="http://schemas.openxmlformats.org/drawingml/2006/table">
            <a:tbl>
              <a:tblPr/>
              <a:tblGrid>
                <a:gridCol w="1293812">
                  <a:extLst>
                    <a:ext uri="{9D8B030D-6E8A-4147-A177-3AD203B41FA5}">
                      <a16:colId xmlns:a16="http://schemas.microsoft.com/office/drawing/2014/main" val="20000"/>
                    </a:ext>
                  </a:extLst>
                </a:gridCol>
                <a:gridCol w="208260">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208260">
                  <a:extLst>
                    <a:ext uri="{9D8B030D-6E8A-4147-A177-3AD203B41FA5}">
                      <a16:colId xmlns:a16="http://schemas.microsoft.com/office/drawing/2014/main" val="20003"/>
                    </a:ext>
                  </a:extLst>
                </a:gridCol>
                <a:gridCol w="132873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928688">
                  <a:extLst>
                    <a:ext uri="{9D8B030D-6E8A-4147-A177-3AD203B41FA5}">
                      <a16:colId xmlns:a16="http://schemas.microsoft.com/office/drawing/2014/main" val="20006"/>
                    </a:ext>
                  </a:extLst>
                </a:gridCol>
                <a:gridCol w="222250">
                  <a:extLst>
                    <a:ext uri="{9D8B030D-6E8A-4147-A177-3AD203B41FA5}">
                      <a16:colId xmlns:a16="http://schemas.microsoft.com/office/drawing/2014/main" val="20007"/>
                    </a:ext>
                  </a:extLst>
                </a:gridCol>
              </a:tblGrid>
              <a:tr h="517525">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Greystocke</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Smoke</a:t>
                      </a: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2800" b="0" i="0" u="none" strike="noStrike" cap="none" normalizeH="0" baseline="0">
                        <a:ln>
                          <a:noFill/>
                        </a:ln>
                        <a:solidFill>
                          <a:schemeClr val="tx1"/>
                        </a:solidFill>
                        <a:effectLst/>
                        <a:latin typeface="Tahoma" charset="0"/>
                        <a:ea typeface="ＭＳ Ｐゴシック" charset="-128"/>
                      </a:endParaRPr>
                    </a:p>
                  </a:txBody>
                  <a:tcPr marL="91430" marR="91430" marT="45664" marB="4566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38359" name="Group 23"/>
          <p:cNvGraphicFramePr>
            <a:graphicFrameLocks noGrp="1"/>
          </p:cNvGraphicFramePr>
          <p:nvPr>
            <p:ph sz="half" idx="2"/>
          </p:nvPr>
        </p:nvGraphicFramePr>
        <p:xfrm>
          <a:off x="179388" y="3860800"/>
          <a:ext cx="8287356" cy="1411288"/>
        </p:xfrm>
        <a:graphic>
          <a:graphicData uri="http://schemas.openxmlformats.org/drawingml/2006/table">
            <a:tbl>
              <a:tblPr/>
              <a:tblGrid>
                <a:gridCol w="1703387">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1858962">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438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2014538">
                  <a:extLst>
                    <a:ext uri="{9D8B030D-6E8A-4147-A177-3AD203B41FA5}">
                      <a16:colId xmlns:a16="http://schemas.microsoft.com/office/drawing/2014/main" val="20006"/>
                    </a:ext>
                  </a:extLst>
                </a:gridCol>
              </a:tblGrid>
              <a:tr h="1411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Annie Hall 1977</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Brazil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Casablanca 1942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Easy Rider 1969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Greystoke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Jurassic Park 1992</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Impitoyable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Manhattan 1979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Metropolis 1926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Psychose 1960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Reservoir Dogs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Shining 1980</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Smoke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Twin Peaks 1990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Underground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Vertigo 1958</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6239" name="Line 53"/>
          <p:cNvSpPr>
            <a:spLocks noChangeShapeType="1"/>
          </p:cNvSpPr>
          <p:nvPr/>
        </p:nvSpPr>
        <p:spPr bwMode="auto">
          <a:xfrm>
            <a:off x="2627313"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0" name="Line 54"/>
          <p:cNvSpPr>
            <a:spLocks noChangeShapeType="1"/>
          </p:cNvSpPr>
          <p:nvPr/>
        </p:nvSpPr>
        <p:spPr bwMode="auto">
          <a:xfrm flipH="1">
            <a:off x="611188" y="3141663"/>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1" name="Line 55"/>
          <p:cNvSpPr>
            <a:spLocks noChangeShapeType="1"/>
          </p:cNvSpPr>
          <p:nvPr/>
        </p:nvSpPr>
        <p:spPr bwMode="auto">
          <a:xfrm>
            <a:off x="611188"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2" name="Line 56"/>
          <p:cNvSpPr>
            <a:spLocks noChangeShapeType="1"/>
          </p:cNvSpPr>
          <p:nvPr/>
        </p:nvSpPr>
        <p:spPr bwMode="auto">
          <a:xfrm>
            <a:off x="4211638"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3" name="Line 57"/>
          <p:cNvSpPr>
            <a:spLocks noChangeShapeType="1"/>
          </p:cNvSpPr>
          <p:nvPr/>
        </p:nvSpPr>
        <p:spPr bwMode="auto">
          <a:xfrm flipH="1">
            <a:off x="3059113" y="3141663"/>
            <a:ext cx="1152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4" name="Line 58"/>
          <p:cNvSpPr>
            <a:spLocks noChangeShapeType="1"/>
          </p:cNvSpPr>
          <p:nvPr/>
        </p:nvSpPr>
        <p:spPr bwMode="auto">
          <a:xfrm>
            <a:off x="3059113"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5" name="Line 59"/>
          <p:cNvSpPr>
            <a:spLocks noChangeShapeType="1"/>
          </p:cNvSpPr>
          <p:nvPr/>
        </p:nvSpPr>
        <p:spPr bwMode="auto">
          <a:xfrm>
            <a:off x="5724525" y="2708275"/>
            <a:ext cx="0" cy="433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6" name="Line 60"/>
          <p:cNvSpPr>
            <a:spLocks noChangeShapeType="1"/>
          </p:cNvSpPr>
          <p:nvPr/>
        </p:nvSpPr>
        <p:spPr bwMode="auto">
          <a:xfrm flipH="1">
            <a:off x="5148263" y="3141663"/>
            <a:ext cx="5762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47" name="Line 61"/>
          <p:cNvSpPr>
            <a:spLocks noChangeShapeType="1"/>
          </p:cNvSpPr>
          <p:nvPr/>
        </p:nvSpPr>
        <p:spPr bwMode="auto">
          <a:xfrm>
            <a:off x="5148263" y="3141663"/>
            <a:ext cx="0" cy="71913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8" name="Line 62"/>
          <p:cNvSpPr>
            <a:spLocks noChangeShapeType="1"/>
          </p:cNvSpPr>
          <p:nvPr/>
        </p:nvSpPr>
        <p:spPr bwMode="auto">
          <a:xfrm>
            <a:off x="6804025" y="2708275"/>
            <a:ext cx="0" cy="115252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49" name="Line 63"/>
          <p:cNvSpPr>
            <a:spLocks noChangeShapeType="1"/>
          </p:cNvSpPr>
          <p:nvPr/>
        </p:nvSpPr>
        <p:spPr bwMode="auto">
          <a:xfrm>
            <a:off x="900113"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0" name="Line 64"/>
          <p:cNvSpPr>
            <a:spLocks noChangeShapeType="1"/>
          </p:cNvSpPr>
          <p:nvPr/>
        </p:nvSpPr>
        <p:spPr bwMode="auto">
          <a:xfrm>
            <a:off x="900113"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1" name="Line 65"/>
          <p:cNvSpPr>
            <a:spLocks noChangeShapeType="1"/>
          </p:cNvSpPr>
          <p:nvPr/>
        </p:nvSpPr>
        <p:spPr bwMode="auto">
          <a:xfrm flipV="1">
            <a:off x="1979613"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2" name="Line 66"/>
          <p:cNvSpPr>
            <a:spLocks noChangeShapeType="1"/>
          </p:cNvSpPr>
          <p:nvPr/>
        </p:nvSpPr>
        <p:spPr bwMode="auto">
          <a:xfrm>
            <a:off x="1979613"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3" name="Line 67"/>
          <p:cNvSpPr>
            <a:spLocks noChangeShapeType="1"/>
          </p:cNvSpPr>
          <p:nvPr/>
        </p:nvSpPr>
        <p:spPr bwMode="auto">
          <a:xfrm>
            <a:off x="2195513"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54" name="Line 68"/>
          <p:cNvSpPr>
            <a:spLocks noChangeShapeType="1"/>
          </p:cNvSpPr>
          <p:nvPr/>
        </p:nvSpPr>
        <p:spPr bwMode="auto">
          <a:xfrm>
            <a:off x="2916238"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5" name="Line 69"/>
          <p:cNvSpPr>
            <a:spLocks noChangeShapeType="1"/>
          </p:cNvSpPr>
          <p:nvPr/>
        </p:nvSpPr>
        <p:spPr bwMode="auto">
          <a:xfrm>
            <a:off x="2916238"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6" name="Line 70"/>
          <p:cNvSpPr>
            <a:spLocks noChangeShapeType="1"/>
          </p:cNvSpPr>
          <p:nvPr/>
        </p:nvSpPr>
        <p:spPr bwMode="auto">
          <a:xfrm flipV="1">
            <a:off x="3995738"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7" name="Line 71"/>
          <p:cNvSpPr>
            <a:spLocks noChangeShapeType="1"/>
          </p:cNvSpPr>
          <p:nvPr/>
        </p:nvSpPr>
        <p:spPr bwMode="auto">
          <a:xfrm>
            <a:off x="3995738"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58" name="Line 72"/>
          <p:cNvSpPr>
            <a:spLocks noChangeShapeType="1"/>
          </p:cNvSpPr>
          <p:nvPr/>
        </p:nvSpPr>
        <p:spPr bwMode="auto">
          <a:xfrm>
            <a:off x="4211638"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59" name="Line 73"/>
          <p:cNvSpPr>
            <a:spLocks noChangeShapeType="1"/>
          </p:cNvSpPr>
          <p:nvPr/>
        </p:nvSpPr>
        <p:spPr bwMode="auto">
          <a:xfrm>
            <a:off x="5219700" y="5300663"/>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0" name="Line 74"/>
          <p:cNvSpPr>
            <a:spLocks noChangeShapeType="1"/>
          </p:cNvSpPr>
          <p:nvPr/>
        </p:nvSpPr>
        <p:spPr bwMode="auto">
          <a:xfrm>
            <a:off x="5219700" y="5373688"/>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1" name="Line 75"/>
          <p:cNvSpPr>
            <a:spLocks noChangeShapeType="1"/>
          </p:cNvSpPr>
          <p:nvPr/>
        </p:nvSpPr>
        <p:spPr bwMode="auto">
          <a:xfrm flipV="1">
            <a:off x="6299200" y="3716338"/>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2" name="Line 76"/>
          <p:cNvSpPr>
            <a:spLocks noChangeShapeType="1"/>
          </p:cNvSpPr>
          <p:nvPr/>
        </p:nvSpPr>
        <p:spPr bwMode="auto">
          <a:xfrm>
            <a:off x="6299200" y="3716338"/>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6263" name="Line 77"/>
          <p:cNvSpPr>
            <a:spLocks noChangeShapeType="1"/>
          </p:cNvSpPr>
          <p:nvPr/>
        </p:nvSpPr>
        <p:spPr bwMode="auto">
          <a:xfrm>
            <a:off x="6515100" y="3716338"/>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6264" name="Text Box 78"/>
          <p:cNvSpPr txBox="1">
            <a:spLocks noChangeArrowheads="1"/>
          </p:cNvSpPr>
          <p:nvPr/>
        </p:nvSpPr>
        <p:spPr bwMode="auto">
          <a:xfrm rot="-5400000">
            <a:off x="8290719" y="2293144"/>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a:t>
            </a:r>
          </a:p>
        </p:txBody>
      </p:sp>
      <p:sp>
        <p:nvSpPr>
          <p:cNvPr id="136265" name="Text Box 79"/>
          <p:cNvSpPr txBox="1">
            <a:spLocks noChangeArrowheads="1"/>
          </p:cNvSpPr>
          <p:nvPr/>
        </p:nvSpPr>
        <p:spPr bwMode="auto">
          <a:xfrm rot="-5400000">
            <a:off x="8198644" y="4331494"/>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FICHIER</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1389396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pPr eaLnBrk="1" hangingPunct="1"/>
            <a:r>
              <a:rPr lang="fr-FR" altLang="x-none">
                <a:ea typeface="ＭＳ Ｐゴシック" charset="-128"/>
              </a:rPr>
              <a:t>Index multi-niveaux :</a:t>
            </a:r>
            <a:br>
              <a:rPr lang="fr-FR" altLang="x-none">
                <a:ea typeface="ＭＳ Ｐゴシック" charset="-128"/>
              </a:rPr>
            </a:br>
            <a:r>
              <a:rPr lang="fr-FR" altLang="x-none">
                <a:ea typeface="ＭＳ Ｐゴシック" charset="-128"/>
              </a:rPr>
              <a:t>cas des index volumineux</a:t>
            </a:r>
          </a:p>
        </p:txBody>
      </p:sp>
      <p:graphicFrame>
        <p:nvGraphicFramePr>
          <p:cNvPr id="1040387" name="Group 3"/>
          <p:cNvGraphicFramePr>
            <a:graphicFrameLocks noGrp="1"/>
          </p:cNvGraphicFramePr>
          <p:nvPr>
            <p:ph sz="half" idx="1"/>
          </p:nvPr>
        </p:nvGraphicFramePr>
        <p:xfrm>
          <a:off x="5154613" y="2982913"/>
          <a:ext cx="3810000" cy="522288"/>
        </p:xfrm>
        <a:graphic>
          <a:graphicData uri="http://schemas.openxmlformats.org/drawingml/2006/table">
            <a:tbl>
              <a:tblPr/>
              <a:tblGrid>
                <a:gridCol w="1901825">
                  <a:extLst>
                    <a:ext uri="{9D8B030D-6E8A-4147-A177-3AD203B41FA5}">
                      <a16:colId xmlns:a16="http://schemas.microsoft.com/office/drawing/2014/main" val="20000"/>
                    </a:ext>
                  </a:extLst>
                </a:gridCol>
                <a:gridCol w="261937">
                  <a:extLst>
                    <a:ext uri="{9D8B030D-6E8A-4147-A177-3AD203B41FA5}">
                      <a16:colId xmlns:a16="http://schemas.microsoft.com/office/drawing/2014/main" val="20001"/>
                    </a:ext>
                  </a:extLst>
                </a:gridCol>
                <a:gridCol w="1328738">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tblGrid>
              <a:tr h="522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Smoke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40399" name="Group 15"/>
          <p:cNvGraphicFramePr>
            <a:graphicFrameLocks noGrp="1"/>
          </p:cNvGraphicFramePr>
          <p:nvPr/>
        </p:nvGraphicFramePr>
        <p:xfrm>
          <a:off x="1906588" y="2997200"/>
          <a:ext cx="3073958" cy="503238"/>
        </p:xfrm>
        <a:graphic>
          <a:graphicData uri="http://schemas.openxmlformats.org/drawingml/2006/table">
            <a:tbl>
              <a:tblPr/>
              <a:tblGrid>
                <a:gridCol w="1293812">
                  <a:extLst>
                    <a:ext uri="{9D8B030D-6E8A-4147-A177-3AD203B41FA5}">
                      <a16:colId xmlns:a16="http://schemas.microsoft.com/office/drawing/2014/main" val="20000"/>
                    </a:ext>
                  </a:extLst>
                </a:gridCol>
                <a:gridCol w="208242">
                  <a:extLst>
                    <a:ext uri="{9D8B030D-6E8A-4147-A177-3AD203B41FA5}">
                      <a16:colId xmlns:a16="http://schemas.microsoft.com/office/drawing/2014/main" val="20001"/>
                    </a:ext>
                  </a:extLst>
                </a:gridCol>
                <a:gridCol w="1363662">
                  <a:extLst>
                    <a:ext uri="{9D8B030D-6E8A-4147-A177-3AD203B41FA5}">
                      <a16:colId xmlns:a16="http://schemas.microsoft.com/office/drawing/2014/main" val="20002"/>
                    </a:ext>
                  </a:extLst>
                </a:gridCol>
                <a:gridCol w="208242">
                  <a:extLst>
                    <a:ext uri="{9D8B030D-6E8A-4147-A177-3AD203B41FA5}">
                      <a16:colId xmlns:a16="http://schemas.microsoft.com/office/drawing/2014/main" val="20003"/>
                    </a:ext>
                  </a:extLst>
                </a:gridCol>
              </a:tblGrid>
              <a:tr h="50323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Greystocke</a:t>
                      </a: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marL="91421" marR="9142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graphicFrame>
        <p:nvGraphicFramePr>
          <p:cNvPr id="1040411" name="Group 27"/>
          <p:cNvGraphicFramePr>
            <a:graphicFrameLocks noGrp="1"/>
          </p:cNvGraphicFramePr>
          <p:nvPr/>
        </p:nvGraphicFramePr>
        <p:xfrm>
          <a:off x="827088" y="4652963"/>
          <a:ext cx="8287356" cy="1411288"/>
        </p:xfrm>
        <a:graphic>
          <a:graphicData uri="http://schemas.openxmlformats.org/drawingml/2006/table">
            <a:tbl>
              <a:tblPr/>
              <a:tblGrid>
                <a:gridCol w="1703387">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1858962">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4387">
                  <a:extLst>
                    <a:ext uri="{9D8B030D-6E8A-4147-A177-3AD203B41FA5}">
                      <a16:colId xmlns:a16="http://schemas.microsoft.com/office/drawing/2014/main" val="20004"/>
                    </a:ext>
                  </a:extLst>
                </a:gridCol>
                <a:gridCol w="209550">
                  <a:extLst>
                    <a:ext uri="{9D8B030D-6E8A-4147-A177-3AD203B41FA5}">
                      <a16:colId xmlns:a16="http://schemas.microsoft.com/office/drawing/2014/main" val="20005"/>
                    </a:ext>
                  </a:extLst>
                </a:gridCol>
                <a:gridCol w="2014538">
                  <a:extLst>
                    <a:ext uri="{9D8B030D-6E8A-4147-A177-3AD203B41FA5}">
                      <a16:colId xmlns:a16="http://schemas.microsoft.com/office/drawing/2014/main" val="20006"/>
                    </a:ext>
                  </a:extLst>
                </a:gridCol>
              </a:tblGrid>
              <a:tr h="1411288">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Annie Hall 1977</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Brazil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Casablanca 1942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Easy Rider 1969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Greystoke 1984</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Jurassic Park 1992</a:t>
                      </a:r>
                      <a:endParaRPr kumimoji="0" lang="fr-FR" altLang="x-none" sz="1600" b="0" i="0" u="none" strike="noStrike" cap="none" normalizeH="0" baseline="0">
                        <a:ln>
                          <a:noFill/>
                        </a:ln>
                        <a:solidFill>
                          <a:schemeClr val="tx1"/>
                        </a:solidFill>
                        <a:effectLst/>
                        <a:latin typeface="Tahoma" charset="0"/>
                        <a:ea typeface="ＭＳ Ｐゴシック" charset="-128"/>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Impitoyable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fr-FR" altLang="x-none" sz="1600" b="0" i="0" u="none" strike="noStrike" cap="none" normalizeH="0" baseline="0">
                          <a:ln>
                            <a:noFill/>
                          </a:ln>
                          <a:solidFill>
                            <a:schemeClr val="tx1"/>
                          </a:solidFill>
                          <a:effectLst/>
                          <a:latin typeface="Tahoma" charset="0"/>
                          <a:ea typeface="ＭＳ Ｐゴシック" charset="-128"/>
                        </a:rPr>
                        <a:t>Manhattan 1979</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Metropolis 1926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Psychose 1960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Reservoir Dogs 1992</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x-none" sz="1600" b="0" i="0" u="none" strike="noStrike" cap="none" normalizeH="0" baseline="0">
                          <a:ln>
                            <a:noFill/>
                          </a:ln>
                          <a:solidFill>
                            <a:schemeClr val="tx1"/>
                          </a:solidFill>
                          <a:effectLst/>
                          <a:latin typeface="Tahoma" charset="0"/>
                          <a:ea typeface="ＭＳ Ｐゴシック" charset="-128"/>
                        </a:rPr>
                        <a:t>Shining 1980</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0" i="0" u="none" strike="noStrike" cap="none" normalizeH="0" baseline="0">
                        <a:ln>
                          <a:noFill/>
                        </a:ln>
                        <a:solidFill>
                          <a:schemeClr val="tx1"/>
                        </a:solidFill>
                        <a:effectLst/>
                        <a:latin typeface="Tahoma" charset="0"/>
                        <a:ea typeface="ＭＳ Ｐゴシック" charset="-128"/>
                      </a:endParaRP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Smoke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Twin Peaks 1990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Underground 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e-DE" altLang="x-none" sz="1600" b="0" i="0" u="none" strike="noStrike" cap="none" normalizeH="0" baseline="0">
                          <a:ln>
                            <a:noFill/>
                          </a:ln>
                          <a:solidFill>
                            <a:schemeClr val="tx1"/>
                          </a:solidFill>
                          <a:effectLst/>
                          <a:latin typeface="Tahoma" charset="0"/>
                          <a:ea typeface="ＭＳ Ｐゴシック" charset="-128"/>
                        </a:rPr>
                        <a:t>Vertigo 1958</a:t>
                      </a:r>
                    </a:p>
                  </a:txBody>
                  <a:tcPr marL="91433" marR="9143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291" name="Line 57"/>
          <p:cNvSpPr>
            <a:spLocks noChangeShapeType="1"/>
          </p:cNvSpPr>
          <p:nvPr/>
        </p:nvSpPr>
        <p:spPr bwMode="auto">
          <a:xfrm>
            <a:off x="3275013"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2" name="Line 58"/>
          <p:cNvSpPr>
            <a:spLocks noChangeShapeType="1"/>
          </p:cNvSpPr>
          <p:nvPr/>
        </p:nvSpPr>
        <p:spPr bwMode="auto">
          <a:xfrm flipH="1">
            <a:off x="1258888" y="3933825"/>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3" name="Line 59"/>
          <p:cNvSpPr>
            <a:spLocks noChangeShapeType="1"/>
          </p:cNvSpPr>
          <p:nvPr/>
        </p:nvSpPr>
        <p:spPr bwMode="auto">
          <a:xfrm>
            <a:off x="1258888"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294" name="Line 60"/>
          <p:cNvSpPr>
            <a:spLocks noChangeShapeType="1"/>
          </p:cNvSpPr>
          <p:nvPr/>
        </p:nvSpPr>
        <p:spPr bwMode="auto">
          <a:xfrm>
            <a:off x="4859338"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5" name="Line 61"/>
          <p:cNvSpPr>
            <a:spLocks noChangeShapeType="1"/>
          </p:cNvSpPr>
          <p:nvPr/>
        </p:nvSpPr>
        <p:spPr bwMode="auto">
          <a:xfrm flipH="1">
            <a:off x="3706813" y="3933825"/>
            <a:ext cx="11525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6" name="Line 62"/>
          <p:cNvSpPr>
            <a:spLocks noChangeShapeType="1"/>
          </p:cNvSpPr>
          <p:nvPr/>
        </p:nvSpPr>
        <p:spPr bwMode="auto">
          <a:xfrm>
            <a:off x="3706813"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297" name="Line 63"/>
          <p:cNvSpPr>
            <a:spLocks noChangeShapeType="1"/>
          </p:cNvSpPr>
          <p:nvPr/>
        </p:nvSpPr>
        <p:spPr bwMode="auto">
          <a:xfrm>
            <a:off x="7235825" y="3500438"/>
            <a:ext cx="0" cy="4333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8" name="Line 64"/>
          <p:cNvSpPr>
            <a:spLocks noChangeShapeType="1"/>
          </p:cNvSpPr>
          <p:nvPr/>
        </p:nvSpPr>
        <p:spPr bwMode="auto">
          <a:xfrm flipH="1">
            <a:off x="5795963" y="3933825"/>
            <a:ext cx="1439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299" name="Line 65"/>
          <p:cNvSpPr>
            <a:spLocks noChangeShapeType="1"/>
          </p:cNvSpPr>
          <p:nvPr/>
        </p:nvSpPr>
        <p:spPr bwMode="auto">
          <a:xfrm>
            <a:off x="5795963" y="3933825"/>
            <a:ext cx="0"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0" name="Line 66"/>
          <p:cNvSpPr>
            <a:spLocks noChangeShapeType="1"/>
          </p:cNvSpPr>
          <p:nvPr/>
        </p:nvSpPr>
        <p:spPr bwMode="auto">
          <a:xfrm>
            <a:off x="8839200" y="3500438"/>
            <a:ext cx="0" cy="115252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1" name="Line 67"/>
          <p:cNvSpPr>
            <a:spLocks noChangeShapeType="1"/>
          </p:cNvSpPr>
          <p:nvPr/>
        </p:nvSpPr>
        <p:spPr bwMode="auto">
          <a:xfrm>
            <a:off x="1547813"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2" name="Line 68"/>
          <p:cNvSpPr>
            <a:spLocks noChangeShapeType="1"/>
          </p:cNvSpPr>
          <p:nvPr/>
        </p:nvSpPr>
        <p:spPr bwMode="auto">
          <a:xfrm>
            <a:off x="1547813"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3" name="Line 69"/>
          <p:cNvSpPr>
            <a:spLocks noChangeShapeType="1"/>
          </p:cNvSpPr>
          <p:nvPr/>
        </p:nvSpPr>
        <p:spPr bwMode="auto">
          <a:xfrm flipV="1">
            <a:off x="2627313"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4" name="Line 70"/>
          <p:cNvSpPr>
            <a:spLocks noChangeShapeType="1"/>
          </p:cNvSpPr>
          <p:nvPr/>
        </p:nvSpPr>
        <p:spPr bwMode="auto">
          <a:xfrm>
            <a:off x="2627313"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5" name="Line 71"/>
          <p:cNvSpPr>
            <a:spLocks noChangeShapeType="1"/>
          </p:cNvSpPr>
          <p:nvPr/>
        </p:nvSpPr>
        <p:spPr bwMode="auto">
          <a:xfrm>
            <a:off x="2843213"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06" name="Line 72"/>
          <p:cNvSpPr>
            <a:spLocks noChangeShapeType="1"/>
          </p:cNvSpPr>
          <p:nvPr/>
        </p:nvSpPr>
        <p:spPr bwMode="auto">
          <a:xfrm>
            <a:off x="3563938"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7" name="Line 73"/>
          <p:cNvSpPr>
            <a:spLocks noChangeShapeType="1"/>
          </p:cNvSpPr>
          <p:nvPr/>
        </p:nvSpPr>
        <p:spPr bwMode="auto">
          <a:xfrm>
            <a:off x="3563938"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8" name="Line 74"/>
          <p:cNvSpPr>
            <a:spLocks noChangeShapeType="1"/>
          </p:cNvSpPr>
          <p:nvPr/>
        </p:nvSpPr>
        <p:spPr bwMode="auto">
          <a:xfrm flipV="1">
            <a:off x="4643438"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09" name="Line 75"/>
          <p:cNvSpPr>
            <a:spLocks noChangeShapeType="1"/>
          </p:cNvSpPr>
          <p:nvPr/>
        </p:nvSpPr>
        <p:spPr bwMode="auto">
          <a:xfrm>
            <a:off x="4643438"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0" name="Line 76"/>
          <p:cNvSpPr>
            <a:spLocks noChangeShapeType="1"/>
          </p:cNvSpPr>
          <p:nvPr/>
        </p:nvSpPr>
        <p:spPr bwMode="auto">
          <a:xfrm>
            <a:off x="4859338"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11" name="Line 77"/>
          <p:cNvSpPr>
            <a:spLocks noChangeShapeType="1"/>
          </p:cNvSpPr>
          <p:nvPr/>
        </p:nvSpPr>
        <p:spPr bwMode="auto">
          <a:xfrm>
            <a:off x="5867400" y="6092825"/>
            <a:ext cx="0" cy="73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2" name="Line 78"/>
          <p:cNvSpPr>
            <a:spLocks noChangeShapeType="1"/>
          </p:cNvSpPr>
          <p:nvPr/>
        </p:nvSpPr>
        <p:spPr bwMode="auto">
          <a:xfrm>
            <a:off x="5867400" y="6165850"/>
            <a:ext cx="1079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3" name="Line 79"/>
          <p:cNvSpPr>
            <a:spLocks noChangeShapeType="1"/>
          </p:cNvSpPr>
          <p:nvPr/>
        </p:nvSpPr>
        <p:spPr bwMode="auto">
          <a:xfrm flipV="1">
            <a:off x="6946900" y="4508500"/>
            <a:ext cx="0" cy="165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4" name="Line 80"/>
          <p:cNvSpPr>
            <a:spLocks noChangeShapeType="1"/>
          </p:cNvSpPr>
          <p:nvPr/>
        </p:nvSpPr>
        <p:spPr bwMode="auto">
          <a:xfrm>
            <a:off x="6946900" y="4508500"/>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15" name="Line 81"/>
          <p:cNvSpPr>
            <a:spLocks noChangeShapeType="1"/>
          </p:cNvSpPr>
          <p:nvPr/>
        </p:nvSpPr>
        <p:spPr bwMode="auto">
          <a:xfrm>
            <a:off x="7162800" y="4508500"/>
            <a:ext cx="0" cy="142875"/>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graphicFrame>
        <p:nvGraphicFramePr>
          <p:cNvPr id="1040466" name="Group 82"/>
          <p:cNvGraphicFramePr>
            <a:graphicFrameLocks noGrp="1"/>
          </p:cNvGraphicFramePr>
          <p:nvPr>
            <p:ph sz="half" idx="2"/>
          </p:nvPr>
        </p:nvGraphicFramePr>
        <p:xfrm>
          <a:off x="2987675" y="1989138"/>
          <a:ext cx="3810000" cy="403225"/>
        </p:xfrm>
        <a:graphic>
          <a:graphicData uri="http://schemas.openxmlformats.org/drawingml/2006/table">
            <a:tbl>
              <a:tblPr/>
              <a:tblGrid>
                <a:gridCol w="1628775">
                  <a:extLst>
                    <a:ext uri="{9D8B030D-6E8A-4147-A177-3AD203B41FA5}">
                      <a16:colId xmlns:a16="http://schemas.microsoft.com/office/drawing/2014/main" val="20000"/>
                    </a:ext>
                  </a:extLst>
                </a:gridCol>
                <a:gridCol w="234950">
                  <a:extLst>
                    <a:ext uri="{9D8B030D-6E8A-4147-A177-3AD203B41FA5}">
                      <a16:colId xmlns:a16="http://schemas.microsoft.com/office/drawing/2014/main" val="20001"/>
                    </a:ext>
                  </a:extLst>
                </a:gridCol>
                <a:gridCol w="1716088">
                  <a:extLst>
                    <a:ext uri="{9D8B030D-6E8A-4147-A177-3AD203B41FA5}">
                      <a16:colId xmlns:a16="http://schemas.microsoft.com/office/drawing/2014/main" val="20002"/>
                    </a:ext>
                  </a:extLst>
                </a:gridCol>
                <a:gridCol w="230187">
                  <a:extLst>
                    <a:ext uri="{9D8B030D-6E8A-4147-A177-3AD203B41FA5}">
                      <a16:colId xmlns:a16="http://schemas.microsoft.com/office/drawing/2014/main" val="20003"/>
                    </a:ext>
                  </a:extLst>
                </a:gridCol>
              </a:tblGrid>
              <a:tr h="403225">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Annie Hall</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tc>
                  <a:txBody>
                    <a:bodyPr/>
                    <a:lstStyle>
                      <a:lvl1pPr marL="342900" indent="-342900"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fr-FR" altLang="x-none" sz="1600" b="1" i="0" u="none" strike="noStrike" cap="none" normalizeH="0" baseline="0">
                          <a:ln>
                            <a:noFill/>
                          </a:ln>
                          <a:solidFill>
                            <a:schemeClr val="tx1"/>
                          </a:solidFill>
                          <a:effectLst/>
                          <a:latin typeface="Tahoma" charset="0"/>
                          <a:ea typeface="ＭＳ Ｐゴシック" charset="-128"/>
                        </a:rPr>
                        <a:t>Metropolis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1600" b="1"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sp>
        <p:nvSpPr>
          <p:cNvPr id="138328" name="Line 94"/>
          <p:cNvSpPr>
            <a:spLocks noChangeShapeType="1"/>
          </p:cNvSpPr>
          <p:nvPr/>
        </p:nvSpPr>
        <p:spPr bwMode="auto">
          <a:xfrm>
            <a:off x="4787900" y="2347913"/>
            <a:ext cx="0"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29" name="Line 95"/>
          <p:cNvSpPr>
            <a:spLocks noChangeShapeType="1"/>
          </p:cNvSpPr>
          <p:nvPr/>
        </p:nvSpPr>
        <p:spPr bwMode="auto">
          <a:xfrm flipH="1">
            <a:off x="2771775" y="2636838"/>
            <a:ext cx="2016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0" name="Line 96"/>
          <p:cNvSpPr>
            <a:spLocks noChangeShapeType="1"/>
          </p:cNvSpPr>
          <p:nvPr/>
        </p:nvSpPr>
        <p:spPr bwMode="auto">
          <a:xfrm>
            <a:off x="2771775" y="2636838"/>
            <a:ext cx="0" cy="360362"/>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31" name="Line 97"/>
          <p:cNvSpPr>
            <a:spLocks noChangeShapeType="1"/>
          </p:cNvSpPr>
          <p:nvPr/>
        </p:nvSpPr>
        <p:spPr bwMode="auto">
          <a:xfrm>
            <a:off x="6659563" y="2349500"/>
            <a:ext cx="0"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2" name="Line 98"/>
          <p:cNvSpPr>
            <a:spLocks noChangeShapeType="1"/>
          </p:cNvSpPr>
          <p:nvPr/>
        </p:nvSpPr>
        <p:spPr bwMode="auto">
          <a:xfrm flipH="1" flipV="1">
            <a:off x="5795963" y="2636838"/>
            <a:ext cx="863600"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38333" name="Line 99"/>
          <p:cNvSpPr>
            <a:spLocks noChangeShapeType="1"/>
          </p:cNvSpPr>
          <p:nvPr/>
        </p:nvSpPr>
        <p:spPr bwMode="auto">
          <a:xfrm>
            <a:off x="5795963" y="2636838"/>
            <a:ext cx="0" cy="360362"/>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138334" name="Text Box 100"/>
          <p:cNvSpPr txBox="1">
            <a:spLocks noChangeArrowheads="1"/>
          </p:cNvSpPr>
          <p:nvPr/>
        </p:nvSpPr>
        <p:spPr bwMode="auto">
          <a:xfrm>
            <a:off x="930275" y="1982788"/>
            <a:ext cx="1766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 niveau 2</a:t>
            </a:r>
          </a:p>
        </p:txBody>
      </p:sp>
      <p:sp>
        <p:nvSpPr>
          <p:cNvPr id="138335" name="Text Box 101"/>
          <p:cNvSpPr txBox="1">
            <a:spLocks noChangeArrowheads="1"/>
          </p:cNvSpPr>
          <p:nvPr/>
        </p:nvSpPr>
        <p:spPr bwMode="auto">
          <a:xfrm>
            <a:off x="0" y="3068638"/>
            <a:ext cx="1766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pPr eaLnBrk="1" hangingPunct="1"/>
            <a:r>
              <a:rPr lang="fr-FR" altLang="x-none" sz="1800" b="0"/>
              <a:t>INDEX niveau 1</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1771537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fr-FR" altLang="x-none">
                <a:ea typeface="ＭＳ Ｐゴシック" charset="-128"/>
              </a:rPr>
              <a:t>Création d</a:t>
            </a:r>
            <a:r>
              <a:rPr lang="ja-JP" altLang="fr-FR">
                <a:ea typeface="ＭＳ Ｐゴシック" charset="-128"/>
              </a:rPr>
              <a:t>’</a:t>
            </a:r>
            <a:r>
              <a:rPr lang="fr-FR" altLang="ja-JP">
                <a:ea typeface="ＭＳ Ｐゴシック" charset="-128"/>
              </a:rPr>
              <a:t>index</a:t>
            </a:r>
            <a:endParaRPr lang="fr-FR" altLang="x-none">
              <a:ea typeface="ＭＳ Ｐゴシック" charset="-128"/>
            </a:endParaRPr>
          </a:p>
        </p:txBody>
      </p:sp>
      <p:sp>
        <p:nvSpPr>
          <p:cNvPr id="140291" name="Rectangle 3"/>
          <p:cNvSpPr>
            <a:spLocks noGrp="1" noChangeArrowheads="1"/>
          </p:cNvSpPr>
          <p:nvPr>
            <p:ph type="body" idx="1"/>
          </p:nvPr>
        </p:nvSpPr>
        <p:spPr/>
        <p:txBody>
          <a:bodyPr/>
          <a:lstStyle/>
          <a:p>
            <a:pPr eaLnBrk="1" hangingPunct="1">
              <a:lnSpc>
                <a:spcPct val="80000"/>
              </a:lnSpc>
            </a:pPr>
            <a:r>
              <a:rPr lang="fr-FR" altLang="x-none" sz="2400">
                <a:latin typeface="Courier New" charset="0"/>
                <a:ea typeface="ＭＳ Ｐゴシック" charset="-128"/>
              </a:rPr>
              <a:t>CREATE INDEX </a:t>
            </a:r>
            <a:r>
              <a:rPr lang="fr-FR" altLang="x-none" sz="2400">
                <a:ea typeface="ＭＳ Ｐゴシック" charset="-128"/>
              </a:rPr>
              <a:t>: pour créer un index, il faut définir</a:t>
            </a:r>
          </a:p>
          <a:p>
            <a:pPr lvl="1" eaLnBrk="1" hangingPunct="1">
              <a:lnSpc>
                <a:spcPct val="80000"/>
              </a:lnSpc>
            </a:pPr>
            <a:r>
              <a:rPr lang="fr-FR" altLang="x-none" sz="2000">
                <a:ea typeface="ＭＳ Ｐゴシック" charset="-128"/>
              </a:rPr>
              <a:t>Le nom de l'index,</a:t>
            </a:r>
          </a:p>
          <a:p>
            <a:pPr lvl="1" eaLnBrk="1" hangingPunct="1">
              <a:lnSpc>
                <a:spcPct val="80000"/>
              </a:lnSpc>
            </a:pPr>
            <a:r>
              <a:rPr lang="fr-FR" altLang="x-none" sz="2000">
                <a:ea typeface="ＭＳ Ｐゴシック" charset="-128"/>
              </a:rPr>
              <a:t>Le nom de la table sur lequel porte l'index,</a:t>
            </a:r>
          </a:p>
          <a:p>
            <a:pPr lvl="1" eaLnBrk="1" hangingPunct="1">
              <a:lnSpc>
                <a:spcPct val="80000"/>
              </a:lnSpc>
            </a:pPr>
            <a:r>
              <a:rPr lang="fr-FR" altLang="x-none" sz="2000">
                <a:ea typeface="ＭＳ Ｐゴシック" charset="-128"/>
              </a:rPr>
              <a:t>Le nom des colonnes de la table (une ou plusieurs colonnes),</a:t>
            </a:r>
          </a:p>
          <a:p>
            <a:pPr lvl="1" eaLnBrk="1" hangingPunct="1">
              <a:lnSpc>
                <a:spcPct val="80000"/>
              </a:lnSpc>
            </a:pPr>
            <a:r>
              <a:rPr lang="fr-FR" altLang="x-none" sz="2000">
                <a:ea typeface="ＭＳ Ｐゴシック" charset="-128"/>
              </a:rPr>
              <a:t>Le type de l'index :</a:t>
            </a:r>
          </a:p>
          <a:p>
            <a:pPr lvl="2" eaLnBrk="1" hangingPunct="1">
              <a:lnSpc>
                <a:spcPct val="80000"/>
              </a:lnSpc>
            </a:pPr>
            <a:r>
              <a:rPr lang="fr-FR" altLang="x-none" sz="1800">
                <a:ea typeface="ＭＳ Ｐゴシック" charset="-128"/>
              </a:rPr>
              <a:t>UNIQUE</a:t>
            </a:r>
          </a:p>
          <a:p>
            <a:pPr lvl="2" eaLnBrk="1" hangingPunct="1">
              <a:lnSpc>
                <a:spcPct val="80000"/>
              </a:lnSpc>
            </a:pPr>
            <a:r>
              <a:rPr lang="fr-FR" altLang="x-none" sz="1800">
                <a:ea typeface="ＭＳ Ｐゴシック" charset="-128"/>
              </a:rPr>
              <a:t>NON UNIQUE</a:t>
            </a:r>
          </a:p>
          <a:p>
            <a:pPr eaLnBrk="1" hangingPunct="1">
              <a:lnSpc>
                <a:spcPct val="80000"/>
              </a:lnSpc>
            </a:pPr>
            <a:r>
              <a:rPr lang="fr-FR" altLang="x-none" sz="1800" b="1">
                <a:ea typeface="ＭＳ Ｐゴシック" charset="-128"/>
              </a:rPr>
              <a:t>Exemple</a:t>
            </a:r>
            <a:r>
              <a:rPr lang="fr-FR" altLang="x-none" sz="1800">
                <a:ea typeface="ＭＳ Ｐゴシック" charset="-128"/>
              </a:rPr>
              <a:t> : création d'un index  sur la table </a:t>
            </a:r>
            <a:r>
              <a:rPr lang="fr-FR" altLang="x-none" sz="1800">
                <a:latin typeface="Courier New" charset="0"/>
                <a:ea typeface="ＭＳ Ｐゴシック" charset="-128"/>
              </a:rPr>
              <a:t>EMP</a:t>
            </a:r>
            <a:r>
              <a:rPr lang="fr-FR" altLang="x-none" sz="1800">
                <a:ea typeface="ＭＳ Ｐゴシック" charset="-128"/>
              </a:rPr>
              <a:t>, colonne </a:t>
            </a:r>
            <a:r>
              <a:rPr lang="fr-FR" altLang="x-none" sz="1800">
                <a:latin typeface="Courier New" charset="0"/>
                <a:ea typeface="ＭＳ Ｐゴシック" charset="-128"/>
              </a:rPr>
              <a:t>DEPTNO </a:t>
            </a:r>
            <a:r>
              <a:rPr lang="fr-FR" altLang="x-none" sz="1800">
                <a:ea typeface="ＭＳ Ｐゴシック" charset="-128"/>
              </a:rPr>
              <a:t>(foreign key)</a:t>
            </a:r>
          </a:p>
          <a:p>
            <a:pPr lvl="1" eaLnBrk="1" hangingPunct="1">
              <a:lnSpc>
                <a:spcPct val="80000"/>
              </a:lnSpc>
              <a:buFont typeface="Wingdings" charset="2"/>
              <a:buNone/>
            </a:pPr>
            <a:r>
              <a:rPr lang="fr-FR" altLang="x-none" sz="1600">
                <a:latin typeface="Courier New" charset="0"/>
                <a:ea typeface="ＭＳ Ｐゴシック" charset="-128"/>
              </a:rPr>
              <a:t>CREATE INDEX idx_emp_deptno ON emp(deptno)</a:t>
            </a:r>
          </a:p>
          <a:p>
            <a:pPr eaLnBrk="1" hangingPunct="1">
              <a:lnSpc>
                <a:spcPct val="80000"/>
              </a:lnSpc>
            </a:pPr>
            <a:r>
              <a:rPr lang="fr-FR" altLang="x-none" sz="1800" b="1">
                <a:ea typeface="ＭＳ Ｐゴシック" charset="-128"/>
              </a:rPr>
              <a:t>Exemple </a:t>
            </a:r>
            <a:r>
              <a:rPr lang="fr-FR" altLang="x-none" sz="1800">
                <a:ea typeface="ＭＳ Ｐゴシック" charset="-128"/>
              </a:rPr>
              <a:t>:  Création d'un index unique portant sur deux colonnes</a:t>
            </a:r>
          </a:p>
          <a:p>
            <a:pPr lvl="1" eaLnBrk="1" hangingPunct="1">
              <a:lnSpc>
                <a:spcPct val="80000"/>
              </a:lnSpc>
              <a:buFont typeface="Wingdings" charset="2"/>
              <a:buNone/>
            </a:pPr>
            <a:r>
              <a:rPr lang="fr-FR" altLang="x-none" sz="1600">
                <a:latin typeface="Courier New" charset="0"/>
                <a:ea typeface="ＭＳ Ｐゴシック" charset="-128"/>
              </a:rPr>
              <a:t>CREATE UNIQUE INDEX idx_dept_deptno_dname</a:t>
            </a:r>
          </a:p>
          <a:p>
            <a:pPr lvl="1" eaLnBrk="1" hangingPunct="1">
              <a:lnSpc>
                <a:spcPct val="80000"/>
              </a:lnSpc>
              <a:buFont typeface="Wingdings" charset="2"/>
              <a:buNone/>
            </a:pPr>
            <a:r>
              <a:rPr lang="fr-FR" altLang="x-none" sz="1600">
                <a:latin typeface="Courier New" charset="0"/>
                <a:ea typeface="ＭＳ Ｐゴシック" charset="-128"/>
              </a:rPr>
              <a:t>ON dept(deptno, dname)</a:t>
            </a:r>
            <a:endParaRPr lang="fr-FR" altLang="x-none" sz="240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1248263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fr-FR" altLang="x-none">
                <a:ea typeface="ＭＳ Ｐゴシック" charset="-128"/>
              </a:rPr>
              <a:t>Quand créer des index ?</a:t>
            </a:r>
            <a:endParaRPr lang="fr-FR" altLang="x-none" sz="2800">
              <a:latin typeface="Courier New" charset="0"/>
              <a:ea typeface="ＭＳ Ｐゴシック" charset="-128"/>
            </a:endParaRPr>
          </a:p>
        </p:txBody>
      </p:sp>
      <p:sp>
        <p:nvSpPr>
          <p:cNvPr id="6" name="Rectangle 3"/>
          <p:cNvSpPr>
            <a:spLocks noGrp="1" noChangeArrowheads="1"/>
          </p:cNvSpPr>
          <p:nvPr>
            <p:ph idx="1"/>
          </p:nvPr>
        </p:nvSpPr>
        <p:spPr/>
        <p:txBody>
          <a:bodyPr>
            <a:normAutofit/>
          </a:bodyPr>
          <a:lstStyle/>
          <a:p>
            <a:pPr eaLnBrk="1" hangingPunct="1"/>
            <a:r>
              <a:rPr lang="fr-FR" altLang="x-none" sz="1900" dirty="0">
                <a:ea typeface="ＭＳ Ｐゴシック" charset="-128"/>
              </a:rPr>
              <a:t>PK : par défaut, les SGBD placent des index uniques sur les PK.</a:t>
            </a:r>
          </a:p>
          <a:p>
            <a:pPr eaLnBrk="1" hangingPunct="1"/>
            <a:r>
              <a:rPr lang="fr-FR" altLang="x-none" sz="1900" dirty="0">
                <a:ea typeface="ＭＳ Ｐゴシック" charset="-128"/>
              </a:rPr>
              <a:t>FK : Les SGBD n</a:t>
            </a:r>
            <a:r>
              <a:rPr lang="ja-JP" altLang="fr-FR" sz="1900" dirty="0">
                <a:ea typeface="ＭＳ Ｐゴシック" charset="-128"/>
              </a:rPr>
              <a:t>’</a:t>
            </a:r>
            <a:r>
              <a:rPr lang="fr-FR" altLang="ja-JP" sz="1900" dirty="0">
                <a:ea typeface="ＭＳ Ｐゴシック" charset="-128"/>
              </a:rPr>
              <a:t>indexent pas les FK =&gt; les indexer (remarque : par défaut, </a:t>
            </a:r>
            <a:r>
              <a:rPr lang="fr-FR" altLang="ja-JP" sz="1900" dirty="0" err="1">
                <a:ea typeface="ＭＳ Ｐゴシック" charset="-128"/>
              </a:rPr>
              <a:t>PowerAMC</a:t>
            </a:r>
            <a:r>
              <a:rPr lang="fr-FR" altLang="ja-JP" sz="1900" dirty="0">
                <a:ea typeface="ＭＳ Ｐゴシック" charset="-128"/>
              </a:rPr>
              <a:t> créée des index sur les FK lors de la génération du script de création des tables). Index non uniques.</a:t>
            </a:r>
          </a:p>
          <a:p>
            <a:pPr eaLnBrk="1" hangingPunct="1"/>
            <a:r>
              <a:rPr lang="fr-FR" altLang="x-none" sz="1900" dirty="0">
                <a:ea typeface="ＭＳ Ｐゴシック" charset="-128"/>
              </a:rPr>
              <a:t>Clés alternatives : index à créer manuellement pour les attributs fréquemment utilisés dans les clauses WHERE des instructions SELECT et UPDATE si les valeurs sont discriminantes (</a:t>
            </a:r>
            <a:r>
              <a:rPr lang="fr-FR" altLang="x-none" sz="1900" dirty="0" err="1">
                <a:ea typeface="ＭＳ Ｐゴシック" charset="-128"/>
              </a:rPr>
              <a:t>nbreuses</a:t>
            </a:r>
            <a:r>
              <a:rPr lang="fr-FR" altLang="x-none" sz="1900" dirty="0">
                <a:ea typeface="ＭＳ Ｐゴシック" charset="-128"/>
              </a:rPr>
              <a:t> valeurs distinctes)</a:t>
            </a:r>
          </a:p>
          <a:p>
            <a:pPr eaLnBrk="1" hangingPunct="1"/>
            <a:r>
              <a:rPr lang="fr-FR" altLang="x-none" sz="1900" dirty="0">
                <a:ea typeface="ＭＳ Ｐゴシック" charset="-128"/>
              </a:rPr>
              <a:t>Eviter les valeurs NULL sur les attributs indexés</a:t>
            </a:r>
          </a:p>
          <a:p>
            <a:pPr eaLnBrk="1" hangingPunct="1"/>
            <a:r>
              <a:rPr lang="fr-FR" altLang="x-none" sz="1900" dirty="0">
                <a:ea typeface="ＭＳ Ｐゴシック" charset="-128"/>
              </a:rPr>
              <a:t>Remarques :</a:t>
            </a:r>
            <a:endParaRPr lang="fr-FR" altLang="x-none" sz="1600" dirty="0">
              <a:ea typeface="ＭＳ Ｐゴシック" charset="-128"/>
            </a:endParaRPr>
          </a:p>
          <a:p>
            <a:pPr lvl="1" eaLnBrk="1" hangingPunct="1"/>
            <a:r>
              <a:rPr lang="fr-FR" altLang="x-none" sz="1600" dirty="0">
                <a:ea typeface="ＭＳ Ｐゴシック" charset="-128"/>
              </a:rPr>
              <a:t>L'index n'est utilisé que si la ou les colonnes font partie de la clause WHERE ou dans le cas des JOINTURES</a:t>
            </a:r>
          </a:p>
          <a:p>
            <a:pPr lvl="1" eaLnBrk="1" hangingPunct="1"/>
            <a:r>
              <a:rPr lang="fr-FR" altLang="x-none" sz="1600" dirty="0">
                <a:ea typeface="ＭＳ Ｐゴシック" charset="-128"/>
              </a:rPr>
              <a:t>L'utilisation de fonctions sur ces colonnes dans la clause WHERE inhibe l'utilisation de l'index.</a:t>
            </a:r>
          </a:p>
          <a:p>
            <a:pPr lvl="1" eaLnBrk="1" hangingPunct="1"/>
            <a:r>
              <a:rPr lang="fr-FR" altLang="x-none" sz="1600" dirty="0">
                <a:ea typeface="ＭＳ Ｐゴシック" charset="-128"/>
              </a:rPr>
              <a:t>Les index concaténés (portant sur plusieurs colonnes) sont recommandés lorsque celles-ci figurent souvent ensemble dans la clause WHERE </a:t>
            </a:r>
            <a:r>
              <a:rPr lang="fr-FR" altLang="x-none" sz="1600" b="1" u="sng" dirty="0">
                <a:ea typeface="ＭＳ Ｐゴシック" charset="-128"/>
              </a:rPr>
              <a:t>à condition que le SGBD sache les </a:t>
            </a:r>
            <a:r>
              <a:rPr lang="fr-FR" altLang="x-none" sz="1600" b="1" u="sng" dirty="0" err="1">
                <a:ea typeface="ＭＳ Ｐゴシック" charset="-128"/>
              </a:rPr>
              <a:t>gérér</a:t>
            </a:r>
            <a:r>
              <a:rPr lang="mr-IN" altLang="x-none" sz="1600" b="1" u="sng" dirty="0">
                <a:ea typeface="ＭＳ Ｐゴシック" charset="-128"/>
              </a:rPr>
              <a:t>…</a:t>
            </a:r>
            <a:endParaRPr lang="fr-FR" altLang="x-none" sz="1600" b="1" u="sng" dirty="0">
              <a:ea typeface="ＭＳ Ｐゴシック" charset="-128"/>
            </a:endParaRPr>
          </a:p>
          <a:p>
            <a:pPr eaLnBrk="1" hangingPunct="1">
              <a:lnSpc>
                <a:spcPct val="80000"/>
              </a:lnSpc>
            </a:pPr>
            <a:endParaRPr lang="fr-FR" altLang="x-none" sz="1600" dirty="0">
              <a:ea typeface="ＭＳ Ｐゴシック" charset="-128"/>
            </a:endParaRPr>
          </a:p>
          <a:p>
            <a:pPr eaLnBrk="1" hangingPunct="1">
              <a:lnSpc>
                <a:spcPct val="80000"/>
              </a:lnSpc>
            </a:pPr>
            <a:endParaRPr lang="fr-FR" altLang="x-none" sz="1600" b="1" i="1" dirty="0">
              <a:solidFill>
                <a:schemeClr val="hlink"/>
              </a:solidFill>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79336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u numéro de diapositive 3">
            <a:extLst>
              <a:ext uri="{FF2B5EF4-FFF2-40B4-BE49-F238E27FC236}">
                <a16:creationId xmlns:a16="http://schemas.microsoft.com/office/drawing/2014/main" id="{D4122473-1ABE-154B-AB24-69308F8DCB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defTabSz="76200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fld id="{3A872B12-C7C8-D54F-9F87-DBACE8DCA1FA}" type="slidenum">
              <a:rPr lang="fr-FR" altLang="fr-FR" sz="1800" b="0">
                <a:solidFill>
                  <a:srgbClr val="FFFFFF"/>
                </a:solidFill>
                <a:latin typeface="Trebuchet MS" panose="020B0703020202090204" pitchFamily="34" charset="0"/>
              </a:rPr>
              <a:pPr eaLnBrk="1" hangingPunct="1"/>
              <a:t>6</a:t>
            </a:fld>
            <a:endParaRPr lang="fr-FR" altLang="fr-FR" sz="1800" b="0">
              <a:solidFill>
                <a:srgbClr val="FFFFFF"/>
              </a:solidFill>
              <a:latin typeface="Trebuchet MS" panose="020B0703020202090204" pitchFamily="34" charset="0"/>
            </a:endParaRPr>
          </a:p>
        </p:txBody>
      </p:sp>
      <p:sp>
        <p:nvSpPr>
          <p:cNvPr id="21506" name="Rectangle 2">
            <a:extLst>
              <a:ext uri="{FF2B5EF4-FFF2-40B4-BE49-F238E27FC236}">
                <a16:creationId xmlns:a16="http://schemas.microsoft.com/office/drawing/2014/main" id="{90709FC7-2E54-694C-B118-45872FEFC4D5}"/>
              </a:ext>
            </a:extLst>
          </p:cNvPr>
          <p:cNvSpPr>
            <a:spLocks noChangeArrowheads="1"/>
          </p:cNvSpPr>
          <p:nvPr/>
        </p:nvSpPr>
        <p:spPr bwMode="auto">
          <a:xfrm>
            <a:off x="1432605"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7" name="Rectangle 3">
            <a:extLst>
              <a:ext uri="{FF2B5EF4-FFF2-40B4-BE49-F238E27FC236}">
                <a16:creationId xmlns:a16="http://schemas.microsoft.com/office/drawing/2014/main" id="{8FE41347-07AE-EF4B-B399-92AD74DB2CC8}"/>
              </a:ext>
            </a:extLst>
          </p:cNvPr>
          <p:cNvSpPr>
            <a:spLocks noChangeArrowheads="1"/>
          </p:cNvSpPr>
          <p:nvPr/>
        </p:nvSpPr>
        <p:spPr bwMode="auto">
          <a:xfrm>
            <a:off x="3894817"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8" name="AutoShape 4">
            <a:extLst>
              <a:ext uri="{FF2B5EF4-FFF2-40B4-BE49-F238E27FC236}">
                <a16:creationId xmlns:a16="http://schemas.microsoft.com/office/drawing/2014/main" id="{A5BC315A-992D-2F4A-9F83-D5FEE7638628}"/>
              </a:ext>
            </a:extLst>
          </p:cNvPr>
          <p:cNvSpPr>
            <a:spLocks noChangeArrowheads="1"/>
          </p:cNvSpPr>
          <p:nvPr/>
        </p:nvSpPr>
        <p:spPr bwMode="auto">
          <a:xfrm>
            <a:off x="2640692" y="2068513"/>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09" name="Rectangle 5">
            <a:extLst>
              <a:ext uri="{FF2B5EF4-FFF2-40B4-BE49-F238E27FC236}">
                <a16:creationId xmlns:a16="http://schemas.microsoft.com/office/drawing/2014/main" id="{3294874D-5725-954A-AB7F-427E62D071C2}"/>
              </a:ext>
            </a:extLst>
          </p:cNvPr>
          <p:cNvSpPr>
            <a:spLocks noChangeArrowheads="1"/>
          </p:cNvSpPr>
          <p:nvPr/>
        </p:nvSpPr>
        <p:spPr bwMode="auto">
          <a:xfrm>
            <a:off x="4539342" y="3363913"/>
            <a:ext cx="1171575"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0" name="Rectangle 6">
            <a:extLst>
              <a:ext uri="{FF2B5EF4-FFF2-40B4-BE49-F238E27FC236}">
                <a16:creationId xmlns:a16="http://schemas.microsoft.com/office/drawing/2014/main" id="{5449AF8E-2C04-5244-A7E0-A93B6B9DB49D}"/>
              </a:ext>
            </a:extLst>
          </p:cNvPr>
          <p:cNvSpPr>
            <a:spLocks noChangeArrowheads="1"/>
          </p:cNvSpPr>
          <p:nvPr/>
        </p:nvSpPr>
        <p:spPr bwMode="auto">
          <a:xfrm>
            <a:off x="4328205" y="3592513"/>
            <a:ext cx="1173162"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1" name="Rectangle 7">
            <a:extLst>
              <a:ext uri="{FF2B5EF4-FFF2-40B4-BE49-F238E27FC236}">
                <a16:creationId xmlns:a16="http://schemas.microsoft.com/office/drawing/2014/main" id="{7B451310-8A49-D846-A510-E8E2D53F9F27}"/>
              </a:ext>
            </a:extLst>
          </p:cNvPr>
          <p:cNvSpPr>
            <a:spLocks noGrp="1" noChangeArrowheads="1"/>
          </p:cNvSpPr>
          <p:nvPr>
            <p:ph type="title"/>
          </p:nvPr>
        </p:nvSpPr>
        <p:spPr>
          <a:noFill/>
        </p:spPr>
        <p:txBody>
          <a:bodyPr/>
          <a:lstStyle/>
          <a:p>
            <a:pPr defTabSz="903288"/>
            <a:r>
              <a:rPr lang="en-US" altLang="fr-FR">
                <a:latin typeface="Arial" panose="020B0604020202020204" pitchFamily="34" charset="0"/>
                <a:ea typeface="ＭＳ Ｐゴシック" panose="020B0600070205080204" pitchFamily="34" charset="-128"/>
              </a:rPr>
              <a:t>PostgreSql : Objets gérés</a:t>
            </a:r>
          </a:p>
        </p:txBody>
      </p:sp>
      <p:sp>
        <p:nvSpPr>
          <p:cNvPr id="21512" name="Rectangle 8">
            <a:extLst>
              <a:ext uri="{FF2B5EF4-FFF2-40B4-BE49-F238E27FC236}">
                <a16:creationId xmlns:a16="http://schemas.microsoft.com/office/drawing/2014/main" id="{54628D92-8AE0-634B-9FDA-13A3529D1A16}"/>
              </a:ext>
            </a:extLst>
          </p:cNvPr>
          <p:cNvSpPr>
            <a:spLocks noChangeArrowheads="1"/>
          </p:cNvSpPr>
          <p:nvPr/>
        </p:nvSpPr>
        <p:spPr bwMode="auto">
          <a:xfrm>
            <a:off x="4186917" y="3821113"/>
            <a:ext cx="1173163"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3" name="Rectangle 9">
            <a:extLst>
              <a:ext uri="{FF2B5EF4-FFF2-40B4-BE49-F238E27FC236}">
                <a16:creationId xmlns:a16="http://schemas.microsoft.com/office/drawing/2014/main" id="{80B303B7-6F7F-0E4F-8D18-C6764F39C6DB}"/>
              </a:ext>
            </a:extLst>
          </p:cNvPr>
          <p:cNvSpPr>
            <a:spLocks noChangeArrowheads="1"/>
          </p:cNvSpPr>
          <p:nvPr/>
        </p:nvSpPr>
        <p:spPr bwMode="auto">
          <a:xfrm>
            <a:off x="4264705" y="3938588"/>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1800" dirty="0">
                <a:latin typeface="Arial" panose="020B0604020202020204" pitchFamily="34" charset="0"/>
              </a:rPr>
              <a:t>TABLES</a:t>
            </a:r>
          </a:p>
        </p:txBody>
      </p:sp>
      <p:sp>
        <p:nvSpPr>
          <p:cNvPr id="21514" name="Rectangle 10">
            <a:extLst>
              <a:ext uri="{FF2B5EF4-FFF2-40B4-BE49-F238E27FC236}">
                <a16:creationId xmlns:a16="http://schemas.microsoft.com/office/drawing/2014/main" id="{A5783A84-332C-AE48-9A68-4B50F7150A61}"/>
              </a:ext>
            </a:extLst>
          </p:cNvPr>
          <p:cNvSpPr>
            <a:spLocks noChangeArrowheads="1"/>
          </p:cNvSpPr>
          <p:nvPr/>
        </p:nvSpPr>
        <p:spPr bwMode="auto">
          <a:xfrm>
            <a:off x="3091542" y="4524375"/>
            <a:ext cx="161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Contraintes</a:t>
            </a:r>
          </a:p>
        </p:txBody>
      </p:sp>
      <p:sp>
        <p:nvSpPr>
          <p:cNvPr id="21515" name="Rectangle 11">
            <a:extLst>
              <a:ext uri="{FF2B5EF4-FFF2-40B4-BE49-F238E27FC236}">
                <a16:creationId xmlns:a16="http://schemas.microsoft.com/office/drawing/2014/main" id="{1ADC28FC-82A9-2242-BF17-5EF783250A5C}"/>
              </a:ext>
            </a:extLst>
          </p:cNvPr>
          <p:cNvSpPr>
            <a:spLocks noChangeArrowheads="1"/>
          </p:cNvSpPr>
          <p:nvPr/>
        </p:nvSpPr>
        <p:spPr bwMode="auto">
          <a:xfrm>
            <a:off x="7700055" y="3078163"/>
            <a:ext cx="884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Rules</a:t>
            </a:r>
          </a:p>
        </p:txBody>
      </p:sp>
      <p:sp>
        <p:nvSpPr>
          <p:cNvPr id="21516" name="Rectangle 12">
            <a:extLst>
              <a:ext uri="{FF2B5EF4-FFF2-40B4-BE49-F238E27FC236}">
                <a16:creationId xmlns:a16="http://schemas.microsoft.com/office/drawing/2014/main" id="{57100208-A8F3-BE47-8D16-D18D7FDD5106}"/>
              </a:ext>
            </a:extLst>
          </p:cNvPr>
          <p:cNvSpPr>
            <a:spLocks noChangeArrowheads="1"/>
          </p:cNvSpPr>
          <p:nvPr/>
        </p:nvSpPr>
        <p:spPr bwMode="auto">
          <a:xfrm>
            <a:off x="1366609" y="2795132"/>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Index</a:t>
            </a:r>
          </a:p>
        </p:txBody>
      </p:sp>
      <p:sp>
        <p:nvSpPr>
          <p:cNvPr id="21517" name="AutoShape 13">
            <a:extLst>
              <a:ext uri="{FF2B5EF4-FFF2-40B4-BE49-F238E27FC236}">
                <a16:creationId xmlns:a16="http://schemas.microsoft.com/office/drawing/2014/main" id="{68CBFC41-E69B-9D42-A52C-A4133C525F77}"/>
              </a:ext>
            </a:extLst>
          </p:cNvPr>
          <p:cNvSpPr>
            <a:spLocks noChangeArrowheads="1"/>
          </p:cNvSpPr>
          <p:nvPr/>
        </p:nvSpPr>
        <p:spPr bwMode="auto">
          <a:xfrm>
            <a:off x="2769507" y="285228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8" name="AutoShape 14">
            <a:extLst>
              <a:ext uri="{FF2B5EF4-FFF2-40B4-BE49-F238E27FC236}">
                <a16:creationId xmlns:a16="http://schemas.microsoft.com/office/drawing/2014/main" id="{61F1296B-23C6-D04D-91E8-49196E2AD5E4}"/>
              </a:ext>
            </a:extLst>
          </p:cNvPr>
          <p:cNvSpPr>
            <a:spLocks noChangeArrowheads="1"/>
          </p:cNvSpPr>
          <p:nvPr/>
        </p:nvSpPr>
        <p:spPr bwMode="auto">
          <a:xfrm>
            <a:off x="6860267" y="3135313"/>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19" name="Rectangle 15">
            <a:extLst>
              <a:ext uri="{FF2B5EF4-FFF2-40B4-BE49-F238E27FC236}">
                <a16:creationId xmlns:a16="http://schemas.microsoft.com/office/drawing/2014/main" id="{1127A217-99C8-0947-9344-6337F016216B}"/>
              </a:ext>
            </a:extLst>
          </p:cNvPr>
          <p:cNvSpPr>
            <a:spLocks noChangeArrowheads="1"/>
          </p:cNvSpPr>
          <p:nvPr/>
        </p:nvSpPr>
        <p:spPr bwMode="auto">
          <a:xfrm>
            <a:off x="4386942" y="4829175"/>
            <a:ext cx="1268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Données</a:t>
            </a:r>
          </a:p>
        </p:txBody>
      </p:sp>
      <p:sp>
        <p:nvSpPr>
          <p:cNvPr id="21520" name="Rectangle 16">
            <a:extLst>
              <a:ext uri="{FF2B5EF4-FFF2-40B4-BE49-F238E27FC236}">
                <a16:creationId xmlns:a16="http://schemas.microsoft.com/office/drawing/2014/main" id="{9D1E7FE1-2A67-2D48-A285-70187D22AF34}"/>
              </a:ext>
            </a:extLst>
          </p:cNvPr>
          <p:cNvSpPr>
            <a:spLocks noChangeArrowheads="1"/>
          </p:cNvSpPr>
          <p:nvPr/>
        </p:nvSpPr>
        <p:spPr bwMode="auto">
          <a:xfrm>
            <a:off x="5406117" y="4524375"/>
            <a:ext cx="119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Triggers</a:t>
            </a:r>
          </a:p>
        </p:txBody>
      </p:sp>
      <p:sp>
        <p:nvSpPr>
          <p:cNvPr id="21521" name="Rectangle 17">
            <a:extLst>
              <a:ext uri="{FF2B5EF4-FFF2-40B4-BE49-F238E27FC236}">
                <a16:creationId xmlns:a16="http://schemas.microsoft.com/office/drawing/2014/main" id="{DDD28071-FC8A-3344-AB1F-038EF68F8DF6}"/>
              </a:ext>
            </a:extLst>
          </p:cNvPr>
          <p:cNvSpPr>
            <a:spLocks noChangeArrowheads="1"/>
          </p:cNvSpPr>
          <p:nvPr/>
        </p:nvSpPr>
        <p:spPr bwMode="auto">
          <a:xfrm>
            <a:off x="1260247" y="3252332"/>
            <a:ext cx="1069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Cluster</a:t>
            </a:r>
          </a:p>
        </p:txBody>
      </p:sp>
      <p:sp>
        <p:nvSpPr>
          <p:cNvPr id="21522" name="AutoShape 18">
            <a:extLst>
              <a:ext uri="{FF2B5EF4-FFF2-40B4-BE49-F238E27FC236}">
                <a16:creationId xmlns:a16="http://schemas.microsoft.com/office/drawing/2014/main" id="{D6D299B6-4225-EA49-AFC1-B607B95E7FA1}"/>
              </a:ext>
            </a:extLst>
          </p:cNvPr>
          <p:cNvSpPr>
            <a:spLocks noChangeArrowheads="1"/>
          </p:cNvSpPr>
          <p:nvPr/>
        </p:nvSpPr>
        <p:spPr bwMode="auto">
          <a:xfrm>
            <a:off x="2769507" y="330948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23" name="Rectangle 19">
            <a:extLst>
              <a:ext uri="{FF2B5EF4-FFF2-40B4-BE49-F238E27FC236}">
                <a16:creationId xmlns:a16="http://schemas.microsoft.com/office/drawing/2014/main" id="{CF2626C1-FD39-804B-BD9A-80CE445CEF43}"/>
              </a:ext>
            </a:extLst>
          </p:cNvPr>
          <p:cNvSpPr>
            <a:spLocks noChangeArrowheads="1"/>
          </p:cNvSpPr>
          <p:nvPr/>
        </p:nvSpPr>
        <p:spPr bwMode="auto">
          <a:xfrm>
            <a:off x="7666717" y="3535363"/>
            <a:ext cx="1411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Fonctions</a:t>
            </a:r>
          </a:p>
        </p:txBody>
      </p:sp>
      <p:sp>
        <p:nvSpPr>
          <p:cNvPr id="21524" name="AutoShape 20">
            <a:extLst>
              <a:ext uri="{FF2B5EF4-FFF2-40B4-BE49-F238E27FC236}">
                <a16:creationId xmlns:a16="http://schemas.microsoft.com/office/drawing/2014/main" id="{B4E35A6D-135D-8846-B5B7-8880A3120CEF}"/>
              </a:ext>
            </a:extLst>
          </p:cNvPr>
          <p:cNvSpPr>
            <a:spLocks noChangeArrowheads="1"/>
          </p:cNvSpPr>
          <p:nvPr/>
        </p:nvSpPr>
        <p:spPr bwMode="auto">
          <a:xfrm>
            <a:off x="6860267" y="3592513"/>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25" name="Rectangle 24">
            <a:extLst>
              <a:ext uri="{FF2B5EF4-FFF2-40B4-BE49-F238E27FC236}">
                <a16:creationId xmlns:a16="http://schemas.microsoft.com/office/drawing/2014/main" id="{BFEA3B59-DE3A-0F48-AF71-C4AA02B5636F}"/>
              </a:ext>
            </a:extLst>
          </p:cNvPr>
          <p:cNvSpPr>
            <a:spLocks noChangeArrowheads="1"/>
          </p:cNvSpPr>
          <p:nvPr/>
        </p:nvSpPr>
        <p:spPr bwMode="auto">
          <a:xfrm>
            <a:off x="2212067" y="6124575"/>
            <a:ext cx="1398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Séquence</a:t>
            </a:r>
          </a:p>
        </p:txBody>
      </p:sp>
      <p:sp>
        <p:nvSpPr>
          <p:cNvPr id="21526" name="Rectangle 25">
            <a:extLst>
              <a:ext uri="{FF2B5EF4-FFF2-40B4-BE49-F238E27FC236}">
                <a16:creationId xmlns:a16="http://schemas.microsoft.com/office/drawing/2014/main" id="{8DF4C82B-7950-D04E-81BE-5C4C55C431DE}"/>
              </a:ext>
            </a:extLst>
          </p:cNvPr>
          <p:cNvSpPr>
            <a:spLocks noChangeArrowheads="1"/>
          </p:cNvSpPr>
          <p:nvPr/>
        </p:nvSpPr>
        <p:spPr bwMode="auto">
          <a:xfrm>
            <a:off x="3572555" y="6124575"/>
            <a:ext cx="646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Vue</a:t>
            </a:r>
          </a:p>
        </p:txBody>
      </p:sp>
      <p:sp>
        <p:nvSpPr>
          <p:cNvPr id="21527" name="AutoShape 27">
            <a:extLst>
              <a:ext uri="{FF2B5EF4-FFF2-40B4-BE49-F238E27FC236}">
                <a16:creationId xmlns:a16="http://schemas.microsoft.com/office/drawing/2014/main" id="{9F2A73E9-204B-1348-8D03-0F8DBA2C98EE}"/>
              </a:ext>
            </a:extLst>
          </p:cNvPr>
          <p:cNvSpPr>
            <a:spLocks noChangeArrowheads="1"/>
          </p:cNvSpPr>
          <p:nvPr/>
        </p:nvSpPr>
        <p:spPr bwMode="auto">
          <a:xfrm>
            <a:off x="2710542" y="5497513"/>
            <a:ext cx="328613" cy="584200"/>
          </a:xfrm>
          <a:prstGeom prst="upArrow">
            <a:avLst>
              <a:gd name="adj1" fmla="val 50000"/>
              <a:gd name="adj2" fmla="val 82025"/>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28" name="AutoShape 28">
            <a:extLst>
              <a:ext uri="{FF2B5EF4-FFF2-40B4-BE49-F238E27FC236}">
                <a16:creationId xmlns:a16="http://schemas.microsoft.com/office/drawing/2014/main" id="{0F60CE86-941F-1145-9A7A-364250A922C8}"/>
              </a:ext>
            </a:extLst>
          </p:cNvPr>
          <p:cNvSpPr>
            <a:spLocks noChangeArrowheads="1"/>
          </p:cNvSpPr>
          <p:nvPr/>
        </p:nvSpPr>
        <p:spPr bwMode="auto">
          <a:xfrm>
            <a:off x="3766230" y="5497513"/>
            <a:ext cx="327025" cy="584200"/>
          </a:xfrm>
          <a:prstGeom prst="upArrow">
            <a:avLst>
              <a:gd name="adj1" fmla="val 50000"/>
              <a:gd name="adj2" fmla="val 82423"/>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1529" name="Rectangle 35">
            <a:extLst>
              <a:ext uri="{FF2B5EF4-FFF2-40B4-BE49-F238E27FC236}">
                <a16:creationId xmlns:a16="http://schemas.microsoft.com/office/drawing/2014/main" id="{B8D73052-BC28-7A4F-9F33-AFD50F495421}"/>
              </a:ext>
            </a:extLst>
          </p:cNvPr>
          <p:cNvSpPr>
            <a:spLocks noChangeArrowheads="1"/>
          </p:cNvSpPr>
          <p:nvPr/>
        </p:nvSpPr>
        <p:spPr bwMode="auto">
          <a:xfrm>
            <a:off x="7688942" y="2589213"/>
            <a:ext cx="908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Types</a:t>
            </a:r>
          </a:p>
        </p:txBody>
      </p:sp>
      <p:sp>
        <p:nvSpPr>
          <p:cNvPr id="21530" name="AutoShape 36">
            <a:extLst>
              <a:ext uri="{FF2B5EF4-FFF2-40B4-BE49-F238E27FC236}">
                <a16:creationId xmlns:a16="http://schemas.microsoft.com/office/drawing/2014/main" id="{CB4E319F-A2B8-F34F-A6B7-71EB6229954D}"/>
              </a:ext>
            </a:extLst>
          </p:cNvPr>
          <p:cNvSpPr>
            <a:spLocks noChangeArrowheads="1"/>
          </p:cNvSpPr>
          <p:nvPr/>
        </p:nvSpPr>
        <p:spPr bwMode="auto">
          <a:xfrm>
            <a:off x="6849155" y="2646363"/>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8" name="Rectangle 17">
            <a:extLst>
              <a:ext uri="{FF2B5EF4-FFF2-40B4-BE49-F238E27FC236}">
                <a16:creationId xmlns:a16="http://schemas.microsoft.com/office/drawing/2014/main" id="{4A322457-7381-F049-A543-4EF2BCCC1C04}"/>
              </a:ext>
            </a:extLst>
          </p:cNvPr>
          <p:cNvSpPr>
            <a:spLocks noChangeArrowheads="1"/>
          </p:cNvSpPr>
          <p:nvPr/>
        </p:nvSpPr>
        <p:spPr bwMode="auto">
          <a:xfrm>
            <a:off x="65995" y="3688100"/>
            <a:ext cx="29277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dirty="0">
                <a:latin typeface="Arial" panose="020B0604020202020204" pitchFamily="34" charset="0"/>
              </a:rPr>
              <a:t>Table </a:t>
            </a:r>
            <a:r>
              <a:rPr lang="en-US" altLang="fr-FR" sz="2000" dirty="0" err="1">
                <a:latin typeface="Arial" panose="020B0604020202020204" pitchFamily="34" charset="0"/>
              </a:rPr>
              <a:t>partitionnée</a:t>
            </a:r>
            <a:endParaRPr lang="en-US" altLang="fr-FR" sz="2000" dirty="0">
              <a:latin typeface="Arial" panose="020B0604020202020204" pitchFamily="34" charset="0"/>
            </a:endParaRPr>
          </a:p>
        </p:txBody>
      </p:sp>
      <p:sp>
        <p:nvSpPr>
          <p:cNvPr id="29" name="AutoShape 18">
            <a:extLst>
              <a:ext uri="{FF2B5EF4-FFF2-40B4-BE49-F238E27FC236}">
                <a16:creationId xmlns:a16="http://schemas.microsoft.com/office/drawing/2014/main" id="{EA69FCB4-62A1-4E45-8734-F7F3E189EA12}"/>
              </a:ext>
            </a:extLst>
          </p:cNvPr>
          <p:cNvSpPr>
            <a:spLocks noChangeArrowheads="1"/>
          </p:cNvSpPr>
          <p:nvPr/>
        </p:nvSpPr>
        <p:spPr bwMode="auto">
          <a:xfrm>
            <a:off x="2780846" y="3745250"/>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Tree>
    <p:extLst>
      <p:ext uri="{BB962C8B-B14F-4D97-AF65-F5344CB8AC3E}">
        <p14:creationId xmlns:p14="http://schemas.microsoft.com/office/powerpoint/2010/main" val="41596415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Espace réservé du numéro de diapositive 3">
            <a:extLst>
              <a:ext uri="{FF2B5EF4-FFF2-40B4-BE49-F238E27FC236}">
                <a16:creationId xmlns:a16="http://schemas.microsoft.com/office/drawing/2014/main" id="{FA7FE5C9-66D6-0547-928C-1F204ADB03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defTabSz="76200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defTabSz="7620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fld id="{70A415A8-3B41-344A-A9DA-EC42FFF51ED4}" type="slidenum">
              <a:rPr lang="fr-FR" altLang="fr-FR" sz="1800" b="0">
                <a:solidFill>
                  <a:srgbClr val="FFFFFF"/>
                </a:solidFill>
                <a:latin typeface="Trebuchet MS" panose="020B0703020202090204" pitchFamily="34" charset="0"/>
              </a:rPr>
              <a:pPr eaLnBrk="1" hangingPunct="1"/>
              <a:t>7</a:t>
            </a:fld>
            <a:endParaRPr lang="fr-FR" altLang="fr-FR" sz="1800" b="0">
              <a:solidFill>
                <a:srgbClr val="FFFFFF"/>
              </a:solidFill>
              <a:latin typeface="Trebuchet MS" panose="020B0703020202090204" pitchFamily="34" charset="0"/>
            </a:endParaRPr>
          </a:p>
        </p:txBody>
      </p:sp>
      <p:sp>
        <p:nvSpPr>
          <p:cNvPr id="23554" name="Rectangle 2">
            <a:extLst>
              <a:ext uri="{FF2B5EF4-FFF2-40B4-BE49-F238E27FC236}">
                <a16:creationId xmlns:a16="http://schemas.microsoft.com/office/drawing/2014/main" id="{5F22C2AA-5C31-5144-9B48-5791C4BB89AE}"/>
              </a:ext>
            </a:extLst>
          </p:cNvPr>
          <p:cNvSpPr>
            <a:spLocks noChangeArrowheads="1"/>
          </p:cNvSpPr>
          <p:nvPr/>
        </p:nvSpPr>
        <p:spPr bwMode="auto">
          <a:xfrm>
            <a:off x="1116921" y="62484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55" name="Rectangle 3">
            <a:extLst>
              <a:ext uri="{FF2B5EF4-FFF2-40B4-BE49-F238E27FC236}">
                <a16:creationId xmlns:a16="http://schemas.microsoft.com/office/drawing/2014/main" id="{D6EB0A65-1803-1141-B820-5404D731DC98}"/>
              </a:ext>
            </a:extLst>
          </p:cNvPr>
          <p:cNvSpPr>
            <a:spLocks noChangeArrowheads="1"/>
          </p:cNvSpPr>
          <p:nvPr/>
        </p:nvSpPr>
        <p:spPr bwMode="auto">
          <a:xfrm>
            <a:off x="3764194" y="6248400"/>
            <a:ext cx="281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56" name="AutoShape 4">
            <a:extLst>
              <a:ext uri="{FF2B5EF4-FFF2-40B4-BE49-F238E27FC236}">
                <a16:creationId xmlns:a16="http://schemas.microsoft.com/office/drawing/2014/main" id="{F65299A9-FC0A-B445-9AE5-EF7920E2FF9C}"/>
              </a:ext>
            </a:extLst>
          </p:cNvPr>
          <p:cNvSpPr>
            <a:spLocks noChangeArrowheads="1"/>
          </p:cNvSpPr>
          <p:nvPr/>
        </p:nvSpPr>
        <p:spPr bwMode="auto">
          <a:xfrm>
            <a:off x="2510069" y="1905000"/>
            <a:ext cx="4829175" cy="3251200"/>
          </a:xfrm>
          <a:prstGeom prst="triangle">
            <a:avLst>
              <a:gd name="adj" fmla="val 49986"/>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57" name="Rectangle 5">
            <a:extLst>
              <a:ext uri="{FF2B5EF4-FFF2-40B4-BE49-F238E27FC236}">
                <a16:creationId xmlns:a16="http://schemas.microsoft.com/office/drawing/2014/main" id="{09A106D1-7963-A24E-A7DB-05CE507F897D}"/>
              </a:ext>
            </a:extLst>
          </p:cNvPr>
          <p:cNvSpPr>
            <a:spLocks noChangeArrowheads="1"/>
          </p:cNvSpPr>
          <p:nvPr/>
        </p:nvSpPr>
        <p:spPr bwMode="auto">
          <a:xfrm>
            <a:off x="4408719" y="3200400"/>
            <a:ext cx="1171575"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58" name="Rectangle 6">
            <a:extLst>
              <a:ext uri="{FF2B5EF4-FFF2-40B4-BE49-F238E27FC236}">
                <a16:creationId xmlns:a16="http://schemas.microsoft.com/office/drawing/2014/main" id="{A7D68AD6-E8DD-344A-B7EF-71A1E2464548}"/>
              </a:ext>
            </a:extLst>
          </p:cNvPr>
          <p:cNvSpPr>
            <a:spLocks noChangeArrowheads="1"/>
          </p:cNvSpPr>
          <p:nvPr/>
        </p:nvSpPr>
        <p:spPr bwMode="auto">
          <a:xfrm>
            <a:off x="4197582" y="3429000"/>
            <a:ext cx="1173162"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59" name="Rectangle 7">
            <a:extLst>
              <a:ext uri="{FF2B5EF4-FFF2-40B4-BE49-F238E27FC236}">
                <a16:creationId xmlns:a16="http://schemas.microsoft.com/office/drawing/2014/main" id="{BF75BE40-B232-AC4E-A102-C45E5F693BF1}"/>
              </a:ext>
            </a:extLst>
          </p:cNvPr>
          <p:cNvSpPr>
            <a:spLocks noGrp="1" noChangeArrowheads="1"/>
          </p:cNvSpPr>
          <p:nvPr>
            <p:ph type="title"/>
          </p:nvPr>
        </p:nvSpPr>
        <p:spPr>
          <a:noFill/>
        </p:spPr>
        <p:txBody>
          <a:bodyPr/>
          <a:lstStyle/>
          <a:p>
            <a:pPr defTabSz="903288"/>
            <a:r>
              <a:rPr lang="en-US" altLang="fr-FR">
                <a:latin typeface="Arial" panose="020B0604020202020204" pitchFamily="34" charset="0"/>
                <a:ea typeface="ＭＳ Ｐゴシック" panose="020B0600070205080204" pitchFamily="34" charset="-128"/>
              </a:rPr>
              <a:t>ORACLE : Objets gérés</a:t>
            </a:r>
          </a:p>
        </p:txBody>
      </p:sp>
      <p:sp>
        <p:nvSpPr>
          <p:cNvPr id="23560" name="Rectangle 8">
            <a:extLst>
              <a:ext uri="{FF2B5EF4-FFF2-40B4-BE49-F238E27FC236}">
                <a16:creationId xmlns:a16="http://schemas.microsoft.com/office/drawing/2014/main" id="{7C33D8AA-0C16-9D40-AC71-879CF94D11CE}"/>
              </a:ext>
            </a:extLst>
          </p:cNvPr>
          <p:cNvSpPr>
            <a:spLocks noChangeArrowheads="1"/>
          </p:cNvSpPr>
          <p:nvPr/>
        </p:nvSpPr>
        <p:spPr bwMode="auto">
          <a:xfrm>
            <a:off x="4056294" y="3657600"/>
            <a:ext cx="1173163" cy="584200"/>
          </a:xfrm>
          <a:prstGeom prst="rect">
            <a:avLst/>
          </a:prstGeom>
          <a:solidFill>
            <a:schemeClr val="bg1"/>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61" name="Rectangle 9">
            <a:extLst>
              <a:ext uri="{FF2B5EF4-FFF2-40B4-BE49-F238E27FC236}">
                <a16:creationId xmlns:a16="http://schemas.microsoft.com/office/drawing/2014/main" id="{4B992D75-E5AB-D44D-AEDC-4395E9424238}"/>
              </a:ext>
            </a:extLst>
          </p:cNvPr>
          <p:cNvSpPr>
            <a:spLocks noChangeArrowheads="1"/>
          </p:cNvSpPr>
          <p:nvPr/>
        </p:nvSpPr>
        <p:spPr bwMode="auto">
          <a:xfrm>
            <a:off x="4134082" y="3775075"/>
            <a:ext cx="109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1800">
                <a:latin typeface="Arial" panose="020B0604020202020204" pitchFamily="34" charset="0"/>
              </a:rPr>
              <a:t>TABLES</a:t>
            </a:r>
          </a:p>
        </p:txBody>
      </p:sp>
      <p:sp>
        <p:nvSpPr>
          <p:cNvPr id="23562" name="Rectangle 10">
            <a:extLst>
              <a:ext uri="{FF2B5EF4-FFF2-40B4-BE49-F238E27FC236}">
                <a16:creationId xmlns:a16="http://schemas.microsoft.com/office/drawing/2014/main" id="{3D994AB9-4F8B-7A46-BAC8-04871B085160}"/>
              </a:ext>
            </a:extLst>
          </p:cNvPr>
          <p:cNvSpPr>
            <a:spLocks noChangeArrowheads="1"/>
          </p:cNvSpPr>
          <p:nvPr/>
        </p:nvSpPr>
        <p:spPr bwMode="auto">
          <a:xfrm>
            <a:off x="2960919" y="4360863"/>
            <a:ext cx="16113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Contraintes</a:t>
            </a:r>
          </a:p>
        </p:txBody>
      </p:sp>
      <p:sp>
        <p:nvSpPr>
          <p:cNvPr id="23563" name="Rectangle 11">
            <a:extLst>
              <a:ext uri="{FF2B5EF4-FFF2-40B4-BE49-F238E27FC236}">
                <a16:creationId xmlns:a16="http://schemas.microsoft.com/office/drawing/2014/main" id="{BD5A8ED2-3991-4940-9CE3-78193BAE12A5}"/>
              </a:ext>
            </a:extLst>
          </p:cNvPr>
          <p:cNvSpPr>
            <a:spLocks noChangeArrowheads="1"/>
          </p:cNvSpPr>
          <p:nvPr/>
        </p:nvSpPr>
        <p:spPr bwMode="auto">
          <a:xfrm>
            <a:off x="7569432" y="2914650"/>
            <a:ext cx="13700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Packages</a:t>
            </a:r>
          </a:p>
        </p:txBody>
      </p:sp>
      <p:sp>
        <p:nvSpPr>
          <p:cNvPr id="23566" name="AutoShape 14">
            <a:extLst>
              <a:ext uri="{FF2B5EF4-FFF2-40B4-BE49-F238E27FC236}">
                <a16:creationId xmlns:a16="http://schemas.microsoft.com/office/drawing/2014/main" id="{F2EC2A3E-321E-A640-980E-8BFABC9A4ACD}"/>
              </a:ext>
            </a:extLst>
          </p:cNvPr>
          <p:cNvSpPr>
            <a:spLocks noChangeArrowheads="1"/>
          </p:cNvSpPr>
          <p:nvPr/>
        </p:nvSpPr>
        <p:spPr bwMode="auto">
          <a:xfrm>
            <a:off x="6729644" y="29718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67" name="Rectangle 15">
            <a:extLst>
              <a:ext uri="{FF2B5EF4-FFF2-40B4-BE49-F238E27FC236}">
                <a16:creationId xmlns:a16="http://schemas.microsoft.com/office/drawing/2014/main" id="{1299B703-3A4E-E943-8344-05A4E185260F}"/>
              </a:ext>
            </a:extLst>
          </p:cNvPr>
          <p:cNvSpPr>
            <a:spLocks noChangeArrowheads="1"/>
          </p:cNvSpPr>
          <p:nvPr/>
        </p:nvSpPr>
        <p:spPr bwMode="auto">
          <a:xfrm>
            <a:off x="4256319" y="4665663"/>
            <a:ext cx="12684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Données</a:t>
            </a:r>
          </a:p>
        </p:txBody>
      </p:sp>
      <p:sp>
        <p:nvSpPr>
          <p:cNvPr id="23568" name="Rectangle 16">
            <a:extLst>
              <a:ext uri="{FF2B5EF4-FFF2-40B4-BE49-F238E27FC236}">
                <a16:creationId xmlns:a16="http://schemas.microsoft.com/office/drawing/2014/main" id="{98C9DD9A-EB2F-714B-A0D7-517AEBF3A9C2}"/>
              </a:ext>
            </a:extLst>
          </p:cNvPr>
          <p:cNvSpPr>
            <a:spLocks noChangeArrowheads="1"/>
          </p:cNvSpPr>
          <p:nvPr/>
        </p:nvSpPr>
        <p:spPr bwMode="auto">
          <a:xfrm>
            <a:off x="5275494" y="4360863"/>
            <a:ext cx="1196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Triggers</a:t>
            </a:r>
          </a:p>
        </p:txBody>
      </p:sp>
      <p:sp>
        <p:nvSpPr>
          <p:cNvPr id="23571" name="Rectangle 19">
            <a:extLst>
              <a:ext uri="{FF2B5EF4-FFF2-40B4-BE49-F238E27FC236}">
                <a16:creationId xmlns:a16="http://schemas.microsoft.com/office/drawing/2014/main" id="{1C63B681-D9D5-104E-B088-C2E908FCAB22}"/>
              </a:ext>
            </a:extLst>
          </p:cNvPr>
          <p:cNvSpPr>
            <a:spLocks noChangeArrowheads="1"/>
          </p:cNvSpPr>
          <p:nvPr/>
        </p:nvSpPr>
        <p:spPr bwMode="auto">
          <a:xfrm>
            <a:off x="7536094" y="3371850"/>
            <a:ext cx="1597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Procédures</a:t>
            </a:r>
          </a:p>
        </p:txBody>
      </p:sp>
      <p:sp>
        <p:nvSpPr>
          <p:cNvPr id="23572" name="AutoShape 20">
            <a:extLst>
              <a:ext uri="{FF2B5EF4-FFF2-40B4-BE49-F238E27FC236}">
                <a16:creationId xmlns:a16="http://schemas.microsoft.com/office/drawing/2014/main" id="{03955C3D-0DFC-A845-AF0F-A98E025DC05D}"/>
              </a:ext>
            </a:extLst>
          </p:cNvPr>
          <p:cNvSpPr>
            <a:spLocks noChangeArrowheads="1"/>
          </p:cNvSpPr>
          <p:nvPr/>
        </p:nvSpPr>
        <p:spPr bwMode="auto">
          <a:xfrm>
            <a:off x="6729644" y="34290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73" name="Rectangle 21">
            <a:extLst>
              <a:ext uri="{FF2B5EF4-FFF2-40B4-BE49-F238E27FC236}">
                <a16:creationId xmlns:a16="http://schemas.microsoft.com/office/drawing/2014/main" id="{A2B2EC57-5B79-3646-93BB-79DC3945BF92}"/>
              </a:ext>
            </a:extLst>
          </p:cNvPr>
          <p:cNvSpPr>
            <a:spLocks noChangeArrowheads="1"/>
          </p:cNvSpPr>
          <p:nvPr/>
        </p:nvSpPr>
        <p:spPr bwMode="auto">
          <a:xfrm>
            <a:off x="7569432" y="3829050"/>
            <a:ext cx="14112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Fonctions</a:t>
            </a:r>
          </a:p>
        </p:txBody>
      </p:sp>
      <p:sp>
        <p:nvSpPr>
          <p:cNvPr id="23574" name="AutoShape 22">
            <a:extLst>
              <a:ext uri="{FF2B5EF4-FFF2-40B4-BE49-F238E27FC236}">
                <a16:creationId xmlns:a16="http://schemas.microsoft.com/office/drawing/2014/main" id="{ADEC9A3A-E051-9B46-A7A7-9254C4909F9A}"/>
              </a:ext>
            </a:extLst>
          </p:cNvPr>
          <p:cNvSpPr>
            <a:spLocks noChangeArrowheads="1"/>
          </p:cNvSpPr>
          <p:nvPr/>
        </p:nvSpPr>
        <p:spPr bwMode="auto">
          <a:xfrm>
            <a:off x="6729644" y="388620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grpSp>
        <p:nvGrpSpPr>
          <p:cNvPr id="23575" name="Group 23">
            <a:extLst>
              <a:ext uri="{FF2B5EF4-FFF2-40B4-BE49-F238E27FC236}">
                <a16:creationId xmlns:a16="http://schemas.microsoft.com/office/drawing/2014/main" id="{A03A122C-D447-0548-90B6-245288D300F2}"/>
              </a:ext>
            </a:extLst>
          </p:cNvPr>
          <p:cNvGrpSpPr>
            <a:grpSpLocks/>
          </p:cNvGrpSpPr>
          <p:nvPr/>
        </p:nvGrpSpPr>
        <p:grpSpPr bwMode="auto">
          <a:xfrm>
            <a:off x="2081444" y="5334000"/>
            <a:ext cx="6330950" cy="1335088"/>
            <a:chOff x="1012" y="2744"/>
            <a:chExt cx="4320" cy="841"/>
          </a:xfrm>
        </p:grpSpPr>
        <p:sp>
          <p:nvSpPr>
            <p:cNvPr id="23578" name="Rectangle 24">
              <a:extLst>
                <a:ext uri="{FF2B5EF4-FFF2-40B4-BE49-F238E27FC236}">
                  <a16:creationId xmlns:a16="http://schemas.microsoft.com/office/drawing/2014/main" id="{4452FE08-C476-5C45-B206-D1AE088B5DD3}"/>
                </a:ext>
              </a:extLst>
            </p:cNvPr>
            <p:cNvSpPr>
              <a:spLocks noChangeArrowheads="1"/>
            </p:cNvSpPr>
            <p:nvPr/>
          </p:nvSpPr>
          <p:spPr bwMode="auto">
            <a:xfrm>
              <a:off x="1012" y="3139"/>
              <a:ext cx="9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Séquence</a:t>
              </a:r>
            </a:p>
          </p:txBody>
        </p:sp>
        <p:sp>
          <p:nvSpPr>
            <p:cNvPr id="23579" name="Rectangle 25">
              <a:extLst>
                <a:ext uri="{FF2B5EF4-FFF2-40B4-BE49-F238E27FC236}">
                  <a16:creationId xmlns:a16="http://schemas.microsoft.com/office/drawing/2014/main" id="{01AEC979-A84E-284C-8677-CDE5587C1C93}"/>
                </a:ext>
              </a:extLst>
            </p:cNvPr>
            <p:cNvSpPr>
              <a:spLocks noChangeArrowheads="1"/>
            </p:cNvSpPr>
            <p:nvPr/>
          </p:nvSpPr>
          <p:spPr bwMode="auto">
            <a:xfrm>
              <a:off x="1940" y="3139"/>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Vue</a:t>
              </a:r>
            </a:p>
          </p:txBody>
        </p:sp>
        <p:sp>
          <p:nvSpPr>
            <p:cNvPr id="23580" name="Rectangle 26">
              <a:extLst>
                <a:ext uri="{FF2B5EF4-FFF2-40B4-BE49-F238E27FC236}">
                  <a16:creationId xmlns:a16="http://schemas.microsoft.com/office/drawing/2014/main" id="{0DF2FE3A-4699-C140-B1AE-F1326392D3C9}"/>
                </a:ext>
              </a:extLst>
            </p:cNvPr>
            <p:cNvSpPr>
              <a:spLocks noChangeArrowheads="1"/>
            </p:cNvSpPr>
            <p:nvPr/>
          </p:nvSpPr>
          <p:spPr bwMode="auto">
            <a:xfrm>
              <a:off x="2325" y="3139"/>
              <a:ext cx="10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Synonyme</a:t>
              </a:r>
            </a:p>
          </p:txBody>
        </p:sp>
        <p:sp>
          <p:nvSpPr>
            <p:cNvPr id="23581" name="AutoShape 27">
              <a:extLst>
                <a:ext uri="{FF2B5EF4-FFF2-40B4-BE49-F238E27FC236}">
                  <a16:creationId xmlns:a16="http://schemas.microsoft.com/office/drawing/2014/main" id="{538B0474-858A-FE41-B709-48E4C1F906A5}"/>
                </a:ext>
              </a:extLst>
            </p:cNvPr>
            <p:cNvSpPr>
              <a:spLocks noChangeArrowheads="1"/>
            </p:cNvSpPr>
            <p:nvPr/>
          </p:nvSpPr>
          <p:spPr bwMode="auto">
            <a:xfrm>
              <a:off x="1352"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82" name="AutoShape 28">
              <a:extLst>
                <a:ext uri="{FF2B5EF4-FFF2-40B4-BE49-F238E27FC236}">
                  <a16:creationId xmlns:a16="http://schemas.microsoft.com/office/drawing/2014/main" id="{C17CE62F-454E-E84B-8072-D910746C3FAF}"/>
                </a:ext>
              </a:extLst>
            </p:cNvPr>
            <p:cNvSpPr>
              <a:spLocks noChangeArrowheads="1"/>
            </p:cNvSpPr>
            <p:nvPr/>
          </p:nvSpPr>
          <p:spPr bwMode="auto">
            <a:xfrm>
              <a:off x="2072"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83" name="AutoShape 29">
              <a:extLst>
                <a:ext uri="{FF2B5EF4-FFF2-40B4-BE49-F238E27FC236}">
                  <a16:creationId xmlns:a16="http://schemas.microsoft.com/office/drawing/2014/main" id="{5A20B959-975D-B041-AE3E-E4D0BC92F1C7}"/>
                </a:ext>
              </a:extLst>
            </p:cNvPr>
            <p:cNvSpPr>
              <a:spLocks noChangeArrowheads="1"/>
            </p:cNvSpPr>
            <p:nvPr/>
          </p:nvSpPr>
          <p:spPr bwMode="auto">
            <a:xfrm>
              <a:off x="2744"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84" name="Rectangle 30">
              <a:extLst>
                <a:ext uri="{FF2B5EF4-FFF2-40B4-BE49-F238E27FC236}">
                  <a16:creationId xmlns:a16="http://schemas.microsoft.com/office/drawing/2014/main" id="{910A796C-1B01-A440-B76A-A2BA5A0DBFD0}"/>
                </a:ext>
              </a:extLst>
            </p:cNvPr>
            <p:cNvSpPr>
              <a:spLocks noChangeArrowheads="1"/>
            </p:cNvSpPr>
            <p:nvPr/>
          </p:nvSpPr>
          <p:spPr bwMode="auto">
            <a:xfrm>
              <a:off x="3132" y="3139"/>
              <a:ext cx="112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Vue</a:t>
              </a:r>
              <a:br>
                <a:rPr lang="en-US" altLang="fr-FR" sz="2000">
                  <a:latin typeface="Arial" panose="020B0604020202020204" pitchFamily="34" charset="0"/>
                </a:rPr>
              </a:br>
              <a:r>
                <a:rPr lang="en-US" altLang="fr-FR" sz="2000">
                  <a:latin typeface="Arial" panose="020B0604020202020204" pitchFamily="34" charset="0"/>
                </a:rPr>
                <a:t>Matérialisée</a:t>
              </a:r>
            </a:p>
          </p:txBody>
        </p:sp>
        <p:sp>
          <p:nvSpPr>
            <p:cNvPr id="23585" name="AutoShape 31">
              <a:extLst>
                <a:ext uri="{FF2B5EF4-FFF2-40B4-BE49-F238E27FC236}">
                  <a16:creationId xmlns:a16="http://schemas.microsoft.com/office/drawing/2014/main" id="{D6ACB8D4-8F05-3148-8F17-945D3F4E4AE1}"/>
                </a:ext>
              </a:extLst>
            </p:cNvPr>
            <p:cNvSpPr>
              <a:spLocks noChangeArrowheads="1"/>
            </p:cNvSpPr>
            <p:nvPr/>
          </p:nvSpPr>
          <p:spPr bwMode="auto">
            <a:xfrm>
              <a:off x="3560"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86" name="AutoShape 32">
              <a:extLst>
                <a:ext uri="{FF2B5EF4-FFF2-40B4-BE49-F238E27FC236}">
                  <a16:creationId xmlns:a16="http://schemas.microsoft.com/office/drawing/2014/main" id="{4AD36153-8579-2746-8454-2BC534617E5C}"/>
                </a:ext>
              </a:extLst>
            </p:cNvPr>
            <p:cNvSpPr>
              <a:spLocks noChangeArrowheads="1"/>
            </p:cNvSpPr>
            <p:nvPr/>
          </p:nvSpPr>
          <p:spPr bwMode="auto">
            <a:xfrm>
              <a:off x="4376" y="2744"/>
              <a:ext cx="224" cy="368"/>
            </a:xfrm>
            <a:prstGeom prst="upArrow">
              <a:avLst>
                <a:gd name="adj1" fmla="val 50000"/>
                <a:gd name="adj2" fmla="val 8212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23587" name="Rectangle 33">
              <a:extLst>
                <a:ext uri="{FF2B5EF4-FFF2-40B4-BE49-F238E27FC236}">
                  <a16:creationId xmlns:a16="http://schemas.microsoft.com/office/drawing/2014/main" id="{841D123C-F056-5042-845F-73A65805AD3D}"/>
                </a:ext>
              </a:extLst>
            </p:cNvPr>
            <p:cNvSpPr>
              <a:spLocks noChangeArrowheads="1"/>
            </p:cNvSpPr>
            <p:nvPr/>
          </p:nvSpPr>
          <p:spPr bwMode="auto">
            <a:xfrm>
              <a:off x="4076" y="3139"/>
              <a:ext cx="12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Database link</a:t>
              </a:r>
            </a:p>
          </p:txBody>
        </p:sp>
      </p:grpSp>
      <p:sp>
        <p:nvSpPr>
          <p:cNvPr id="23576" name="Rectangle 34">
            <a:extLst>
              <a:ext uri="{FF2B5EF4-FFF2-40B4-BE49-F238E27FC236}">
                <a16:creationId xmlns:a16="http://schemas.microsoft.com/office/drawing/2014/main" id="{A33A562B-92CB-F54E-A7D8-3B5E7D913FE7}"/>
              </a:ext>
            </a:extLst>
          </p:cNvPr>
          <p:cNvSpPr>
            <a:spLocks noChangeArrowheads="1"/>
          </p:cNvSpPr>
          <p:nvPr/>
        </p:nvSpPr>
        <p:spPr bwMode="auto">
          <a:xfrm>
            <a:off x="7558319" y="2425700"/>
            <a:ext cx="9080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fr-FR" sz="2000">
                <a:latin typeface="Arial" panose="020B0604020202020204" pitchFamily="34" charset="0"/>
              </a:rPr>
              <a:t>Types</a:t>
            </a:r>
          </a:p>
        </p:txBody>
      </p:sp>
      <p:sp>
        <p:nvSpPr>
          <p:cNvPr id="23577" name="AutoShape 35">
            <a:extLst>
              <a:ext uri="{FF2B5EF4-FFF2-40B4-BE49-F238E27FC236}">
                <a16:creationId xmlns:a16="http://schemas.microsoft.com/office/drawing/2014/main" id="{2568428B-FAE6-B943-AE10-73CF7B3C433C}"/>
              </a:ext>
            </a:extLst>
          </p:cNvPr>
          <p:cNvSpPr>
            <a:spLocks noChangeArrowheads="1"/>
          </p:cNvSpPr>
          <p:nvPr/>
        </p:nvSpPr>
        <p:spPr bwMode="auto">
          <a:xfrm>
            <a:off x="6718532" y="2482850"/>
            <a:ext cx="679450" cy="355600"/>
          </a:xfrm>
          <a:prstGeom prst="leftArrow">
            <a:avLst>
              <a:gd name="adj1" fmla="val 50000"/>
              <a:gd name="adj2" fmla="val 103470"/>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37" name="Rectangle 12">
            <a:extLst>
              <a:ext uri="{FF2B5EF4-FFF2-40B4-BE49-F238E27FC236}">
                <a16:creationId xmlns:a16="http://schemas.microsoft.com/office/drawing/2014/main" id="{9FC0B502-E821-B241-92B2-2AE6A6439117}"/>
              </a:ext>
            </a:extLst>
          </p:cNvPr>
          <p:cNvSpPr>
            <a:spLocks noChangeArrowheads="1"/>
          </p:cNvSpPr>
          <p:nvPr/>
        </p:nvSpPr>
        <p:spPr bwMode="auto">
          <a:xfrm>
            <a:off x="1072695" y="2795132"/>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Index</a:t>
            </a:r>
          </a:p>
        </p:txBody>
      </p:sp>
      <p:sp>
        <p:nvSpPr>
          <p:cNvPr id="38" name="AutoShape 13">
            <a:extLst>
              <a:ext uri="{FF2B5EF4-FFF2-40B4-BE49-F238E27FC236}">
                <a16:creationId xmlns:a16="http://schemas.microsoft.com/office/drawing/2014/main" id="{97CD2186-72F4-C64F-A536-610E7D607BB1}"/>
              </a:ext>
            </a:extLst>
          </p:cNvPr>
          <p:cNvSpPr>
            <a:spLocks noChangeArrowheads="1"/>
          </p:cNvSpPr>
          <p:nvPr/>
        </p:nvSpPr>
        <p:spPr bwMode="auto">
          <a:xfrm>
            <a:off x="2475593" y="285228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39" name="Rectangle 17">
            <a:extLst>
              <a:ext uri="{FF2B5EF4-FFF2-40B4-BE49-F238E27FC236}">
                <a16:creationId xmlns:a16="http://schemas.microsoft.com/office/drawing/2014/main" id="{460FD32C-9B8C-4D43-B7BD-86AA4A1454B0}"/>
              </a:ext>
            </a:extLst>
          </p:cNvPr>
          <p:cNvSpPr>
            <a:spLocks noChangeArrowheads="1"/>
          </p:cNvSpPr>
          <p:nvPr/>
        </p:nvSpPr>
        <p:spPr bwMode="auto">
          <a:xfrm>
            <a:off x="966333" y="3252332"/>
            <a:ext cx="1069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a:latin typeface="Arial" panose="020B0604020202020204" pitchFamily="34" charset="0"/>
              </a:rPr>
              <a:t>Cluster</a:t>
            </a:r>
          </a:p>
        </p:txBody>
      </p:sp>
      <p:sp>
        <p:nvSpPr>
          <p:cNvPr id="40" name="AutoShape 18">
            <a:extLst>
              <a:ext uri="{FF2B5EF4-FFF2-40B4-BE49-F238E27FC236}">
                <a16:creationId xmlns:a16="http://schemas.microsoft.com/office/drawing/2014/main" id="{C19BCA47-9B63-2947-898A-E31C16E2B102}"/>
              </a:ext>
            </a:extLst>
          </p:cNvPr>
          <p:cNvSpPr>
            <a:spLocks noChangeArrowheads="1"/>
          </p:cNvSpPr>
          <p:nvPr/>
        </p:nvSpPr>
        <p:spPr bwMode="auto">
          <a:xfrm>
            <a:off x="2475593" y="3309482"/>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
        <p:nvSpPr>
          <p:cNvPr id="41" name="Rectangle 17">
            <a:extLst>
              <a:ext uri="{FF2B5EF4-FFF2-40B4-BE49-F238E27FC236}">
                <a16:creationId xmlns:a16="http://schemas.microsoft.com/office/drawing/2014/main" id="{C5C70B20-BCC9-B842-8267-A5E49199EE4F}"/>
              </a:ext>
            </a:extLst>
          </p:cNvPr>
          <p:cNvSpPr>
            <a:spLocks noChangeArrowheads="1"/>
          </p:cNvSpPr>
          <p:nvPr/>
        </p:nvSpPr>
        <p:spPr bwMode="auto">
          <a:xfrm>
            <a:off x="-227919" y="3688100"/>
            <a:ext cx="29277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fr-FR" sz="2000" dirty="0">
                <a:latin typeface="Arial" panose="020B0604020202020204" pitchFamily="34" charset="0"/>
              </a:rPr>
              <a:t>Table </a:t>
            </a:r>
            <a:r>
              <a:rPr lang="en-US" altLang="fr-FR" sz="2000" dirty="0" err="1">
                <a:latin typeface="Arial" panose="020B0604020202020204" pitchFamily="34" charset="0"/>
              </a:rPr>
              <a:t>partitionnée</a:t>
            </a:r>
            <a:endParaRPr lang="en-US" altLang="fr-FR" sz="2000" dirty="0">
              <a:latin typeface="Arial" panose="020B0604020202020204" pitchFamily="34" charset="0"/>
            </a:endParaRPr>
          </a:p>
        </p:txBody>
      </p:sp>
      <p:sp>
        <p:nvSpPr>
          <p:cNvPr id="42" name="AutoShape 18">
            <a:extLst>
              <a:ext uri="{FF2B5EF4-FFF2-40B4-BE49-F238E27FC236}">
                <a16:creationId xmlns:a16="http://schemas.microsoft.com/office/drawing/2014/main" id="{8B7CCB3C-98B0-B743-B221-30B5F7AB40AB}"/>
              </a:ext>
            </a:extLst>
          </p:cNvPr>
          <p:cNvSpPr>
            <a:spLocks noChangeArrowheads="1"/>
          </p:cNvSpPr>
          <p:nvPr/>
        </p:nvSpPr>
        <p:spPr bwMode="auto">
          <a:xfrm>
            <a:off x="2486932" y="3745250"/>
            <a:ext cx="681038" cy="355600"/>
          </a:xfrm>
          <a:prstGeom prst="rightArrow">
            <a:avLst>
              <a:gd name="adj1" fmla="val 50000"/>
              <a:gd name="adj2" fmla="val 103766"/>
            </a:avLst>
          </a:prstGeom>
          <a:solidFill>
            <a:schemeClr val="bg2"/>
          </a:solidFill>
          <a:ln w="25400">
            <a:solidFill>
              <a:schemeClr val="tx1"/>
            </a:solidFill>
            <a:miter lim="800000"/>
            <a:headEnd/>
            <a:tailEnd/>
          </a:ln>
        </p:spPr>
        <p:txBody>
          <a:bodyPr wrap="none" anchor="ctr"/>
          <a:lstStyle>
            <a:lvl1pPr eaLnBrk="0" hangingPunct="0">
              <a:defRPr sz="2400" b="1">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b="1">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b="1">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b="1">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ＭＳ Ｐゴシック" panose="020B0600070205080204" pitchFamily="34" charset="-128"/>
              </a:defRPr>
            </a:lvl9pPr>
          </a:lstStyle>
          <a:p>
            <a:pPr eaLnBrk="1" hangingPunct="1"/>
            <a:endParaRPr lang="fr-FR" altLang="fr-FR" sz="1800"/>
          </a:p>
        </p:txBody>
      </p:sp>
    </p:spTree>
    <p:extLst>
      <p:ext uri="{BB962C8B-B14F-4D97-AF65-F5344CB8AC3E}">
        <p14:creationId xmlns:p14="http://schemas.microsoft.com/office/powerpoint/2010/main" val="39289016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ctrTitle"/>
          </p:nvPr>
        </p:nvSpPr>
        <p:spPr/>
        <p:txBody>
          <a:bodyPr/>
          <a:lstStyle/>
          <a:p>
            <a:pPr algn="ctr" eaLnBrk="1" hangingPunct="1"/>
            <a:r>
              <a:rPr lang="fr-FR" altLang="x-none" sz="4000">
                <a:ea typeface="ＭＳ Ｐゴシック" charset="-128"/>
              </a:rPr>
              <a:t>Table</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17173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fr-FR" altLang="x-none">
                <a:ea typeface="ＭＳ Ｐゴシック" charset="-128"/>
              </a:rPr>
              <a:t>Création de tables</a:t>
            </a:r>
          </a:p>
        </p:txBody>
      </p:sp>
      <p:grpSp>
        <p:nvGrpSpPr>
          <p:cNvPr id="46084" name="Group 4"/>
          <p:cNvGrpSpPr>
            <a:grpSpLocks/>
          </p:cNvGrpSpPr>
          <p:nvPr/>
        </p:nvGrpSpPr>
        <p:grpSpPr bwMode="auto">
          <a:xfrm>
            <a:off x="938213" y="4605338"/>
            <a:ext cx="7138987" cy="1871662"/>
            <a:chOff x="855" y="2357"/>
            <a:chExt cx="3944" cy="1642"/>
          </a:xfrm>
        </p:grpSpPr>
        <p:sp>
          <p:nvSpPr>
            <p:cNvPr id="46085" name="Rectangle 5"/>
            <p:cNvSpPr>
              <a:spLocks noChangeArrowheads="1"/>
            </p:cNvSpPr>
            <p:nvPr/>
          </p:nvSpPr>
          <p:spPr bwMode="auto">
            <a:xfrm>
              <a:off x="855"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500">
                  <a:solidFill>
                    <a:schemeClr val="hlink"/>
                  </a:solidFill>
                  <a:latin typeface="Arial" charset="0"/>
                </a:rPr>
                <a:t>Nom de colonne</a:t>
              </a:r>
            </a:p>
          </p:txBody>
        </p:sp>
        <p:sp>
          <p:nvSpPr>
            <p:cNvPr id="46086" name="Rectangle 6"/>
            <p:cNvSpPr>
              <a:spLocks noChangeArrowheads="1"/>
            </p:cNvSpPr>
            <p:nvPr/>
          </p:nvSpPr>
          <p:spPr bwMode="auto">
            <a:xfrm>
              <a:off x="855"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spcBef>
                  <a:spcPct val="100000"/>
                </a:spcBef>
              </a:pPr>
              <a:r>
                <a:rPr lang="fr-FR" altLang="x-none" sz="1500">
                  <a:solidFill>
                    <a:srgbClr val="000000"/>
                  </a:solidFill>
                  <a:latin typeface="Arial" charset="0"/>
                </a:rPr>
                <a:t>DEPTNO</a:t>
              </a:r>
              <a:br>
                <a:rPr lang="fr-FR" altLang="x-none" sz="1500">
                  <a:solidFill>
                    <a:srgbClr val="000000"/>
                  </a:solidFill>
                  <a:latin typeface="Arial" charset="0"/>
                </a:rPr>
              </a:br>
              <a:r>
                <a:rPr lang="fr-FR" altLang="x-none" sz="1500">
                  <a:solidFill>
                    <a:srgbClr val="000000"/>
                  </a:solidFill>
                  <a:latin typeface="Arial" charset="0"/>
                </a:rPr>
                <a:t>DNAME</a:t>
              </a:r>
              <a:br>
                <a:rPr lang="fr-FR" altLang="x-none" sz="1500">
                  <a:solidFill>
                    <a:srgbClr val="000000"/>
                  </a:solidFill>
                  <a:latin typeface="Arial" charset="0"/>
                </a:rPr>
              </a:br>
              <a:r>
                <a:rPr lang="fr-FR" altLang="x-none" sz="1500">
                  <a:solidFill>
                    <a:srgbClr val="000000"/>
                  </a:solidFill>
                  <a:latin typeface="Arial" charset="0"/>
                </a:rPr>
                <a:t>LOC</a:t>
              </a:r>
            </a:p>
          </p:txBody>
        </p:sp>
        <p:grpSp>
          <p:nvGrpSpPr>
            <p:cNvPr id="46087" name="Group 7"/>
            <p:cNvGrpSpPr>
              <a:grpSpLocks/>
            </p:cNvGrpSpPr>
            <p:nvPr/>
          </p:nvGrpSpPr>
          <p:grpSpPr bwMode="auto">
            <a:xfrm>
              <a:off x="1776" y="2357"/>
              <a:ext cx="1186" cy="1642"/>
              <a:chOff x="1776" y="2357"/>
              <a:chExt cx="1186" cy="1642"/>
            </a:xfrm>
          </p:grpSpPr>
          <p:sp>
            <p:nvSpPr>
              <p:cNvPr id="46092" name="Rectangle 8"/>
              <p:cNvSpPr>
                <a:spLocks noChangeArrowheads="1"/>
              </p:cNvSpPr>
              <p:nvPr/>
            </p:nvSpPr>
            <p:spPr bwMode="auto">
              <a:xfrm>
                <a:off x="1776" y="2357"/>
                <a:ext cx="1186"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500">
                    <a:solidFill>
                      <a:srgbClr val="000000"/>
                    </a:solidFill>
                    <a:latin typeface="Arial" charset="0"/>
                  </a:rPr>
                  <a:t>Type de donnée</a:t>
                </a:r>
              </a:p>
            </p:txBody>
          </p:sp>
          <p:sp>
            <p:nvSpPr>
              <p:cNvPr id="46093" name="Rectangle 9"/>
              <p:cNvSpPr>
                <a:spLocks noChangeArrowheads="1"/>
              </p:cNvSpPr>
              <p:nvPr/>
            </p:nvSpPr>
            <p:spPr bwMode="auto">
              <a:xfrm>
                <a:off x="1776" y="2962"/>
                <a:ext cx="1186"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spcBef>
                    <a:spcPct val="100000"/>
                  </a:spcBef>
                </a:pPr>
                <a:r>
                  <a:rPr lang="fr-FR" altLang="x-none" sz="1500">
                    <a:solidFill>
                      <a:srgbClr val="000000"/>
                    </a:solidFill>
                    <a:latin typeface="Arial" charset="0"/>
                  </a:rPr>
                  <a:t>NUMERIC(2)</a:t>
                </a:r>
                <a:br>
                  <a:rPr lang="fr-FR" altLang="x-none" sz="1500">
                    <a:solidFill>
                      <a:srgbClr val="000000"/>
                    </a:solidFill>
                    <a:latin typeface="Arial" charset="0"/>
                  </a:rPr>
                </a:br>
                <a:r>
                  <a:rPr lang="fr-FR" altLang="x-none" sz="1500">
                    <a:solidFill>
                      <a:srgbClr val="000000"/>
                    </a:solidFill>
                    <a:latin typeface="Arial" charset="0"/>
                  </a:rPr>
                  <a:t>VARCHAR(14)</a:t>
                </a:r>
                <a:br>
                  <a:rPr lang="fr-FR" altLang="x-none" sz="1500">
                    <a:solidFill>
                      <a:srgbClr val="000000"/>
                    </a:solidFill>
                    <a:latin typeface="Arial" charset="0"/>
                  </a:rPr>
                </a:br>
                <a:r>
                  <a:rPr lang="fr-FR" altLang="x-none" sz="1500">
                    <a:solidFill>
                      <a:srgbClr val="000000"/>
                    </a:solidFill>
                    <a:latin typeface="Arial" charset="0"/>
                  </a:rPr>
                  <a:t>VARCHAR(13)</a:t>
                </a:r>
              </a:p>
            </p:txBody>
          </p:sp>
        </p:grpSp>
        <p:sp>
          <p:nvSpPr>
            <p:cNvPr id="46088" name="Rectangle 10"/>
            <p:cNvSpPr>
              <a:spLocks noChangeArrowheads="1"/>
            </p:cNvSpPr>
            <p:nvPr/>
          </p:nvSpPr>
          <p:spPr bwMode="auto">
            <a:xfrm>
              <a:off x="2965"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500">
                  <a:solidFill>
                    <a:srgbClr val="000000"/>
                  </a:solidFill>
                  <a:latin typeface="Arial" charset="0"/>
                </a:rPr>
                <a:t>Propriété </a:t>
              </a:r>
            </a:p>
            <a:p>
              <a:pPr algn="ctr">
                <a:lnSpc>
                  <a:spcPct val="90000"/>
                </a:lnSpc>
              </a:pPr>
              <a:r>
                <a:rPr lang="fr-FR" altLang="x-none" sz="1500">
                  <a:solidFill>
                    <a:srgbClr val="000000"/>
                  </a:solidFill>
                  <a:latin typeface="Arial" charset="0"/>
                </a:rPr>
                <a:t>(défaut = NULL)</a:t>
              </a:r>
            </a:p>
          </p:txBody>
        </p:sp>
        <p:sp>
          <p:nvSpPr>
            <p:cNvPr id="46089" name="Rectangle 11"/>
            <p:cNvSpPr>
              <a:spLocks noChangeArrowheads="1"/>
            </p:cNvSpPr>
            <p:nvPr/>
          </p:nvSpPr>
          <p:spPr bwMode="auto">
            <a:xfrm>
              <a:off x="3886" y="2357"/>
              <a:ext cx="913" cy="597"/>
            </a:xfrm>
            <a:prstGeom prst="rect">
              <a:avLst/>
            </a:prstGeom>
            <a:solidFill>
              <a:schemeClr val="accent2"/>
            </a:solidFill>
            <a:ln w="12700">
              <a:solidFill>
                <a:srgbClr val="000000"/>
              </a:solidFill>
              <a:miter lim="800000"/>
              <a:headEnd/>
              <a:tailEnd/>
            </a:ln>
          </p:spPr>
          <p:txBody>
            <a:bodyPr lIns="76200" tIns="38100" rIns="76200" bIns="38100" anchor="ctr"/>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lgn="ctr">
                <a:lnSpc>
                  <a:spcPct val="90000"/>
                </a:lnSpc>
              </a:pPr>
              <a:r>
                <a:rPr lang="fr-FR" altLang="x-none" sz="1500">
                  <a:solidFill>
                    <a:srgbClr val="000000"/>
                  </a:solidFill>
                  <a:latin typeface="Arial" charset="0"/>
                </a:rPr>
                <a:t>Valeur par défaut</a:t>
              </a:r>
            </a:p>
            <a:p>
              <a:pPr algn="ctr">
                <a:lnSpc>
                  <a:spcPct val="90000"/>
                </a:lnSpc>
              </a:pPr>
              <a:r>
                <a:rPr lang="fr-FR" altLang="x-none" sz="1500">
                  <a:solidFill>
                    <a:srgbClr val="000000"/>
                  </a:solidFill>
                  <a:latin typeface="Arial" charset="0"/>
                </a:rPr>
                <a:t>(facultatif)</a:t>
              </a:r>
            </a:p>
          </p:txBody>
        </p:sp>
        <p:sp>
          <p:nvSpPr>
            <p:cNvPr id="46090" name="Rectangle 12"/>
            <p:cNvSpPr>
              <a:spLocks noChangeArrowheads="1"/>
            </p:cNvSpPr>
            <p:nvPr/>
          </p:nvSpPr>
          <p:spPr bwMode="auto">
            <a:xfrm>
              <a:off x="2965"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spcBef>
                  <a:spcPct val="100000"/>
                </a:spcBef>
              </a:pPr>
              <a:r>
                <a:rPr lang="fr-FR" altLang="x-none" sz="1500">
                  <a:solidFill>
                    <a:srgbClr val="000000"/>
                  </a:solidFill>
                  <a:latin typeface="Arial" charset="0"/>
                </a:rPr>
                <a:t>NOT NULL</a:t>
              </a:r>
              <a:endParaRPr lang="fr-FR" altLang="x-none" sz="1500" b="0">
                <a:solidFill>
                  <a:srgbClr val="000000"/>
                </a:solidFill>
                <a:latin typeface="Arial" charset="0"/>
              </a:endParaRPr>
            </a:p>
            <a:p>
              <a:pPr>
                <a:spcBef>
                  <a:spcPct val="100000"/>
                </a:spcBef>
              </a:pPr>
              <a:endParaRPr lang="fr-FR" altLang="x-none" sz="1500" b="0">
                <a:solidFill>
                  <a:srgbClr val="000000"/>
                </a:solidFill>
                <a:latin typeface="Arial" charset="0"/>
              </a:endParaRPr>
            </a:p>
          </p:txBody>
        </p:sp>
        <p:sp>
          <p:nvSpPr>
            <p:cNvPr id="46091" name="Rectangle 13"/>
            <p:cNvSpPr>
              <a:spLocks noChangeArrowheads="1"/>
            </p:cNvSpPr>
            <p:nvPr/>
          </p:nvSpPr>
          <p:spPr bwMode="auto">
            <a:xfrm>
              <a:off x="3886" y="2962"/>
              <a:ext cx="913" cy="1037"/>
            </a:xfrm>
            <a:prstGeom prst="rect">
              <a:avLst/>
            </a:prstGeom>
            <a:solidFill>
              <a:srgbClr val="FFFFFF"/>
            </a:solidFill>
            <a:ln w="12700">
              <a:solidFill>
                <a:srgbClr val="000000"/>
              </a:solidFill>
              <a:miter lim="800000"/>
              <a:headEnd/>
              <a:tailEnd/>
            </a:ln>
          </p:spPr>
          <p:txBody>
            <a:bodyPr lIns="150812" tIns="150812" rIns="150812" bIns="150812"/>
            <a:lstStyle>
              <a:lvl1pPr defTabSz="758825" eaLnBrk="0" hangingPunct="0">
                <a:defRPr sz="2400" b="1">
                  <a:solidFill>
                    <a:schemeClr val="tx1"/>
                  </a:solidFill>
                  <a:latin typeface="Tahoma" charset="0"/>
                  <a:ea typeface="ＭＳ Ｐゴシック" charset="-128"/>
                </a:defRPr>
              </a:lvl1pPr>
              <a:lvl2pPr marL="742950" indent="-285750" defTabSz="758825" eaLnBrk="0" hangingPunct="0">
                <a:defRPr sz="2400" b="1">
                  <a:solidFill>
                    <a:schemeClr val="tx1"/>
                  </a:solidFill>
                  <a:latin typeface="Tahoma" charset="0"/>
                  <a:ea typeface="ＭＳ Ｐゴシック" charset="-128"/>
                </a:defRPr>
              </a:lvl2pPr>
              <a:lvl3pPr marL="1143000" indent="-228600" defTabSz="758825" eaLnBrk="0" hangingPunct="0">
                <a:defRPr sz="2400" b="1">
                  <a:solidFill>
                    <a:schemeClr val="tx1"/>
                  </a:solidFill>
                  <a:latin typeface="Tahoma" charset="0"/>
                  <a:ea typeface="ＭＳ Ｐゴシック" charset="-128"/>
                </a:defRPr>
              </a:lvl3pPr>
              <a:lvl4pPr marL="1600200" indent="-228600" defTabSz="758825" eaLnBrk="0" hangingPunct="0">
                <a:defRPr sz="2400" b="1">
                  <a:solidFill>
                    <a:schemeClr val="tx1"/>
                  </a:solidFill>
                  <a:latin typeface="Tahoma" charset="0"/>
                  <a:ea typeface="ＭＳ Ｐゴシック" charset="-128"/>
                </a:defRPr>
              </a:lvl4pPr>
              <a:lvl5pPr marL="2057400" indent="-228600" defTabSz="758825" eaLnBrk="0" hangingPunct="0">
                <a:defRPr sz="2400" b="1">
                  <a:solidFill>
                    <a:schemeClr val="tx1"/>
                  </a:solidFill>
                  <a:latin typeface="Tahoma" charset="0"/>
                  <a:ea typeface="ＭＳ Ｐゴシック" charset="-128"/>
                </a:defRPr>
              </a:lvl5pPr>
              <a:lvl6pPr marL="2514600" indent="-228600" defTabSz="758825"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defTabSz="758825"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defTabSz="758825"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defTabSz="758825" eaLnBrk="0" fontAlgn="base" hangingPunct="0">
                <a:spcBef>
                  <a:spcPct val="0"/>
                </a:spcBef>
                <a:spcAft>
                  <a:spcPct val="0"/>
                </a:spcAft>
                <a:defRPr sz="2400" b="1">
                  <a:solidFill>
                    <a:schemeClr val="tx1"/>
                  </a:solidFill>
                  <a:latin typeface="Tahoma" charset="0"/>
                  <a:ea typeface="ＭＳ Ｐゴシック" charset="-128"/>
                </a:defRPr>
              </a:lvl9pPr>
            </a:lstStyle>
            <a:p>
              <a:pPr>
                <a:spcBef>
                  <a:spcPct val="100000"/>
                </a:spcBef>
              </a:pPr>
              <a:endParaRPr lang="fr-FR" altLang="x-none" sz="1500">
                <a:solidFill>
                  <a:srgbClr val="000000"/>
                </a:solidFill>
                <a:latin typeface="Arial" charset="0"/>
              </a:endParaRPr>
            </a:p>
            <a:p>
              <a:pPr>
                <a:spcBef>
                  <a:spcPct val="100000"/>
                </a:spcBef>
              </a:pPr>
              <a:r>
                <a:rPr lang="fr-FR" altLang="x-none" sz="1500">
                  <a:solidFill>
                    <a:srgbClr val="000000"/>
                  </a:solidFill>
                  <a:latin typeface="Arial" charset="0"/>
                </a:rPr>
                <a:t>DEFAULT 'PARIS'</a:t>
              </a:r>
            </a:p>
          </p:txBody>
        </p:sp>
      </p:grpSp>
      <p:sp>
        <p:nvSpPr>
          <p:cNvPr id="2" name="Espace réservé du contenu 1"/>
          <p:cNvSpPr>
            <a:spLocks noGrp="1"/>
          </p:cNvSpPr>
          <p:nvPr>
            <p:ph idx="1"/>
          </p:nvPr>
        </p:nvSpPr>
        <p:spPr/>
        <p:txBody>
          <a:bodyPr/>
          <a:lstStyle/>
          <a:p>
            <a:pPr>
              <a:lnSpc>
                <a:spcPct val="80000"/>
              </a:lnSpc>
            </a:pPr>
            <a:r>
              <a:rPr lang="fr-FR" altLang="x-none" sz="1800" dirty="0">
                <a:ea typeface="ＭＳ Ｐゴシック" charset="-128"/>
              </a:rPr>
              <a:t>Syntaxe :</a:t>
            </a:r>
          </a:p>
          <a:p>
            <a:pPr lvl="1">
              <a:lnSpc>
                <a:spcPct val="80000"/>
              </a:lnSpc>
              <a:buNone/>
            </a:pPr>
            <a:r>
              <a:rPr lang="fr-FR" altLang="x-none" sz="1600" b="1" dirty="0">
                <a:ea typeface="ＭＳ Ｐゴシック" charset="-128"/>
              </a:rPr>
              <a:t>CREATE TABLE </a:t>
            </a:r>
            <a:r>
              <a:rPr lang="fr-FR" altLang="x-none" sz="1600" b="1" i="1" dirty="0" err="1">
                <a:ea typeface="ＭＳ Ｐゴシック" charset="-128"/>
              </a:rPr>
              <a:t>nom_table</a:t>
            </a:r>
            <a:r>
              <a:rPr lang="fr-FR" altLang="x-none" sz="1600" b="1" i="1" dirty="0">
                <a:ea typeface="ＭＳ Ｐゴシック" charset="-128"/>
              </a:rPr>
              <a:t> </a:t>
            </a:r>
            <a:r>
              <a:rPr lang="fr-FR" altLang="x-none" sz="1600" b="1" dirty="0">
                <a:ea typeface="ＭＳ Ｐゴシック" charset="-128"/>
              </a:rPr>
              <a:t>(</a:t>
            </a:r>
            <a:r>
              <a:rPr lang="fr-FR" altLang="x-none" sz="1600" b="1" i="1" dirty="0">
                <a:ea typeface="ＭＳ Ｐゴシック" charset="-128"/>
              </a:rPr>
              <a:t>nom_champ</a:t>
            </a:r>
            <a:r>
              <a:rPr lang="fr-FR" altLang="x-none" sz="1600" b="1" dirty="0">
                <a:ea typeface="ＭＳ Ｐゴシック" charset="-128"/>
              </a:rPr>
              <a:t>1 </a:t>
            </a:r>
            <a:r>
              <a:rPr lang="fr-FR" altLang="x-none" sz="1600" b="1" i="1" dirty="0">
                <a:ea typeface="ＭＳ Ｐゴシック" charset="-128"/>
              </a:rPr>
              <a:t>type_champ</a:t>
            </a:r>
            <a:r>
              <a:rPr lang="fr-FR" altLang="x-none" sz="1600" b="1" dirty="0">
                <a:ea typeface="ＭＳ Ｐゴシック" charset="-128"/>
              </a:rPr>
              <a:t>1,</a:t>
            </a:r>
          </a:p>
          <a:p>
            <a:pPr lvl="1">
              <a:lnSpc>
                <a:spcPct val="80000"/>
              </a:lnSpc>
              <a:buNone/>
            </a:pPr>
            <a:r>
              <a:rPr lang="fr-FR" altLang="x-none" sz="1600" b="1" i="1" dirty="0">
                <a:ea typeface="ＭＳ Ｐゴシック" charset="-128"/>
              </a:rPr>
              <a:t>nom_champ</a:t>
            </a:r>
            <a:r>
              <a:rPr lang="fr-FR" altLang="x-none" sz="1600" b="1" dirty="0">
                <a:ea typeface="ＭＳ Ｐゴシック" charset="-128"/>
              </a:rPr>
              <a:t>2 </a:t>
            </a:r>
            <a:r>
              <a:rPr lang="fr-FR" altLang="x-none" sz="1600" b="1" i="1" dirty="0">
                <a:ea typeface="ＭＳ Ｐゴシック" charset="-128"/>
              </a:rPr>
              <a:t>type_champ</a:t>
            </a:r>
            <a:r>
              <a:rPr lang="fr-FR" altLang="x-none" sz="1600" b="1" dirty="0">
                <a:ea typeface="ＭＳ Ｐゴシック" charset="-128"/>
              </a:rPr>
              <a:t>2,</a:t>
            </a:r>
          </a:p>
          <a:p>
            <a:pPr lvl="1">
              <a:lnSpc>
                <a:spcPct val="80000"/>
              </a:lnSpc>
              <a:buNone/>
            </a:pPr>
            <a:r>
              <a:rPr lang="fr-FR" altLang="x-none" sz="1600" b="1" dirty="0">
                <a:ea typeface="ＭＳ Ｐゴシック" charset="-128"/>
              </a:rPr>
              <a:t>...</a:t>
            </a:r>
          </a:p>
          <a:p>
            <a:pPr lvl="1">
              <a:lnSpc>
                <a:spcPct val="80000"/>
              </a:lnSpc>
              <a:buNone/>
            </a:pPr>
            <a:r>
              <a:rPr lang="fr-FR" altLang="x-none" sz="1600" b="1" i="1" dirty="0" err="1">
                <a:ea typeface="ＭＳ Ｐゴシック" charset="-128"/>
              </a:rPr>
              <a:t>nom_champ</a:t>
            </a:r>
            <a:r>
              <a:rPr lang="fr-FR" altLang="x-none" sz="1600" b="1" dirty="0" err="1">
                <a:ea typeface="ＭＳ Ｐゴシック" charset="-128"/>
              </a:rPr>
              <a:t>n</a:t>
            </a:r>
            <a:r>
              <a:rPr lang="fr-FR" altLang="x-none" sz="1600" b="1" dirty="0">
                <a:ea typeface="ＭＳ Ｐゴシック" charset="-128"/>
              </a:rPr>
              <a:t> </a:t>
            </a:r>
            <a:r>
              <a:rPr lang="fr-FR" altLang="x-none" sz="1600" b="1" i="1" dirty="0" err="1">
                <a:ea typeface="ＭＳ Ｐゴシック" charset="-128"/>
              </a:rPr>
              <a:t>type_champ</a:t>
            </a:r>
            <a:r>
              <a:rPr lang="fr-FR" altLang="x-none" sz="1600" b="1" dirty="0" err="1">
                <a:ea typeface="ＭＳ Ｐゴシック" charset="-128"/>
              </a:rPr>
              <a:t>n</a:t>
            </a:r>
            <a:r>
              <a:rPr lang="fr-FR" altLang="x-none" sz="1600" b="1" dirty="0">
                <a:ea typeface="ＭＳ Ｐゴシック" charset="-128"/>
              </a:rPr>
              <a:t>) ;</a:t>
            </a:r>
          </a:p>
          <a:p>
            <a:pPr>
              <a:lnSpc>
                <a:spcPct val="80000"/>
              </a:lnSpc>
            </a:pPr>
            <a:r>
              <a:rPr lang="fr-FR" altLang="x-none" sz="1800" dirty="0">
                <a:ea typeface="ＭＳ Ｐゴシック" charset="-128"/>
              </a:rPr>
              <a:t>Exemple : création de la table des services</a:t>
            </a:r>
          </a:p>
          <a:p>
            <a:pPr lvl="1">
              <a:lnSpc>
                <a:spcPct val="80000"/>
              </a:lnSpc>
              <a:buNone/>
            </a:pPr>
            <a:r>
              <a:rPr lang="fr-FR" altLang="x-none" sz="1600" b="1" dirty="0">
                <a:latin typeface="Courier New" charset="0"/>
                <a:ea typeface="ＭＳ Ｐゴシック" charset="-128"/>
              </a:rPr>
              <a:t>CREATE TABLE DEPT </a:t>
            </a:r>
          </a:p>
          <a:p>
            <a:pPr lvl="1">
              <a:lnSpc>
                <a:spcPct val="80000"/>
              </a:lnSpc>
              <a:buNone/>
            </a:pPr>
            <a:r>
              <a:rPr lang="fr-FR" altLang="x-none" sz="1600" b="1" dirty="0">
                <a:latin typeface="Courier New" charset="0"/>
                <a:ea typeface="ＭＳ Ｐゴシック" charset="-128"/>
              </a:rPr>
              <a:t>(</a:t>
            </a:r>
          </a:p>
          <a:p>
            <a:pPr lvl="1">
              <a:lnSpc>
                <a:spcPct val="80000"/>
              </a:lnSpc>
              <a:buNone/>
            </a:pPr>
            <a:r>
              <a:rPr lang="fr-FR" altLang="x-none" sz="1600" b="1" dirty="0">
                <a:latin typeface="Courier New" charset="0"/>
                <a:ea typeface="ＭＳ Ｐゴシック" charset="-128"/>
              </a:rPr>
              <a:t> DEPTNO              NUMERIC(2) NOT NULL,</a:t>
            </a:r>
          </a:p>
          <a:p>
            <a:pPr lvl="1">
              <a:lnSpc>
                <a:spcPct val="80000"/>
              </a:lnSpc>
              <a:buNone/>
            </a:pPr>
            <a:r>
              <a:rPr lang="fr-FR" altLang="x-none" sz="1600" b="1" dirty="0">
                <a:latin typeface="Courier New" charset="0"/>
                <a:ea typeface="ＭＳ Ｐゴシック" charset="-128"/>
              </a:rPr>
              <a:t> DNAME               VARCHAR(14),</a:t>
            </a:r>
          </a:p>
          <a:p>
            <a:pPr lvl="1">
              <a:lnSpc>
                <a:spcPct val="80000"/>
              </a:lnSpc>
              <a:buNone/>
            </a:pPr>
            <a:r>
              <a:rPr lang="fr-FR" altLang="x-none" sz="1600" b="1" dirty="0">
                <a:latin typeface="Courier New" charset="0"/>
                <a:ea typeface="ＭＳ Ｐゴシック" charset="-128"/>
              </a:rPr>
              <a:t> LOC                 VARCHAR(13) DEFAULT 'PARIS'</a:t>
            </a:r>
          </a:p>
          <a:p>
            <a:pPr lvl="1">
              <a:lnSpc>
                <a:spcPct val="80000"/>
              </a:lnSpc>
              <a:buNone/>
            </a:pPr>
            <a:r>
              <a:rPr lang="fr-FR" altLang="x-none" sz="1600" b="1" dirty="0">
                <a:latin typeface="Courier New" charset="0"/>
                <a:ea typeface="ＭＳ Ｐゴシック" charset="-128"/>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2092671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2067</TotalTime>
  <Words>5442</Words>
  <Application>Microsoft Macintosh PowerPoint</Application>
  <PresentationFormat>Affichage à l'écran (4:3)</PresentationFormat>
  <Paragraphs>705</Paragraphs>
  <Slides>54</Slides>
  <Notes>53</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54</vt:i4>
      </vt:variant>
    </vt:vector>
  </HeadingPairs>
  <TitlesOfParts>
    <vt:vector size="65" baseType="lpstr">
      <vt:lpstr>Arial</vt:lpstr>
      <vt:lpstr>Calibri</vt:lpstr>
      <vt:lpstr>Courier New</vt:lpstr>
      <vt:lpstr>Monaco</vt:lpstr>
      <vt:lpstr>Tahoma</vt:lpstr>
      <vt:lpstr>Times New Roman</vt:lpstr>
      <vt:lpstr>Trebuchet MS</vt:lpstr>
      <vt:lpstr>Verdana</vt:lpstr>
      <vt:lpstr>Wingdings</vt:lpstr>
      <vt:lpstr>Clarté</vt:lpstr>
      <vt:lpstr>VISIO</vt:lpstr>
      <vt:lpstr>Bases de données</vt:lpstr>
      <vt:lpstr>Préambule</vt:lpstr>
      <vt:lpstr> Langage de définition de données</vt:lpstr>
      <vt:lpstr>Objectifs LDD</vt:lpstr>
      <vt:lpstr>MySQL : Objets gérés</vt:lpstr>
      <vt:lpstr>PostgreSql : Objets gérés</vt:lpstr>
      <vt:lpstr>ORACLE : Objets gérés</vt:lpstr>
      <vt:lpstr>Table</vt:lpstr>
      <vt:lpstr>Création de tables</vt:lpstr>
      <vt:lpstr>Création de tables : choix des champs</vt:lpstr>
      <vt:lpstr>Principaux types de données PostgreSQL (1)</vt:lpstr>
      <vt:lpstr>Principaux types de données PostgreSQL (2)</vt:lpstr>
      <vt:lpstr>Création de tables (suite)</vt:lpstr>
      <vt:lpstr>Création de contraintes d’intégrité (1)</vt:lpstr>
      <vt:lpstr>Création de contraintes d’intégrité (2)</vt:lpstr>
      <vt:lpstr>Création de contraintes : Clé primaire et clé étrangère</vt:lpstr>
      <vt:lpstr>Création de contraintes : Clé primaire et clé étrangère (suite)</vt:lpstr>
      <vt:lpstr>Création de contraintes : Clé primaire et clé étrangère (suite)</vt:lpstr>
      <vt:lpstr>Création de contraintes : Contraintes de domaine</vt:lpstr>
      <vt:lpstr>Création de contraintes : Contraintes de domaine (suite)</vt:lpstr>
      <vt:lpstr>Création de contraintes : Contraintes de domaine (suite)</vt:lpstr>
      <vt:lpstr>Création de contraintes : Contraintes de domaine (suite)</vt:lpstr>
      <vt:lpstr>Création de contraintes : Contraintes de clé unique</vt:lpstr>
      <vt:lpstr>Création de contraintes : Contraintes de clé unique (suite)</vt:lpstr>
      <vt:lpstr>Création de contraintes : Contraintes de clé unique (suite)</vt:lpstr>
      <vt:lpstr>Création de contraintes : Contraintes de clé primaire</vt:lpstr>
      <vt:lpstr>Création de contraintes : Contraintes de clé primaire (suite)</vt:lpstr>
      <vt:lpstr>Création de contraintes : Contraintes de clé primaire (suite)</vt:lpstr>
      <vt:lpstr>Création de contraintes : Contraintes de clé étrangère</vt:lpstr>
      <vt:lpstr>Création de contraintes : Contraintes de clé étrangère (suite)</vt:lpstr>
      <vt:lpstr>Création de contraintes : Contraintes de clé étrangère (suite)</vt:lpstr>
      <vt:lpstr>Contrainte de clé étrangère : ON DELETE CASCADE, ON UPDATE CASCADE</vt:lpstr>
      <vt:lpstr>Remarque sur les contraintes</vt:lpstr>
      <vt:lpstr>Modification de table : ALTER TABLE</vt:lpstr>
      <vt:lpstr>Modification de table : ALTER TABLE (suite)</vt:lpstr>
      <vt:lpstr>Modification de table : ALTER TABLE (suite)</vt:lpstr>
      <vt:lpstr>Modification de table : ALTER TABLE (suite)</vt:lpstr>
      <vt:lpstr>Suppression de table : DROP TABLE</vt:lpstr>
      <vt:lpstr>Séquence</vt:lpstr>
      <vt:lpstr>Séquence</vt:lpstr>
      <vt:lpstr>Séquence (suite)</vt:lpstr>
      <vt:lpstr>Séquence (suite)</vt:lpstr>
      <vt:lpstr>Séquence (suite)</vt:lpstr>
      <vt:lpstr>Séquence (suite)</vt:lpstr>
      <vt:lpstr>Vue</vt:lpstr>
      <vt:lpstr>Création de vue</vt:lpstr>
      <vt:lpstr>Création de vue (suite)</vt:lpstr>
      <vt:lpstr>Création de vue (suite)</vt:lpstr>
      <vt:lpstr>Index</vt:lpstr>
      <vt:lpstr>Index</vt:lpstr>
      <vt:lpstr>Exemple fichier indexé</vt:lpstr>
      <vt:lpstr>Index multi-niveaux : cas des index volumineux</vt:lpstr>
      <vt:lpstr>Création d’index</vt:lpstr>
      <vt:lpstr>Quand créer des index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dc:creator>
  <cp:lastModifiedBy>Vincent COUTURIER</cp:lastModifiedBy>
  <cp:revision>776</cp:revision>
  <dcterms:created xsi:type="dcterms:W3CDTF">2015-01-21T14:24:05Z</dcterms:created>
  <dcterms:modified xsi:type="dcterms:W3CDTF">2020-10-12T20:29:09Z</dcterms:modified>
</cp:coreProperties>
</file>